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Default Extension="net"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handoutMasterIdLst>
    <p:handoutMasterId r:id="rId42"/>
  </p:handoutMasterIdLst>
  <p:sldIdLst>
    <p:sldId id="301" r:id="rId2"/>
    <p:sldId id="318"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 id="350" r:id="rId35"/>
    <p:sldId id="351" r:id="rId36"/>
    <p:sldId id="352" r:id="rId37"/>
    <p:sldId id="353" r:id="rId38"/>
    <p:sldId id="354" r:id="rId39"/>
    <p:sldId id="355"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55E5F7-73C5-49D5-89D2-4FDDB89DE13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1031B2A-A4B4-4992-832A-9521F07336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8674DF-4A04-4EE1-AC4B-92E5F4BE28DD}" type="datetimeFigureOut">
              <a:rPr lang="en-US" smtClean="0"/>
              <a:t>5/14/2018</a:t>
            </a:fld>
            <a:endParaRPr lang="en-US"/>
          </a:p>
        </p:txBody>
      </p:sp>
      <p:sp>
        <p:nvSpPr>
          <p:cNvPr id="4" name="Footer Placeholder 3">
            <a:extLst>
              <a:ext uri="{FF2B5EF4-FFF2-40B4-BE49-F238E27FC236}">
                <a16:creationId xmlns:a16="http://schemas.microsoft.com/office/drawing/2014/main" id="{9F24B2A7-12FB-4E2B-BC82-B38E9BEE3E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DD28ABE-AAC2-40EB-864F-7D054918C9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299087-BC29-401D-9FA7-15E802B4A698}" type="slidenum">
              <a:rPr lang="en-US" smtClean="0"/>
              <a:t>‹#›</a:t>
            </a:fld>
            <a:endParaRPr lang="en-US"/>
          </a:p>
        </p:txBody>
      </p:sp>
    </p:spTree>
    <p:extLst>
      <p:ext uri="{BB962C8B-B14F-4D97-AF65-F5344CB8AC3E}">
        <p14:creationId xmlns:p14="http://schemas.microsoft.com/office/powerpoint/2010/main" val="32805961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4DDCD-50C7-407F-8DBF-67C70A0AD4C1}" type="datetimeFigureOut">
              <a:rPr lang="en-US" smtClean="0"/>
              <a:t>5/14/2018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774D7-F59B-470A-A7D4-D0AAC117B7C4}" type="slidenum">
              <a:rPr lang="en-US" smtClean="0"/>
              <a:t>‹#›</a:t>
            </a:fld>
            <a:endParaRPr lang="en-US"/>
          </a:p>
        </p:txBody>
      </p:sp>
    </p:spTree>
    <p:extLst>
      <p:ext uri="{BB962C8B-B14F-4D97-AF65-F5344CB8AC3E}">
        <p14:creationId xmlns:p14="http://schemas.microsoft.com/office/powerpoint/2010/main" val="23123073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a:solidFill>
                  <a:schemeClr val="dk1"/>
                </a:solidFill>
                <a:latin typeface="Arial"/>
                <a:ea typeface="Arial"/>
                <a:cs typeface="Arial"/>
                <a:sym typeface="Arial"/>
              </a:rPr>
              <a:t>1) MathType Plugin</a:t>
            </a:r>
          </a:p>
          <a:p>
            <a:r>
              <a:rPr lang="en-US" sz="1200" b="0" i="0" u="none" strike="noStrike" kern="1200" cap="none" dirty="0">
                <a:solidFill>
                  <a:schemeClr val="dk1"/>
                </a:solidFill>
                <a:latin typeface="Arial"/>
                <a:ea typeface="Arial"/>
                <a:cs typeface="Arial"/>
                <a:sym typeface="Arial"/>
              </a:rPr>
              <a:t>2) Math Player (free versions available)</a:t>
            </a:r>
          </a:p>
          <a:p>
            <a:r>
              <a:rPr lang="en-US" sz="1200" b="0" i="0" u="none" strike="noStrike" kern="1200" cap="none" dirty="0">
                <a:solidFill>
                  <a:schemeClr val="dk1"/>
                </a:solidFill>
                <a:latin typeface="Arial"/>
                <a:ea typeface="Arial"/>
                <a:cs typeface="Arial"/>
                <a:sym typeface="Arial"/>
              </a:rPr>
              <a:t>3) NVDA Reader (free versions available)</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429910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09600" y="215371"/>
            <a:ext cx="109728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609600" y="816429"/>
            <a:ext cx="109728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6705600" y="1600200"/>
            <a:ext cx="48768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6705600" y="3200401"/>
            <a:ext cx="48768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125293" y="6165337"/>
            <a:ext cx="1146047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633039" y="1500548"/>
            <a:ext cx="109728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2887104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09600" y="1600201"/>
            <a:ext cx="109728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609600" y="3962401"/>
            <a:ext cx="109728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230877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 id="2147483669" r:id="rId18"/>
    <p:sldLayoutId id="2147483670" r:id="rId19"/>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onjourdefrance.com/exercices/contenu/19/comprehension/525.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opensourceforu.com/2009/09/linux-in-rocket-science/"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3" Type="http://schemas.openxmlformats.org/officeDocument/2006/relationships/hyperlink" Target="http://jcpsramp.wikispaces.com/"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zg35.wikispaces.com/Communicating+Better+with+Parents"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bearcreekguidance.wikispaces.com/" TargetMode="External"/><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schcounselor.com/2009/12/wordle-schoolcounselorblog.html" TargetMode="External"/><Relationship Id="rId2" Type="http://schemas.openxmlformats.org/officeDocument/2006/relationships/image" Target="../media/image8.net"/><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24" y="215424"/>
            <a:ext cx="10939545" cy="1758330"/>
          </a:xfrm>
        </p:spPr>
        <p:txBody>
          <a:bodyPr anchor="ctr">
            <a:noAutofit/>
          </a:bodyPr>
          <a:lstStyle/>
          <a:p>
            <a:pPr algn="ctr"/>
            <a:r>
              <a:rPr lang="en-US" sz="4000" dirty="0"/>
              <a:t>Becoming a Professional School Counselor: Current Perspectives, Historical Roots, and Future Challenges</a:t>
            </a:r>
          </a:p>
        </p:txBody>
      </p:sp>
      <p:sp>
        <p:nvSpPr>
          <p:cNvPr id="4" name="Text Placeholder 3"/>
          <p:cNvSpPr>
            <a:spLocks noGrp="1"/>
          </p:cNvSpPr>
          <p:nvPr>
            <p:ph type="body" idx="2"/>
          </p:nvPr>
        </p:nvSpPr>
        <p:spPr>
          <a:xfrm>
            <a:off x="4514249" y="4682690"/>
            <a:ext cx="4976260" cy="1005841"/>
          </a:xfrm>
        </p:spPr>
        <p:txBody>
          <a:bodyPr>
            <a:normAutofit/>
          </a:bodyPr>
          <a:lstStyle/>
          <a:p>
            <a:pPr lvl="0" algn="ctr"/>
            <a:r>
              <a:rPr lang="en-US" sz="4800" b="1" dirty="0">
                <a:solidFill>
                  <a:srgbClr val="FFFF66"/>
                </a:solidFill>
                <a:latin typeface="Bodoni MT Black" panose="020B0604020202020204" pitchFamily="18" charset="0"/>
              </a:rPr>
              <a:t>Chapter 1</a:t>
            </a:r>
          </a:p>
        </p:txBody>
      </p:sp>
      <p:pic>
        <p:nvPicPr>
          <p:cNvPr id="7" name="Picture 6" descr="Front Cover: Transforming the School Counseling Profession Fifth Edition by Erfor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525" y="2281187"/>
            <a:ext cx="3286478" cy="4061810"/>
          </a:xfrm>
          <a:prstGeom prst="rect">
            <a:avLst/>
          </a:prstGeom>
          <a:ln w="9525">
            <a:solidFill>
              <a:schemeClr val="bg2"/>
            </a:solidFill>
          </a:ln>
        </p:spPr>
      </p:pic>
      <p:sp>
        <p:nvSpPr>
          <p:cNvPr id="11" name="Slide Number Placeholder 10">
            <a:extLst>
              <a:ext uri="{FF2B5EF4-FFF2-40B4-BE49-F238E27FC236}">
                <a16:creationId xmlns:a16="http://schemas.microsoft.com/office/drawing/2014/main" id="{05925959-48FD-4527-847F-794347310A0F}"/>
              </a:ext>
            </a:extLst>
          </p:cNvPr>
          <p:cNvSpPr>
            <a:spLocks noGrp="1"/>
          </p:cNvSpPr>
          <p:nvPr>
            <p:ph type="sldNum" idx="12"/>
          </p:nvPr>
        </p:nvSpPr>
        <p:spPr/>
        <p:txBody>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1</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414041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642668" cy="1480331"/>
          </a:xfrm>
        </p:spPr>
        <p:txBody>
          <a:bodyPr>
            <a:normAutofit fontScale="90000"/>
          </a:bodyPr>
          <a:lstStyle/>
          <a:p>
            <a:r>
              <a:rPr lang="en-US" sz="3200" b="1" dirty="0"/>
              <a:t>The Role of the Professional School Counselor in the 1920s, 1930s, and 1940s</a:t>
            </a:r>
            <a:endParaRPr lang="en-US" sz="2000" b="1" dirty="0"/>
          </a:p>
        </p:txBody>
      </p:sp>
      <p:sp>
        <p:nvSpPr>
          <p:cNvPr id="3" name="Text Placeholder 2"/>
          <p:cNvSpPr>
            <a:spLocks noGrp="1"/>
          </p:cNvSpPr>
          <p:nvPr>
            <p:ph type="body" idx="1"/>
          </p:nvPr>
        </p:nvSpPr>
        <p:spPr>
          <a:xfrm>
            <a:off x="354530" y="371475"/>
            <a:ext cx="10618270" cy="3815514"/>
          </a:xfrm>
        </p:spPr>
        <p:txBody>
          <a:bodyPr>
            <a:normAutofit/>
          </a:bodyPr>
          <a:lstStyle/>
          <a:p>
            <a:r>
              <a:rPr lang="en-US" altLang="en-US" sz="2400" b="1" dirty="0"/>
              <a:t>Each of these influences or forces shaped perspectives on why counselors were important in schools.</a:t>
            </a:r>
          </a:p>
          <a:p>
            <a:r>
              <a:rPr lang="en-US" altLang="en-US" sz="2400" b="1" dirty="0"/>
              <a:t>Cowley (1937) reported three areas of emphasis that were evolving in the public schools, guidance as the</a:t>
            </a:r>
          </a:p>
          <a:p>
            <a:pPr lvl="1"/>
            <a:r>
              <a:rPr lang="en-US" altLang="en-US" sz="2400" b="1" dirty="0"/>
              <a:t>Personalization of education</a:t>
            </a:r>
          </a:p>
          <a:p>
            <a:pPr lvl="1"/>
            <a:r>
              <a:rPr lang="en-US" altLang="en-US" sz="2400" b="1" dirty="0"/>
              <a:t>Integration of education</a:t>
            </a:r>
          </a:p>
          <a:p>
            <a:pPr lvl="1"/>
            <a:r>
              <a:rPr lang="en-US" altLang="en-US" sz="2400" b="1" dirty="0"/>
              <a:t>Coordination of student personnel services.</a:t>
            </a:r>
          </a:p>
        </p:txBody>
      </p:sp>
      <p:sp>
        <p:nvSpPr>
          <p:cNvPr id="5" name="Slide Number Placeholder 4">
            <a:extLst>
              <a:ext uri="{FF2B5EF4-FFF2-40B4-BE49-F238E27FC236}">
                <a16:creationId xmlns:a16="http://schemas.microsoft.com/office/drawing/2014/main" id="{B91494D6-E267-4964-8C7B-9436269E1BAD}"/>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619845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8652293" cy="1507067"/>
          </a:xfrm>
        </p:spPr>
        <p:txBody>
          <a:bodyPr/>
          <a:lstStyle/>
          <a:p>
            <a:r>
              <a:rPr lang="en-US" b="1" dirty="0"/>
              <a:t>Guidance as the Personalization of Education</a:t>
            </a:r>
          </a:p>
        </p:txBody>
      </p:sp>
      <p:sp>
        <p:nvSpPr>
          <p:cNvPr id="3" name="Text Placeholder 2"/>
          <p:cNvSpPr>
            <a:spLocks noGrp="1"/>
          </p:cNvSpPr>
          <p:nvPr>
            <p:ph type="body" idx="1"/>
          </p:nvPr>
        </p:nvSpPr>
        <p:spPr>
          <a:xfrm>
            <a:off x="296779" y="256118"/>
            <a:ext cx="10406514" cy="4231214"/>
          </a:xfrm>
        </p:spPr>
        <p:txBody>
          <a:bodyPr>
            <a:normAutofit/>
          </a:bodyPr>
          <a:lstStyle/>
          <a:p>
            <a:pPr eaLnBrk="1" hangingPunct="1"/>
            <a:r>
              <a:rPr lang="en-US" altLang="en-US" sz="2400" b="1" dirty="0"/>
              <a:t>This emphasized the importance of personalizing “mass education.” Cowley decried:</a:t>
            </a:r>
          </a:p>
          <a:p>
            <a:pPr lvl="1"/>
            <a:r>
              <a:rPr lang="en-US" altLang="en-US" sz="2400" b="1" dirty="0"/>
              <a:t>The growing lack of close relationships between teachers and students.</a:t>
            </a:r>
          </a:p>
          <a:p>
            <a:pPr lvl="1"/>
            <a:r>
              <a:rPr lang="en-US" altLang="en-US" sz="2400" b="1" dirty="0"/>
              <a:t>The lack of a personal touch in education.</a:t>
            </a:r>
          </a:p>
          <a:p>
            <a:pPr lvl="1"/>
            <a:r>
              <a:rPr lang="en-US" altLang="en-US" sz="2400" b="1" dirty="0"/>
              <a:t>The decreased concern on the part of administrators about student problems.</a:t>
            </a:r>
          </a:p>
          <a:p>
            <a:r>
              <a:rPr lang="en-US" altLang="en-US" sz="2400" b="1" dirty="0"/>
              <a:t>In contemporary terms, the professional counselor’s role is one in which the student is helped to achieve academic development.</a:t>
            </a:r>
          </a:p>
        </p:txBody>
      </p:sp>
      <p:sp>
        <p:nvSpPr>
          <p:cNvPr id="5" name="Slide Number Placeholder 4">
            <a:extLst>
              <a:ext uri="{FF2B5EF4-FFF2-40B4-BE49-F238E27FC236}">
                <a16:creationId xmlns:a16="http://schemas.microsoft.com/office/drawing/2014/main" id="{41370C92-791D-4988-8D4D-92E0FF26869F}"/>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94167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824941"/>
            <a:ext cx="8661919" cy="1507067"/>
          </a:xfrm>
        </p:spPr>
        <p:txBody>
          <a:bodyPr/>
          <a:lstStyle/>
          <a:p>
            <a:r>
              <a:rPr lang="en-US" b="1" dirty="0"/>
              <a:t>Guidance as the Integration of Education</a:t>
            </a:r>
          </a:p>
        </p:txBody>
      </p:sp>
      <p:sp>
        <p:nvSpPr>
          <p:cNvPr id="3" name="Text Placeholder 2"/>
          <p:cNvSpPr>
            <a:spLocks noGrp="1"/>
          </p:cNvSpPr>
          <p:nvPr>
            <p:ph type="body" idx="1"/>
          </p:nvPr>
        </p:nvSpPr>
        <p:spPr>
          <a:xfrm>
            <a:off x="684212" y="397042"/>
            <a:ext cx="11145236" cy="1807143"/>
          </a:xfrm>
        </p:spPr>
        <p:txBody>
          <a:bodyPr/>
          <a:lstStyle/>
          <a:p>
            <a:r>
              <a:rPr lang="en-US" altLang="en-US" sz="2400" b="1" dirty="0"/>
              <a:t>Cowley believed professional school counselors should help students identify talents and motivations in order to effectively sort through educational options and create a unified course of instruction.</a:t>
            </a:r>
          </a:p>
        </p:txBody>
      </p:sp>
      <p:sp>
        <p:nvSpPr>
          <p:cNvPr id="5" name="Slide Number Placeholder 4">
            <a:extLst>
              <a:ext uri="{FF2B5EF4-FFF2-40B4-BE49-F238E27FC236}">
                <a16:creationId xmlns:a16="http://schemas.microsoft.com/office/drawing/2014/main" id="{A16C16A9-4B10-4F39-8904-3A0AF3A80E8A}"/>
              </a:ext>
            </a:extLst>
          </p:cNvPr>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7" name="Picture 6">
            <a:extLst>
              <a:ext uri="{FF2B5EF4-FFF2-40B4-BE49-F238E27FC236}">
                <a16:creationId xmlns:a16="http://schemas.microsoft.com/office/drawing/2014/main" id="{FCE1A5FE-FDF5-41A3-93BB-9749068E083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587016" y="1962020"/>
            <a:ext cx="4369869" cy="2795505"/>
          </a:xfrm>
          <a:prstGeom prst="rect">
            <a:avLst/>
          </a:prstGeom>
        </p:spPr>
      </p:pic>
    </p:spTree>
    <p:extLst>
      <p:ext uri="{BB962C8B-B14F-4D97-AF65-F5344CB8AC3E}">
        <p14:creationId xmlns:p14="http://schemas.microsoft.com/office/powerpoint/2010/main" val="2847259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958" y="4237075"/>
            <a:ext cx="8864049" cy="1663211"/>
          </a:xfrm>
        </p:spPr>
        <p:txBody>
          <a:bodyPr/>
          <a:lstStyle/>
          <a:p>
            <a:r>
              <a:rPr lang="en-US" b="1" dirty="0"/>
              <a:t>Guidance as the Coordination of Student Personnel Services</a:t>
            </a:r>
          </a:p>
        </p:txBody>
      </p:sp>
      <p:sp>
        <p:nvSpPr>
          <p:cNvPr id="3" name="Text Placeholder 2"/>
          <p:cNvSpPr>
            <a:spLocks noGrp="1"/>
          </p:cNvSpPr>
          <p:nvPr>
            <p:ph type="body" idx="1"/>
          </p:nvPr>
        </p:nvSpPr>
        <p:spPr>
          <a:xfrm>
            <a:off x="308008" y="483671"/>
            <a:ext cx="10828421" cy="2731168"/>
          </a:xfrm>
        </p:spPr>
        <p:txBody>
          <a:bodyPr anchor="t"/>
          <a:lstStyle/>
          <a:p>
            <a:r>
              <a:rPr lang="en-US" altLang="en-US" sz="2400" b="1" dirty="0"/>
              <a:t>Cowley suggested that counselors be given all information from other mental health workers so they could coordinate all specialist services available to students.</a:t>
            </a:r>
          </a:p>
          <a:p>
            <a:r>
              <a:rPr lang="en-US" altLang="en-US" sz="2400" b="1" dirty="0"/>
              <a:t>Therefore, the professional school counselor would be dealing not only with the specific problem of a person, but with the whole person.</a:t>
            </a:r>
          </a:p>
        </p:txBody>
      </p:sp>
      <p:sp>
        <p:nvSpPr>
          <p:cNvPr id="5" name="Slide Number Placeholder 4">
            <a:extLst>
              <a:ext uri="{FF2B5EF4-FFF2-40B4-BE49-F238E27FC236}">
                <a16:creationId xmlns:a16="http://schemas.microsoft.com/office/drawing/2014/main" id="{F6200673-787D-45F3-829C-966ADC86F062}"/>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236774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8575291" cy="1566959"/>
          </a:xfrm>
        </p:spPr>
        <p:txBody>
          <a:bodyPr>
            <a:normAutofit/>
          </a:bodyPr>
          <a:lstStyle/>
          <a:p>
            <a:r>
              <a:rPr lang="en-US" sz="3200" b="1" dirty="0"/>
              <a:t>Events Contributing to the School Counseling Field in the 1920s, 1930s, and 1940s</a:t>
            </a:r>
            <a:endParaRPr lang="en-US" sz="2000" b="1" dirty="0"/>
          </a:p>
        </p:txBody>
      </p:sp>
      <p:sp>
        <p:nvSpPr>
          <p:cNvPr id="3" name="Text Placeholder 2"/>
          <p:cNvSpPr>
            <a:spLocks noGrp="1"/>
          </p:cNvSpPr>
          <p:nvPr>
            <p:ph type="body" idx="1"/>
          </p:nvPr>
        </p:nvSpPr>
        <p:spPr>
          <a:xfrm>
            <a:off x="385010" y="281539"/>
            <a:ext cx="10222029" cy="3857324"/>
          </a:xfrm>
        </p:spPr>
        <p:txBody>
          <a:bodyPr anchor="t"/>
          <a:lstStyle/>
          <a:p>
            <a:r>
              <a:rPr lang="en-US" altLang="en-US" sz="2400" b="1" dirty="0"/>
              <a:t>In 1926, New York became the first state to require certification for guidance workers.</a:t>
            </a:r>
          </a:p>
          <a:p>
            <a:r>
              <a:rPr lang="en-US" altLang="en-US" sz="2400" b="1" dirty="0"/>
              <a:t>In 1929, New York became the first state to have full-time guidance personnel in the State Department of Education.</a:t>
            </a:r>
          </a:p>
          <a:p>
            <a:r>
              <a:rPr lang="en-US" altLang="en-US" sz="2400" b="1" dirty="0"/>
              <a:t>In 1939, the first edition of the </a:t>
            </a:r>
            <a:r>
              <a:rPr lang="en-US" altLang="en-US" sz="2400" b="1" i="1" dirty="0">
                <a:solidFill>
                  <a:srgbClr val="FFFF00"/>
                </a:solidFill>
              </a:rPr>
              <a:t>Dictionary of Occupational Titles </a:t>
            </a:r>
            <a:r>
              <a:rPr lang="en-US" altLang="en-US" sz="2400" b="1" dirty="0"/>
              <a:t>by the U.S. Department of Labor was published.</a:t>
            </a:r>
          </a:p>
          <a:p>
            <a:r>
              <a:rPr lang="en-US" altLang="en-US" sz="2400" b="1" dirty="0"/>
              <a:t>In 1940, the U.S. Bureau of Labor Statistics was established.</a:t>
            </a:r>
          </a:p>
        </p:txBody>
      </p:sp>
      <p:sp>
        <p:nvSpPr>
          <p:cNvPr id="5" name="Slide Number Placeholder 4">
            <a:extLst>
              <a:ext uri="{FF2B5EF4-FFF2-40B4-BE49-F238E27FC236}">
                <a16:creationId xmlns:a16="http://schemas.microsoft.com/office/drawing/2014/main" id="{B40613FE-7EB5-418B-A4C0-9D991C0CCC40}"/>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858560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37246"/>
            <a:ext cx="8534400" cy="1557153"/>
          </a:xfrm>
        </p:spPr>
        <p:txBody>
          <a:bodyPr>
            <a:normAutofit/>
          </a:bodyPr>
          <a:lstStyle/>
          <a:p>
            <a:r>
              <a:rPr lang="en-US" sz="3200" b="1" dirty="0"/>
              <a:t>Events Contributing to the School Counseling Field in the 1920s, 1930s, and 1940s</a:t>
            </a:r>
            <a:endParaRPr lang="en-US" sz="2000" b="1" dirty="0"/>
          </a:p>
        </p:txBody>
      </p:sp>
      <p:sp>
        <p:nvSpPr>
          <p:cNvPr id="3" name="Text Placeholder 2"/>
          <p:cNvSpPr>
            <a:spLocks noGrp="1"/>
          </p:cNvSpPr>
          <p:nvPr>
            <p:ph type="body" idx="1"/>
          </p:nvPr>
        </p:nvSpPr>
        <p:spPr>
          <a:xfrm>
            <a:off x="548639" y="384705"/>
            <a:ext cx="10279781" cy="3609779"/>
          </a:xfrm>
        </p:spPr>
        <p:txBody>
          <a:bodyPr anchor="t"/>
          <a:lstStyle/>
          <a:p>
            <a:r>
              <a:rPr lang="en-US" altLang="en-US" sz="2400" b="1" dirty="0"/>
              <a:t>In 1933, the Wagner-Peyser Act established the U.S. Employment Service.</a:t>
            </a:r>
          </a:p>
          <a:p>
            <a:r>
              <a:rPr lang="en-US" altLang="en-US" sz="2400" b="1" dirty="0"/>
              <a:t>In 1938, a Guidance and Personnel Branch was created in the Division of Vocational Education in the U.S. Office of Education.</a:t>
            </a:r>
          </a:p>
          <a:p>
            <a:r>
              <a:rPr lang="en-US" altLang="en-US" sz="2400" b="1" dirty="0"/>
              <a:t>In 1942, Carl Rogers published Counseling and Psychotherapy.</a:t>
            </a:r>
          </a:p>
          <a:p>
            <a:r>
              <a:rPr lang="en-US" altLang="en-US" sz="2400" b="1" dirty="0"/>
              <a:t>In 1948, the </a:t>
            </a:r>
            <a:r>
              <a:rPr lang="en-US" altLang="en-US" sz="2400" b="1" i="1" dirty="0">
                <a:solidFill>
                  <a:srgbClr val="FFFF00"/>
                </a:solidFill>
              </a:rPr>
              <a:t>Occupational Outlook Handbook </a:t>
            </a:r>
            <a:r>
              <a:rPr lang="en-US" altLang="en-US" sz="2400" b="1" dirty="0"/>
              <a:t>was first published by the U.S. Bureau of Labor Statistics.</a:t>
            </a:r>
          </a:p>
        </p:txBody>
      </p:sp>
      <p:sp>
        <p:nvSpPr>
          <p:cNvPr id="5" name="Slide Number Placeholder 4">
            <a:extLst>
              <a:ext uri="{FF2B5EF4-FFF2-40B4-BE49-F238E27FC236}">
                <a16:creationId xmlns:a16="http://schemas.microsoft.com/office/drawing/2014/main" id="{72EB5279-4770-46E2-AEC1-A09F568BDF81}"/>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095803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135" y="4487332"/>
            <a:ext cx="8862477" cy="1507067"/>
          </a:xfrm>
        </p:spPr>
        <p:txBody>
          <a:bodyPr/>
          <a:lstStyle/>
          <a:p>
            <a:r>
              <a:rPr lang="en-US" b="1" dirty="0"/>
              <a:t>School Counseling Comes into its Own: The 1950s and 1960s</a:t>
            </a:r>
            <a:endParaRPr lang="en-US" sz="2000" b="1" dirty="0"/>
          </a:p>
        </p:txBody>
      </p:sp>
      <p:sp>
        <p:nvSpPr>
          <p:cNvPr id="3" name="Text Placeholder 2"/>
          <p:cNvSpPr>
            <a:spLocks noGrp="1"/>
          </p:cNvSpPr>
          <p:nvPr>
            <p:ph type="body" idx="1"/>
          </p:nvPr>
        </p:nvSpPr>
        <p:spPr>
          <a:xfrm>
            <a:off x="356135" y="137162"/>
            <a:ext cx="10007065" cy="4232708"/>
          </a:xfrm>
        </p:spPr>
        <p:txBody>
          <a:bodyPr anchor="t"/>
          <a:lstStyle/>
          <a:p>
            <a:pPr eaLnBrk="1" hangingPunct="1"/>
            <a:r>
              <a:rPr lang="en-US" altLang="en-US" b="1" dirty="0"/>
              <a:t>The American School Counselor Association (A</a:t>
            </a:r>
            <a:r>
              <a:rPr lang="en-US" altLang="en-US" sz="100" b="1" dirty="0"/>
              <a:t> </a:t>
            </a:r>
            <a:r>
              <a:rPr lang="en-US" altLang="en-US" b="1" dirty="0"/>
              <a:t>S</a:t>
            </a:r>
            <a:r>
              <a:rPr lang="en-US" altLang="en-US" sz="100" b="1" dirty="0"/>
              <a:t> </a:t>
            </a:r>
            <a:r>
              <a:rPr lang="en-US" altLang="en-US" b="1" dirty="0"/>
              <a:t>C</a:t>
            </a:r>
            <a:r>
              <a:rPr lang="en-US" altLang="en-US" sz="100" b="1" dirty="0"/>
              <a:t> </a:t>
            </a:r>
            <a:r>
              <a:rPr lang="en-US" altLang="en-US" b="1" dirty="0"/>
              <a:t>A) was founded in 1952.</a:t>
            </a:r>
          </a:p>
          <a:p>
            <a:pPr eaLnBrk="1" hangingPunct="1"/>
            <a:r>
              <a:rPr lang="en-US" altLang="en-US" b="1" dirty="0"/>
              <a:t>The American Personnel and Guidance Association (A</a:t>
            </a:r>
            <a:r>
              <a:rPr lang="en-US" altLang="en-US" sz="100" b="1" dirty="0"/>
              <a:t> </a:t>
            </a:r>
            <a:r>
              <a:rPr lang="en-US" altLang="en-US" b="1" dirty="0"/>
              <a:t>P</a:t>
            </a:r>
            <a:r>
              <a:rPr lang="en-US" altLang="en-US" sz="100" b="1" dirty="0"/>
              <a:t> </a:t>
            </a:r>
            <a:r>
              <a:rPr lang="en-US" altLang="en-US" b="1" dirty="0"/>
              <a:t>G</a:t>
            </a:r>
            <a:r>
              <a:rPr lang="en-US" altLang="en-US" sz="100" b="1" dirty="0"/>
              <a:t> </a:t>
            </a:r>
            <a:r>
              <a:rPr lang="en-US" altLang="en-US" b="1" dirty="0"/>
              <a:t>A; now known as the American Counseling Association [A</a:t>
            </a:r>
            <a:r>
              <a:rPr lang="en-US" altLang="en-US" sz="100" b="1" dirty="0"/>
              <a:t> </a:t>
            </a:r>
            <a:r>
              <a:rPr lang="en-US" altLang="en-US" b="1" dirty="0"/>
              <a:t>C</a:t>
            </a:r>
            <a:r>
              <a:rPr lang="en-US" altLang="en-US" sz="100" b="1" dirty="0"/>
              <a:t> </a:t>
            </a:r>
            <a:r>
              <a:rPr lang="en-US" altLang="en-US" b="1" dirty="0"/>
              <a:t>A]) was formed in 1952 by the merger of the:</a:t>
            </a:r>
          </a:p>
          <a:p>
            <a:pPr lvl="1" indent="-284400"/>
            <a:r>
              <a:rPr lang="en-US" altLang="en-US" sz="2000" b="1" dirty="0"/>
              <a:t>National Vocational Guidance Association</a:t>
            </a:r>
          </a:p>
          <a:p>
            <a:pPr lvl="1" indent="-284400"/>
            <a:r>
              <a:rPr lang="en-US" altLang="en-US" sz="2000" b="1" dirty="0"/>
              <a:t>American College Personnel Association</a:t>
            </a:r>
          </a:p>
          <a:p>
            <a:pPr lvl="1" indent="-284400"/>
            <a:r>
              <a:rPr lang="en-US" altLang="en-US" sz="2000" b="1" dirty="0"/>
              <a:t>National Association of Guidance Supervisors and Counselor Trainers</a:t>
            </a:r>
          </a:p>
          <a:p>
            <a:pPr lvl="1" indent="-284400"/>
            <a:r>
              <a:rPr lang="en-US" altLang="en-US" sz="2000" b="1" dirty="0"/>
              <a:t>Student Personnel Association for Teacher Education</a:t>
            </a:r>
          </a:p>
          <a:p>
            <a:r>
              <a:rPr lang="en-US" altLang="en-US" b="1" dirty="0"/>
              <a:t>In 1953, </a:t>
            </a:r>
            <a:r>
              <a:rPr lang="en-US" altLang="en-US" b="1" i="1" dirty="0">
                <a:solidFill>
                  <a:srgbClr val="FFFF00"/>
                </a:solidFill>
              </a:rPr>
              <a:t>School Counselor </a:t>
            </a:r>
            <a:r>
              <a:rPr lang="en-US" altLang="en-US" b="1" dirty="0"/>
              <a:t>was created as the professional journal of A</a:t>
            </a:r>
            <a:r>
              <a:rPr lang="en-US" altLang="en-US" sz="100" b="1" dirty="0"/>
              <a:t> </a:t>
            </a:r>
            <a:r>
              <a:rPr lang="en-US" altLang="en-US" b="1" dirty="0"/>
              <a:t>S</a:t>
            </a:r>
            <a:r>
              <a:rPr lang="en-US" altLang="en-US" sz="100" b="1" dirty="0"/>
              <a:t> </a:t>
            </a:r>
            <a:r>
              <a:rPr lang="en-US" altLang="en-US" b="1" dirty="0"/>
              <a:t>C</a:t>
            </a:r>
            <a:r>
              <a:rPr lang="en-US" altLang="en-US" sz="100" b="1" dirty="0"/>
              <a:t> </a:t>
            </a:r>
            <a:r>
              <a:rPr lang="en-US" altLang="en-US" b="1" dirty="0"/>
              <a:t>A.</a:t>
            </a:r>
          </a:p>
        </p:txBody>
      </p:sp>
      <p:sp>
        <p:nvSpPr>
          <p:cNvPr id="5" name="Slide Number Placeholder 4">
            <a:extLst>
              <a:ext uri="{FF2B5EF4-FFF2-40B4-BE49-F238E27FC236}">
                <a16:creationId xmlns:a16="http://schemas.microsoft.com/office/drawing/2014/main" id="{3973B925-41C2-4BBA-9D5F-D4ECB1FEC59E}"/>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307648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8835173" cy="1507067"/>
          </a:xfrm>
        </p:spPr>
        <p:txBody>
          <a:bodyPr/>
          <a:lstStyle/>
          <a:p>
            <a:r>
              <a:rPr lang="en-US" b="1" dirty="0"/>
              <a:t>School Counseling Comes into its Own: The 1950s and 1960s</a:t>
            </a:r>
          </a:p>
        </p:txBody>
      </p:sp>
      <p:sp>
        <p:nvSpPr>
          <p:cNvPr id="3" name="Text Placeholder 2"/>
          <p:cNvSpPr>
            <a:spLocks noGrp="1"/>
          </p:cNvSpPr>
          <p:nvPr>
            <p:ph type="body" idx="1"/>
          </p:nvPr>
        </p:nvSpPr>
        <p:spPr>
          <a:xfrm>
            <a:off x="431533" y="214162"/>
            <a:ext cx="10165882" cy="4097956"/>
          </a:xfrm>
        </p:spPr>
        <p:txBody>
          <a:bodyPr anchor="t">
            <a:normAutofit/>
          </a:bodyPr>
          <a:lstStyle/>
          <a:p>
            <a:r>
              <a:rPr lang="en-US" altLang="en-US" b="1" dirty="0"/>
              <a:t>In 1953, the Pupil Personnel Services Organization of the Division of State and Local School Systems was created in the U.S. Office of Education.</a:t>
            </a:r>
          </a:p>
          <a:p>
            <a:r>
              <a:rPr lang="en-US" altLang="en-US" b="1" dirty="0"/>
              <a:t>In 1957, the A</a:t>
            </a:r>
            <a:r>
              <a:rPr lang="en-US" altLang="en-US" sz="100" b="1" dirty="0"/>
              <a:t> </a:t>
            </a:r>
            <a:r>
              <a:rPr lang="en-US" altLang="en-US" b="1" dirty="0"/>
              <a:t>P</a:t>
            </a:r>
            <a:r>
              <a:rPr lang="en-US" altLang="en-US" sz="100" b="1" dirty="0"/>
              <a:t> </a:t>
            </a:r>
            <a:r>
              <a:rPr lang="en-US" altLang="en-US" b="1" dirty="0"/>
              <a:t>G</a:t>
            </a:r>
            <a:r>
              <a:rPr lang="en-US" altLang="en-US" sz="100" b="1" dirty="0"/>
              <a:t> </a:t>
            </a:r>
            <a:r>
              <a:rPr lang="en-US" altLang="en-US" b="1" dirty="0"/>
              <a:t>A created the American Board for Professional Standards in Vocational Guidance.</a:t>
            </a:r>
          </a:p>
          <a:p>
            <a:r>
              <a:rPr lang="en-US" altLang="en-US" b="1" dirty="0"/>
              <a:t>In 1959, the National Association of Guidance Supervisors and Counselor Trainers took on a five year project to outline standards for education in the preparation of secondary school counselors.</a:t>
            </a:r>
          </a:p>
          <a:p>
            <a:r>
              <a:rPr lang="en-US" altLang="en-US" b="1" dirty="0"/>
              <a:t>In 1959, James B. Conant, the former president of Harvard, wrote The American High School Today, an influential analysis of the need for strengthened secondary school education.</a:t>
            </a:r>
          </a:p>
        </p:txBody>
      </p:sp>
      <p:sp>
        <p:nvSpPr>
          <p:cNvPr id="5" name="Slide Number Placeholder 4">
            <a:extLst>
              <a:ext uri="{FF2B5EF4-FFF2-40B4-BE49-F238E27FC236}">
                <a16:creationId xmlns:a16="http://schemas.microsoft.com/office/drawing/2014/main" id="{5163FB7C-3752-4F80-99F7-0FDC3BE49EFE}"/>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091707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392" y="215372"/>
            <a:ext cx="11174930" cy="1097279"/>
          </a:xfrm>
        </p:spPr>
        <p:txBody>
          <a:bodyPr>
            <a:normAutofit fontScale="90000"/>
          </a:bodyPr>
          <a:lstStyle/>
          <a:p>
            <a:pPr algn="ctr"/>
            <a:r>
              <a:rPr lang="en-US" b="1" dirty="0"/>
              <a:t>The National Defense Education Act, 1958-1968</a:t>
            </a:r>
          </a:p>
        </p:txBody>
      </p:sp>
      <p:sp>
        <p:nvSpPr>
          <p:cNvPr id="3" name="Text Placeholder 2"/>
          <p:cNvSpPr>
            <a:spLocks noGrp="1"/>
          </p:cNvSpPr>
          <p:nvPr>
            <p:ph type="body" idx="1"/>
          </p:nvPr>
        </p:nvSpPr>
        <p:spPr>
          <a:xfrm>
            <a:off x="741147" y="1446196"/>
            <a:ext cx="7748335" cy="4802204"/>
          </a:xfrm>
        </p:spPr>
        <p:txBody>
          <a:bodyPr anchor="t">
            <a:normAutofit/>
          </a:bodyPr>
          <a:lstStyle/>
          <a:p>
            <a:r>
              <a:rPr lang="en-US" altLang="en-US" sz="2400" b="1" dirty="0"/>
              <a:t>The National Defense Education Act (N D E A) identified professional school counselors as sociopolitical instruments to achieve national goals.</a:t>
            </a:r>
          </a:p>
          <a:p>
            <a:r>
              <a:rPr lang="en-US" altLang="en-US" sz="2400" b="1" dirty="0"/>
              <a:t>The impetus for this legislation was the launch of </a:t>
            </a:r>
            <a:r>
              <a:rPr lang="en-US" altLang="en-US" sz="2400" b="1" i="1" dirty="0"/>
              <a:t>Sputnik</a:t>
            </a:r>
            <a:r>
              <a:rPr lang="en-US" altLang="en-US" sz="2400" b="1" dirty="0"/>
              <a:t> in 1957 by the Soviet Union.</a:t>
            </a:r>
          </a:p>
          <a:p>
            <a:r>
              <a:rPr lang="en-US" altLang="en-US" sz="2400" b="1" dirty="0"/>
              <a:t>To ensure the United States’ competitiveness in the “space race,” counselors began to test students and encourage high achieving students to go into the “hard sciences.”</a:t>
            </a:r>
            <a:endParaRPr lang="en-US" altLang="ja-JP" sz="2400" b="1" dirty="0"/>
          </a:p>
        </p:txBody>
      </p:sp>
      <p:sp>
        <p:nvSpPr>
          <p:cNvPr id="5" name="Slide Number Placeholder 4">
            <a:extLst>
              <a:ext uri="{FF2B5EF4-FFF2-40B4-BE49-F238E27FC236}">
                <a16:creationId xmlns:a16="http://schemas.microsoft.com/office/drawing/2014/main" id="{1DE13888-22A3-4666-99CF-F91609C60E1D}"/>
              </a:ext>
            </a:extLst>
          </p:cNvPr>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7" name="Picture 6">
            <a:extLst>
              <a:ext uri="{FF2B5EF4-FFF2-40B4-BE49-F238E27FC236}">
                <a16:creationId xmlns:a16="http://schemas.microsoft.com/office/drawing/2014/main" id="{D63DB5DB-5E64-4D9B-A360-E9A2DFEA76A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006037" y="1787355"/>
            <a:ext cx="1922447" cy="2563263"/>
          </a:xfrm>
          <a:prstGeom prst="rect">
            <a:avLst/>
          </a:prstGeom>
        </p:spPr>
      </p:pic>
    </p:spTree>
    <p:extLst>
      <p:ext uri="{BB962C8B-B14F-4D97-AF65-F5344CB8AC3E}">
        <p14:creationId xmlns:p14="http://schemas.microsoft.com/office/powerpoint/2010/main" val="2244997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8633043" cy="1507067"/>
          </a:xfrm>
        </p:spPr>
        <p:txBody>
          <a:bodyPr/>
          <a:lstStyle/>
          <a:p>
            <a:r>
              <a:rPr lang="en-US" b="1" dirty="0"/>
              <a:t>The Effects of the N</a:t>
            </a:r>
            <a:r>
              <a:rPr lang="en-US" sz="100" b="1" dirty="0"/>
              <a:t> </a:t>
            </a:r>
            <a:r>
              <a:rPr lang="en-US" b="1" dirty="0"/>
              <a:t>D</a:t>
            </a:r>
            <a:r>
              <a:rPr lang="en-US" sz="100" b="1" dirty="0"/>
              <a:t> </a:t>
            </a:r>
            <a:r>
              <a:rPr lang="en-US" b="1" dirty="0"/>
              <a:t>E</a:t>
            </a:r>
            <a:r>
              <a:rPr lang="en-US" sz="100" b="1" dirty="0"/>
              <a:t> </a:t>
            </a:r>
            <a:r>
              <a:rPr lang="en-US" b="1" dirty="0"/>
              <a:t>A</a:t>
            </a:r>
          </a:p>
        </p:txBody>
      </p:sp>
      <p:sp>
        <p:nvSpPr>
          <p:cNvPr id="3" name="Text Placeholder 2"/>
          <p:cNvSpPr>
            <a:spLocks noGrp="1"/>
          </p:cNvSpPr>
          <p:nvPr>
            <p:ph type="body" idx="1"/>
          </p:nvPr>
        </p:nvSpPr>
        <p:spPr>
          <a:xfrm>
            <a:off x="405079" y="425918"/>
            <a:ext cx="10298213" cy="4061414"/>
          </a:xfrm>
        </p:spPr>
        <p:txBody>
          <a:bodyPr anchor="t">
            <a:normAutofit lnSpcReduction="10000"/>
          </a:bodyPr>
          <a:lstStyle/>
          <a:p>
            <a:pPr>
              <a:defRPr/>
            </a:pPr>
            <a:r>
              <a:rPr lang="en-US" b="1" dirty="0"/>
              <a:t>Title V of the N</a:t>
            </a:r>
            <a:r>
              <a:rPr lang="en-US" sz="100" b="1" dirty="0"/>
              <a:t> </a:t>
            </a:r>
            <a:r>
              <a:rPr lang="en-US" b="1" dirty="0"/>
              <a:t>D</a:t>
            </a:r>
            <a:r>
              <a:rPr lang="en-US" sz="100" b="1" dirty="0"/>
              <a:t> </a:t>
            </a:r>
            <a:r>
              <a:rPr lang="en-US" b="1" dirty="0"/>
              <a:t>E</a:t>
            </a:r>
            <a:r>
              <a:rPr lang="en-US" sz="100" b="1" dirty="0"/>
              <a:t> </a:t>
            </a:r>
            <a:r>
              <a:rPr lang="en-US" b="1" dirty="0"/>
              <a:t>A provided funds for:</a:t>
            </a:r>
          </a:p>
          <a:p>
            <a:pPr lvl="1">
              <a:defRPr/>
            </a:pPr>
            <a:r>
              <a:rPr lang="en-US" sz="2000" b="1" dirty="0">
                <a:ea typeface="ＭＳ Ｐゴシック" charset="0"/>
              </a:rPr>
              <a:t>School systems to hire and provide resources (e.g., tests, occupational and educational materials) to secondary school counselors.</a:t>
            </a:r>
          </a:p>
          <a:p>
            <a:pPr lvl="1">
              <a:defRPr/>
            </a:pPr>
            <a:r>
              <a:rPr lang="en-US" sz="2000" b="1" dirty="0">
                <a:ea typeface="ＭＳ Ｐゴシック" charset="0"/>
              </a:rPr>
              <a:t>Reeducating existing secondary school counselors.</a:t>
            </a:r>
          </a:p>
          <a:p>
            <a:pPr lvl="1">
              <a:defRPr/>
            </a:pPr>
            <a:r>
              <a:rPr lang="en-US" sz="2000" b="1" dirty="0">
                <a:ea typeface="ＭＳ Ｐゴシック" charset="0"/>
              </a:rPr>
              <a:t>Universities to prepare professional school counselors in full-time, year-long guidance and counseling institutes.</a:t>
            </a:r>
          </a:p>
          <a:p>
            <a:pPr lvl="1">
              <a:defRPr/>
            </a:pPr>
            <a:r>
              <a:rPr lang="en-US" sz="2000" b="1" dirty="0">
                <a:ea typeface="ＭＳ Ｐゴシック" charset="0"/>
              </a:rPr>
              <a:t>Offering more specialized programs (e.g., precollege guidance) in summer guidance and counseling institutes.</a:t>
            </a:r>
            <a:endParaRPr lang="en-US" sz="2000" b="1" i="1" dirty="0"/>
          </a:p>
          <a:p>
            <a:pPr>
              <a:defRPr/>
            </a:pPr>
            <a:r>
              <a:rPr lang="en-US" b="1" dirty="0"/>
              <a:t>By the end of the 1960s professional school counselors were vital in achieving the multiple missions in schools (e.g., dropout prevention, academic scheduling, educational and career guidance, crisis intervention).</a:t>
            </a:r>
          </a:p>
        </p:txBody>
      </p:sp>
      <p:sp>
        <p:nvSpPr>
          <p:cNvPr id="5" name="Slide Number Placeholder 4">
            <a:extLst>
              <a:ext uri="{FF2B5EF4-FFF2-40B4-BE49-F238E27FC236}">
                <a16:creationId xmlns:a16="http://schemas.microsoft.com/office/drawing/2014/main" id="{85A5838C-2C93-45DA-BE66-32381597FA47}"/>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15908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690794" cy="1528457"/>
          </a:xfrm>
        </p:spPr>
        <p:txBody>
          <a:bodyPr/>
          <a:lstStyle/>
          <a:p>
            <a:r>
              <a:rPr lang="en-US" b="1" dirty="0">
                <a:solidFill>
                  <a:schemeClr val="tx2"/>
                </a:solidFill>
              </a:rPr>
              <a:t>The Rise of Professional School Counseling in the United States</a:t>
            </a:r>
            <a:endParaRPr lang="en-US" b="1" dirty="0"/>
          </a:p>
        </p:txBody>
      </p:sp>
      <p:sp>
        <p:nvSpPr>
          <p:cNvPr id="3" name="Text Placeholder 2"/>
          <p:cNvSpPr>
            <a:spLocks noGrp="1"/>
          </p:cNvSpPr>
          <p:nvPr>
            <p:ph type="body" idx="1"/>
          </p:nvPr>
        </p:nvSpPr>
        <p:spPr>
          <a:xfrm>
            <a:off x="684211" y="387416"/>
            <a:ext cx="10821233" cy="4099915"/>
          </a:xfrm>
        </p:spPr>
        <p:txBody>
          <a:bodyPr>
            <a:normAutofit/>
          </a:bodyPr>
          <a:lstStyle/>
          <a:p>
            <a:r>
              <a:rPr lang="en-US" altLang="en-US" sz="2400" b="1" dirty="0"/>
              <a:t>Throughout history, every society has found methods to give selected young people direction and support as they questioned who they might become.</a:t>
            </a:r>
          </a:p>
          <a:p>
            <a:r>
              <a:rPr lang="en-US" altLang="en-US" sz="2400" b="1" dirty="0"/>
              <a:t>But “guidance” and “counseling” were neither planned nor made available to all young people.</a:t>
            </a:r>
          </a:p>
          <a:p>
            <a:r>
              <a:rPr lang="en-US" altLang="en-US" sz="2400" b="1" dirty="0"/>
              <a:t>With educational reform in the late 19</a:t>
            </a:r>
            <a:r>
              <a:rPr lang="en-US" altLang="en-US" sz="2400" b="1" baseline="30000" dirty="0"/>
              <a:t>th</a:t>
            </a:r>
            <a:r>
              <a:rPr lang="en-US" altLang="en-US" sz="2400" b="1" dirty="0"/>
              <a:t> century and the burgeoning Industrial Revolution, the field of school guidance and counseling was formed.</a:t>
            </a:r>
          </a:p>
        </p:txBody>
      </p:sp>
      <p:sp>
        <p:nvSpPr>
          <p:cNvPr id="5" name="Slide Number Placeholder 4">
            <a:extLst>
              <a:ext uri="{FF2B5EF4-FFF2-40B4-BE49-F238E27FC236}">
                <a16:creationId xmlns:a16="http://schemas.microsoft.com/office/drawing/2014/main" id="{AD17F7B1-D0C1-4C95-9A81-D6999775306E}"/>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762691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17" y="4487332"/>
            <a:ext cx="8602595" cy="1507067"/>
          </a:xfrm>
        </p:spPr>
        <p:txBody>
          <a:bodyPr/>
          <a:lstStyle/>
          <a:p>
            <a:r>
              <a:rPr lang="en-US" b="1" dirty="0"/>
              <a:t>The Great Society Legislation of the 1960s</a:t>
            </a:r>
          </a:p>
        </p:txBody>
      </p:sp>
      <p:sp>
        <p:nvSpPr>
          <p:cNvPr id="3" name="Text Placeholder 2"/>
          <p:cNvSpPr>
            <a:spLocks noGrp="1"/>
          </p:cNvSpPr>
          <p:nvPr>
            <p:ph type="body" idx="1"/>
          </p:nvPr>
        </p:nvSpPr>
        <p:spPr>
          <a:xfrm>
            <a:off x="296778" y="275168"/>
            <a:ext cx="10368013" cy="4306457"/>
          </a:xfrm>
        </p:spPr>
        <p:txBody>
          <a:bodyPr>
            <a:normAutofit/>
          </a:bodyPr>
          <a:lstStyle/>
          <a:p>
            <a:r>
              <a:rPr lang="en-US" altLang="en-US" sz="2400" b="1" dirty="0"/>
              <a:t>The Elementary and Secondary Education Act (E</a:t>
            </a:r>
            <a:r>
              <a:rPr lang="en-US" altLang="en-US" sz="100" b="1" dirty="0"/>
              <a:t> </a:t>
            </a:r>
            <a:r>
              <a:rPr lang="en-US" altLang="en-US" sz="2400" b="1" dirty="0"/>
              <a:t>S</a:t>
            </a:r>
            <a:r>
              <a:rPr lang="en-US" altLang="en-US" sz="100" b="1" dirty="0"/>
              <a:t> </a:t>
            </a:r>
            <a:r>
              <a:rPr lang="en-US" altLang="en-US" sz="2400" b="1" dirty="0"/>
              <a:t>E</a:t>
            </a:r>
            <a:r>
              <a:rPr lang="en-US" altLang="en-US" sz="100" b="1" dirty="0"/>
              <a:t> </a:t>
            </a:r>
            <a:r>
              <a:rPr lang="en-US" altLang="en-US" sz="2400" b="1" dirty="0"/>
              <a:t>A) of 1965 designated funds for guidance and counseling.</a:t>
            </a:r>
          </a:p>
          <a:p>
            <a:r>
              <a:rPr lang="en-US" altLang="en-US" sz="2400" b="1" dirty="0"/>
              <a:t>The Vocational Education Act Amendments of 1968 advocated for:</a:t>
            </a:r>
          </a:p>
          <a:p>
            <a:pPr lvl="1"/>
            <a:r>
              <a:rPr lang="en-US" altLang="en-US" sz="2400" b="1" dirty="0"/>
              <a:t>Career guidance programs.</a:t>
            </a:r>
          </a:p>
          <a:p>
            <a:pPr lvl="1"/>
            <a:r>
              <a:rPr lang="en-US" altLang="en-US" sz="2400" b="1" dirty="0"/>
              <a:t>Responses to people who were disadvantaged and people with disabilities.</a:t>
            </a:r>
          </a:p>
          <a:p>
            <a:pPr lvl="1"/>
            <a:r>
              <a:rPr lang="en-US" altLang="en-US" sz="2400" b="1" dirty="0"/>
              <a:t>The expansion of a broadened concept of guidance and counseling, including its extension into the elementary schools.</a:t>
            </a:r>
          </a:p>
        </p:txBody>
      </p:sp>
      <p:sp>
        <p:nvSpPr>
          <p:cNvPr id="5" name="Slide Number Placeholder 4">
            <a:extLst>
              <a:ext uri="{FF2B5EF4-FFF2-40B4-BE49-F238E27FC236}">
                <a16:creationId xmlns:a16="http://schemas.microsoft.com/office/drawing/2014/main" id="{BD68CDB5-B9AA-43FE-871D-C93BACC40371}"/>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949279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831" y="4967138"/>
            <a:ext cx="8883300" cy="1507067"/>
          </a:xfrm>
        </p:spPr>
        <p:txBody>
          <a:bodyPr/>
          <a:lstStyle/>
          <a:p>
            <a:r>
              <a:rPr lang="en-US" b="1" dirty="0"/>
              <a:t>The Years of Consolidation and Refinement: The 1970s and Beyond</a:t>
            </a:r>
          </a:p>
        </p:txBody>
      </p:sp>
      <p:sp>
        <p:nvSpPr>
          <p:cNvPr id="3" name="Text Placeholder 2"/>
          <p:cNvSpPr>
            <a:spLocks noGrp="1"/>
          </p:cNvSpPr>
          <p:nvPr>
            <p:ph type="body" idx="1"/>
          </p:nvPr>
        </p:nvSpPr>
        <p:spPr>
          <a:xfrm>
            <a:off x="548639" y="214163"/>
            <a:ext cx="10231655" cy="4752975"/>
          </a:xfrm>
        </p:spPr>
        <p:txBody>
          <a:bodyPr anchor="t"/>
          <a:lstStyle/>
          <a:p>
            <a:r>
              <a:rPr lang="en-US" altLang="en-US" b="1" dirty="0"/>
              <a:t>Much of the legislation in the 1970s focused on vocational education and career education.</a:t>
            </a:r>
          </a:p>
          <a:p>
            <a:pPr lvl="1"/>
            <a:r>
              <a:rPr lang="en-US" altLang="en-US" sz="2000" b="1" dirty="0"/>
              <a:t>Career Education Incentive Act of 1976</a:t>
            </a:r>
          </a:p>
          <a:p>
            <a:r>
              <a:rPr lang="en-US" altLang="en-US" b="1" dirty="0"/>
              <a:t>The educational amendments—the E</a:t>
            </a:r>
            <a:r>
              <a:rPr lang="en-US" altLang="en-US" sz="100" b="1" dirty="0"/>
              <a:t> </a:t>
            </a:r>
            <a:r>
              <a:rPr lang="en-US" altLang="en-US" b="1" dirty="0"/>
              <a:t>S</a:t>
            </a:r>
            <a:r>
              <a:rPr lang="en-US" altLang="en-US" sz="100" b="1" dirty="0"/>
              <a:t> </a:t>
            </a:r>
            <a:r>
              <a:rPr lang="en-US" altLang="en-US" b="1" dirty="0"/>
              <a:t>E</a:t>
            </a:r>
            <a:r>
              <a:rPr lang="en-US" altLang="en-US" sz="100" b="1" dirty="0"/>
              <a:t> </a:t>
            </a:r>
            <a:r>
              <a:rPr lang="en-US" altLang="en-US" b="1" dirty="0"/>
              <a:t>A—of 1976 included major support for:</a:t>
            </a:r>
          </a:p>
          <a:p>
            <a:pPr lvl="1"/>
            <a:r>
              <a:rPr lang="en-US" altLang="en-US" sz="2000" b="1" dirty="0"/>
              <a:t>Guidance and counseling in schools.</a:t>
            </a:r>
          </a:p>
          <a:p>
            <a:pPr lvl="1"/>
            <a:r>
              <a:rPr lang="en-US" altLang="en-US" sz="2000" b="1" dirty="0"/>
              <a:t>A major emphasis on vocational guidance in schools</a:t>
            </a:r>
          </a:p>
          <a:p>
            <a:pPr lvl="1"/>
            <a:r>
              <a:rPr lang="en-US" altLang="en-US" sz="2000" b="1" dirty="0"/>
              <a:t>Implementation of an administrative unit in the U.S. Office of Education.</a:t>
            </a:r>
          </a:p>
          <a:p>
            <a:r>
              <a:rPr lang="en-US" altLang="en-US" b="1" dirty="0"/>
              <a:t>A large amount of theory building took place, leading to the development of materials on decision making, career education, drug abuse prevention, and self-development.</a:t>
            </a:r>
          </a:p>
        </p:txBody>
      </p:sp>
      <p:sp>
        <p:nvSpPr>
          <p:cNvPr id="5" name="Slide Number Placeholder 4">
            <a:extLst>
              <a:ext uri="{FF2B5EF4-FFF2-40B4-BE49-F238E27FC236}">
                <a16:creationId xmlns:a16="http://schemas.microsoft.com/office/drawing/2014/main" id="{43649B7D-8B5A-49E0-9707-D8206DC7E40D}"/>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752198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958" y="4899762"/>
            <a:ext cx="8534400" cy="1507067"/>
          </a:xfrm>
        </p:spPr>
        <p:txBody>
          <a:bodyPr/>
          <a:lstStyle/>
          <a:p>
            <a:pPr algn="ctr"/>
            <a:r>
              <a:rPr lang="en-US" altLang="en-US" b="1" dirty="0"/>
              <a:t>Multicultural Diversity</a:t>
            </a:r>
            <a:endParaRPr lang="en-US" b="1" dirty="0"/>
          </a:p>
        </p:txBody>
      </p:sp>
      <p:sp>
        <p:nvSpPr>
          <p:cNvPr id="3" name="Text Placeholder 2"/>
          <p:cNvSpPr>
            <a:spLocks noGrp="1"/>
          </p:cNvSpPr>
          <p:nvPr>
            <p:ph type="body" idx="1"/>
          </p:nvPr>
        </p:nvSpPr>
        <p:spPr>
          <a:xfrm>
            <a:off x="413886" y="146787"/>
            <a:ext cx="10125777" cy="4752975"/>
          </a:xfrm>
        </p:spPr>
        <p:txBody>
          <a:bodyPr/>
          <a:lstStyle/>
          <a:p>
            <a:r>
              <a:rPr lang="en-US" altLang="en-US" b="1" dirty="0"/>
              <a:t>Federal legislation in the 1960s banned segregated schools.</a:t>
            </a:r>
          </a:p>
          <a:p>
            <a:r>
              <a:rPr lang="en-US" altLang="en-US" b="1" dirty="0"/>
              <a:t>School counselors were given responsibility to develop plans of action and to work with culturally diverse groups of students in classrooms, group counseling, and in other settings.</a:t>
            </a:r>
          </a:p>
          <a:p>
            <a:r>
              <a:rPr lang="en-US" altLang="en-US" b="1" dirty="0"/>
              <a:t>However, there was a lack of attention to issues of cultural diversity in counseling theory and practice.</a:t>
            </a:r>
          </a:p>
          <a:p>
            <a:r>
              <a:rPr lang="en-US" altLang="en-US" b="1" dirty="0"/>
              <a:t>During the ensuing decades, growing attention has been directed to embedding scholarship about ethnic and racial differences into counseling theory and practice.</a:t>
            </a:r>
          </a:p>
          <a:p>
            <a:pPr lvl="1"/>
            <a:r>
              <a:rPr lang="en-US" altLang="en-US" sz="2000" b="1" dirty="0"/>
              <a:t>These perspectives provide affirmations of the worldviews of different cultural groups and the implications of these for counseling process.</a:t>
            </a:r>
          </a:p>
        </p:txBody>
      </p:sp>
      <p:sp>
        <p:nvSpPr>
          <p:cNvPr id="5" name="Slide Number Placeholder 4">
            <a:extLst>
              <a:ext uri="{FF2B5EF4-FFF2-40B4-BE49-F238E27FC236}">
                <a16:creationId xmlns:a16="http://schemas.microsoft.com/office/drawing/2014/main" id="{A769CE6E-46F9-4874-AEDF-FE1CD6A51BE6}"/>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754102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BF4644D-F0A7-4B94-B786-23CE4D512F4F}"/>
              </a:ext>
            </a:extLst>
          </p:cNvPr>
          <p:cNvPicPr>
            <a:picLocks noChangeAspect="1"/>
          </p:cNvPicPr>
          <p:nvPr/>
        </p:nvPicPr>
        <p:blipFill>
          <a:blip r:embed="rId2"/>
          <a:stretch>
            <a:fillRect/>
          </a:stretch>
        </p:blipFill>
        <p:spPr>
          <a:xfrm>
            <a:off x="6554804" y="3834633"/>
            <a:ext cx="4254367" cy="2715970"/>
          </a:xfrm>
          <a:prstGeom prst="rect">
            <a:avLst/>
          </a:prstGeom>
        </p:spPr>
      </p:pic>
      <p:sp>
        <p:nvSpPr>
          <p:cNvPr id="2" name="Title 1"/>
          <p:cNvSpPr>
            <a:spLocks noGrp="1"/>
          </p:cNvSpPr>
          <p:nvPr>
            <p:ph type="title"/>
          </p:nvPr>
        </p:nvSpPr>
        <p:spPr>
          <a:xfrm>
            <a:off x="568709" y="5295854"/>
            <a:ext cx="8534400" cy="1091143"/>
          </a:xfrm>
        </p:spPr>
        <p:txBody>
          <a:bodyPr/>
          <a:lstStyle/>
          <a:p>
            <a:r>
              <a:rPr lang="en-US" b="1" dirty="0">
                <a:latin typeface="Times New Roman" panose="02020603050405020304" pitchFamily="18" charset="0"/>
                <a:cs typeface="Times New Roman" panose="02020603050405020304" pitchFamily="18" charset="0"/>
              </a:rPr>
              <a:t>Population</a:t>
            </a:r>
            <a:endParaRPr lang="en-US" b="1" dirty="0"/>
          </a:p>
        </p:txBody>
      </p:sp>
      <p:sp>
        <p:nvSpPr>
          <p:cNvPr id="3" name="Text Placeholder 2"/>
          <p:cNvSpPr>
            <a:spLocks noGrp="1"/>
          </p:cNvSpPr>
          <p:nvPr>
            <p:ph type="body" idx="1"/>
          </p:nvPr>
        </p:nvSpPr>
        <p:spPr>
          <a:xfrm>
            <a:off x="441157" y="300790"/>
            <a:ext cx="9655743" cy="4995064"/>
          </a:xfrm>
        </p:spPr>
        <p:txBody>
          <a:bodyPr>
            <a:normAutofit/>
          </a:bodyPr>
          <a:lstStyle/>
          <a:p>
            <a:r>
              <a:rPr lang="en-US" altLang="en-US" sz="2200" b="1" dirty="0"/>
              <a:t>Today’s world is growing ever smaller, thanks to modern advances in technology, as well as the diversity that continues to add to the depth of our communities and bring types of people who rarely interacted previously into the same sphere.</a:t>
            </a:r>
          </a:p>
          <a:p>
            <a:r>
              <a:rPr lang="en-US" altLang="en-US" sz="2200" b="1" dirty="0"/>
              <a:t>As professional school counselors, it is imperative that we understand our stakeholders and their perspectives in order to understand how to help them most effectively.</a:t>
            </a:r>
          </a:p>
          <a:p>
            <a:r>
              <a:rPr lang="en-US" altLang="en-US" sz="2200" b="1" dirty="0"/>
              <a:t>It is important to consider changes in a school’s population, including:</a:t>
            </a:r>
          </a:p>
          <a:p>
            <a:pPr lvl="1"/>
            <a:r>
              <a:rPr lang="en-US" altLang="en-US" sz="2200" b="1" dirty="0"/>
              <a:t>Structural changes</a:t>
            </a:r>
          </a:p>
          <a:p>
            <a:pPr lvl="1"/>
            <a:r>
              <a:rPr lang="en-US" altLang="en-US" sz="2200" b="1" dirty="0"/>
              <a:t>Socioeconomic changes</a:t>
            </a:r>
          </a:p>
          <a:p>
            <a:pPr lvl="1"/>
            <a:r>
              <a:rPr lang="en-US" altLang="en-US" sz="2200" b="1" dirty="0"/>
              <a:t>Family changes</a:t>
            </a:r>
          </a:p>
        </p:txBody>
      </p:sp>
      <p:sp>
        <p:nvSpPr>
          <p:cNvPr id="5" name="Slide Number Placeholder 4">
            <a:extLst>
              <a:ext uri="{FF2B5EF4-FFF2-40B4-BE49-F238E27FC236}">
                <a16:creationId xmlns:a16="http://schemas.microsoft.com/office/drawing/2014/main" id="{7830F11D-5D25-4962-A107-D6A8EACE943E}"/>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938009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260" y="215372"/>
            <a:ext cx="11425186" cy="1097279"/>
          </a:xfrm>
        </p:spPr>
        <p:txBody>
          <a:bodyPr>
            <a:normAutofit/>
          </a:bodyPr>
          <a:lstStyle/>
          <a:p>
            <a:pPr algn="ctr"/>
            <a:r>
              <a:rPr lang="en-US" b="1" dirty="0"/>
              <a:t>The Latter Decades of the 20</a:t>
            </a:r>
            <a:r>
              <a:rPr lang="en-US" b="1" baseline="30000" dirty="0"/>
              <a:t>th</a:t>
            </a:r>
            <a:r>
              <a:rPr lang="en-US" b="1" dirty="0"/>
              <a:t> Century</a:t>
            </a:r>
            <a:endParaRPr lang="en-US" sz="2000" b="1" dirty="0"/>
          </a:p>
        </p:txBody>
      </p:sp>
      <p:sp>
        <p:nvSpPr>
          <p:cNvPr id="3" name="Text Placeholder 2"/>
          <p:cNvSpPr>
            <a:spLocks noGrp="1"/>
          </p:cNvSpPr>
          <p:nvPr>
            <p:ph type="body" idx="1"/>
          </p:nvPr>
        </p:nvSpPr>
        <p:spPr>
          <a:xfrm>
            <a:off x="962526" y="1312651"/>
            <a:ext cx="9779268" cy="4488075"/>
          </a:xfrm>
        </p:spPr>
        <p:txBody>
          <a:bodyPr anchor="t">
            <a:normAutofit/>
          </a:bodyPr>
          <a:lstStyle/>
          <a:p>
            <a:r>
              <a:rPr lang="en-US" altLang="en-US" sz="2200" b="1" dirty="0"/>
              <a:t>During the 1980s and into the 1990s, much of the legislative activity focused on the need for professional school counselors to deal with child abuse, drug abuse prevention, and drop-out prevention. There was also an emphasis on career guidance.</a:t>
            </a:r>
          </a:p>
          <a:p>
            <a:r>
              <a:rPr lang="en-US" altLang="en-US" sz="2200" b="1" dirty="0"/>
              <a:t>Carl D. Perkins Vocational Education Act of 1984/Carl D. Perkins Vocational and Applied Technology Act of 1990: These acts were the major federal sources of funding for guidance and counseling in schools.</a:t>
            </a:r>
          </a:p>
          <a:p>
            <a:r>
              <a:rPr lang="en-US" altLang="en-US" sz="2200" b="1" dirty="0"/>
              <a:t>School to Work Opportunities Act: This Act reinforced the importance of career guidance as students make the transition from school to employment.</a:t>
            </a:r>
          </a:p>
        </p:txBody>
      </p:sp>
      <p:sp>
        <p:nvSpPr>
          <p:cNvPr id="5" name="Slide Number Placeholder 4">
            <a:extLst>
              <a:ext uri="{FF2B5EF4-FFF2-40B4-BE49-F238E27FC236}">
                <a16:creationId xmlns:a16="http://schemas.microsoft.com/office/drawing/2014/main" id="{48079793-EBE9-4BDA-9746-85919222647E}"/>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751621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519" y="215372"/>
            <a:ext cx="10953548" cy="1097279"/>
          </a:xfrm>
        </p:spPr>
        <p:txBody>
          <a:bodyPr>
            <a:normAutofit/>
          </a:bodyPr>
          <a:lstStyle/>
          <a:p>
            <a:pPr algn="ctr"/>
            <a:r>
              <a:rPr lang="en-US" b="1" dirty="0"/>
              <a:t>The Latter Decades of the 20</a:t>
            </a:r>
            <a:r>
              <a:rPr lang="en-US" b="1" baseline="30000" dirty="0"/>
              <a:t>th</a:t>
            </a:r>
            <a:r>
              <a:rPr lang="en-US" b="1" dirty="0"/>
              <a:t> Century</a:t>
            </a:r>
          </a:p>
        </p:txBody>
      </p:sp>
      <p:sp>
        <p:nvSpPr>
          <p:cNvPr id="3" name="Text Placeholder 2"/>
          <p:cNvSpPr>
            <a:spLocks noGrp="1"/>
          </p:cNvSpPr>
          <p:nvPr>
            <p:ph type="body" idx="1"/>
          </p:nvPr>
        </p:nvSpPr>
        <p:spPr>
          <a:xfrm>
            <a:off x="1116531" y="1408112"/>
            <a:ext cx="9480884" cy="4694305"/>
          </a:xfrm>
        </p:spPr>
        <p:txBody>
          <a:bodyPr anchor="t">
            <a:normAutofit/>
          </a:bodyPr>
          <a:lstStyle/>
          <a:p>
            <a:r>
              <a:rPr lang="en-US" altLang="en-US" b="1" dirty="0"/>
              <a:t>In 2003, the National Career Development Guidelines Project was commissioned by the U.S. Department of Education’s Office of Vocational and Adult Education.</a:t>
            </a:r>
          </a:p>
          <a:p>
            <a:pPr lvl="1"/>
            <a:r>
              <a:rPr lang="en-US" altLang="en-US" sz="2000" b="1" i="1" dirty="0">
                <a:solidFill>
                  <a:srgbClr val="FFFF00"/>
                </a:solidFill>
              </a:rPr>
              <a:t>In 2005, they created a website for counselors including new guidelines aligned with the No Child Left Behind Act (N</a:t>
            </a:r>
            <a:r>
              <a:rPr lang="en-US" altLang="en-US" sz="100" b="1" i="1" dirty="0">
                <a:solidFill>
                  <a:srgbClr val="FFFF00"/>
                </a:solidFill>
              </a:rPr>
              <a:t> </a:t>
            </a:r>
            <a:r>
              <a:rPr lang="en-US" altLang="en-US" sz="2000" b="1" i="1" dirty="0">
                <a:solidFill>
                  <a:srgbClr val="FFFF00"/>
                </a:solidFill>
              </a:rPr>
              <a:t>C</a:t>
            </a:r>
            <a:r>
              <a:rPr lang="en-US" altLang="en-US" sz="100" b="1" i="1" dirty="0">
                <a:solidFill>
                  <a:srgbClr val="FFFF00"/>
                </a:solidFill>
              </a:rPr>
              <a:t> </a:t>
            </a:r>
            <a:r>
              <a:rPr lang="en-US" altLang="en-US" sz="2000" b="1" i="1" dirty="0">
                <a:solidFill>
                  <a:srgbClr val="FFFF00"/>
                </a:solidFill>
              </a:rPr>
              <a:t>L</a:t>
            </a:r>
            <a:r>
              <a:rPr lang="en-US" altLang="en-US" sz="100" b="1" i="1" dirty="0">
                <a:solidFill>
                  <a:srgbClr val="FFFF00"/>
                </a:solidFill>
              </a:rPr>
              <a:t> </a:t>
            </a:r>
            <a:r>
              <a:rPr lang="en-US" altLang="en-US" sz="2000" b="1" i="1" dirty="0">
                <a:solidFill>
                  <a:srgbClr val="FFFF00"/>
                </a:solidFill>
              </a:rPr>
              <a:t>B) and learning activities and strategies for K-12 students, teachers, and parents.</a:t>
            </a:r>
          </a:p>
          <a:p>
            <a:r>
              <a:rPr lang="en-US" altLang="en-US" b="1" dirty="0"/>
              <a:t>The </a:t>
            </a:r>
            <a:r>
              <a:rPr lang="en-US" altLang="en-US" b="1" i="1" dirty="0"/>
              <a:t>Elementary School Counseling Demonstration Act (1995) </a:t>
            </a:r>
            <a:r>
              <a:rPr lang="en-US" altLang="en-US" b="1" dirty="0"/>
              <a:t>was the first major legislative departure from the emphasis on career guidance.</a:t>
            </a:r>
          </a:p>
          <a:p>
            <a:pPr lvl="1"/>
            <a:r>
              <a:rPr lang="en-US" altLang="en-US" sz="2000" b="1" dirty="0"/>
              <a:t>This act provided $20 million to assist schools in making counseling services more accessible and in creating a more positive ratio of professional school counselors to students.</a:t>
            </a:r>
          </a:p>
        </p:txBody>
      </p:sp>
      <p:sp>
        <p:nvSpPr>
          <p:cNvPr id="5" name="Slide Number Placeholder 4">
            <a:extLst>
              <a:ext uri="{FF2B5EF4-FFF2-40B4-BE49-F238E27FC236}">
                <a16:creationId xmlns:a16="http://schemas.microsoft.com/office/drawing/2014/main" id="{5479768F-BB6E-4E50-AC0E-36A76D33BB19}"/>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188403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269" y="215372"/>
            <a:ext cx="10481912" cy="1097279"/>
          </a:xfrm>
        </p:spPr>
        <p:txBody>
          <a:bodyPr>
            <a:normAutofit/>
          </a:bodyPr>
          <a:lstStyle/>
          <a:p>
            <a:pPr algn="ctr"/>
            <a:r>
              <a:rPr lang="en-US" b="1" dirty="0"/>
              <a:t>The Latter Decades of the 20</a:t>
            </a:r>
            <a:r>
              <a:rPr lang="en-US" b="1" baseline="30000" dirty="0"/>
              <a:t>th</a:t>
            </a:r>
            <a:r>
              <a:rPr lang="en-US" b="1" dirty="0"/>
              <a:t> Century</a:t>
            </a:r>
          </a:p>
        </p:txBody>
      </p:sp>
      <p:sp>
        <p:nvSpPr>
          <p:cNvPr id="3" name="Text Placeholder 2"/>
          <p:cNvSpPr>
            <a:spLocks noGrp="1"/>
          </p:cNvSpPr>
          <p:nvPr>
            <p:ph type="body" idx="1"/>
          </p:nvPr>
        </p:nvSpPr>
        <p:spPr>
          <a:xfrm>
            <a:off x="1078029" y="1312651"/>
            <a:ext cx="9548262" cy="4364249"/>
          </a:xfrm>
        </p:spPr>
        <p:txBody>
          <a:bodyPr>
            <a:normAutofit/>
          </a:bodyPr>
          <a:lstStyle/>
          <a:p>
            <a:pPr eaLnBrk="1" hangingPunct="1"/>
            <a:r>
              <a:rPr lang="en-US" altLang="en-US" sz="2400" b="1" dirty="0"/>
              <a:t>The </a:t>
            </a:r>
            <a:r>
              <a:rPr lang="en-US" altLang="en-US" sz="2400" b="1" i="1" dirty="0">
                <a:solidFill>
                  <a:srgbClr val="FFFF00"/>
                </a:solidFill>
              </a:rPr>
              <a:t>Elementary and Secondary School Counseling Program </a:t>
            </a:r>
            <a:r>
              <a:rPr lang="en-US" altLang="en-US" sz="2400" b="1" dirty="0"/>
              <a:t>is a U</a:t>
            </a:r>
            <a:r>
              <a:rPr lang="en-US" altLang="en-US" sz="100" b="1" dirty="0"/>
              <a:t> </a:t>
            </a:r>
            <a:r>
              <a:rPr lang="en-US" altLang="en-US" sz="2400" b="1" dirty="0"/>
              <a:t>S</a:t>
            </a:r>
            <a:r>
              <a:rPr lang="en-US" altLang="en-US" sz="100" b="1" dirty="0"/>
              <a:t> </a:t>
            </a:r>
            <a:r>
              <a:rPr lang="en-US" altLang="en-US" sz="2400" b="1" dirty="0"/>
              <a:t>D</a:t>
            </a:r>
            <a:r>
              <a:rPr lang="en-US" altLang="en-US" sz="100" b="1" dirty="0"/>
              <a:t> </a:t>
            </a:r>
            <a:r>
              <a:rPr lang="en-US" altLang="en-US" sz="2400" b="1" dirty="0"/>
              <a:t>E discretionary program to provide competitive grants to school districts that demonstrate:</a:t>
            </a:r>
          </a:p>
          <a:p>
            <a:pPr lvl="1" eaLnBrk="1" hangingPunct="1"/>
            <a:r>
              <a:rPr lang="en-US" altLang="en-US" sz="2400" b="1" dirty="0"/>
              <a:t>The greatest need for new or additional counseling services.</a:t>
            </a:r>
          </a:p>
          <a:p>
            <a:pPr lvl="1" eaLnBrk="1" hangingPunct="1"/>
            <a:r>
              <a:rPr lang="en-US" altLang="en-US" sz="2400" b="1" dirty="0"/>
              <a:t>The greatest potential for replication or dissemination or that propose the most innovative program.</a:t>
            </a:r>
          </a:p>
          <a:p>
            <a:r>
              <a:rPr lang="en-US" altLang="en-US" sz="2400" b="1" dirty="0"/>
              <a:t>The more wide-ranging affirmation of the need for professional school counselors is embedded in No Child Left Behind, signed into law in January 2002.</a:t>
            </a:r>
          </a:p>
        </p:txBody>
      </p:sp>
      <p:sp>
        <p:nvSpPr>
          <p:cNvPr id="5" name="Slide Number Placeholder 4">
            <a:extLst>
              <a:ext uri="{FF2B5EF4-FFF2-40B4-BE49-F238E27FC236}">
                <a16:creationId xmlns:a16="http://schemas.microsoft.com/office/drawing/2014/main" id="{AB0961BE-96AE-422F-A97F-09449EBBE8EB}"/>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056579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030" y="273123"/>
            <a:ext cx="10597415" cy="1097279"/>
          </a:xfrm>
        </p:spPr>
        <p:txBody>
          <a:bodyPr>
            <a:normAutofit/>
          </a:bodyPr>
          <a:lstStyle/>
          <a:p>
            <a:r>
              <a:rPr lang="en-US" b="1" dirty="0"/>
              <a:t>The Latter Decades of the 20</a:t>
            </a:r>
            <a:r>
              <a:rPr lang="en-US" b="1" baseline="30000" dirty="0"/>
              <a:t>th</a:t>
            </a:r>
            <a:r>
              <a:rPr lang="en-US" b="1" dirty="0"/>
              <a:t> Century</a:t>
            </a:r>
          </a:p>
        </p:txBody>
      </p:sp>
      <p:sp>
        <p:nvSpPr>
          <p:cNvPr id="3" name="Text Placeholder 2"/>
          <p:cNvSpPr>
            <a:spLocks noGrp="1"/>
          </p:cNvSpPr>
          <p:nvPr>
            <p:ph type="body" idx="1"/>
          </p:nvPr>
        </p:nvSpPr>
        <p:spPr>
          <a:xfrm>
            <a:off x="908030" y="1455821"/>
            <a:ext cx="9891515" cy="4648200"/>
          </a:xfrm>
        </p:spPr>
        <p:txBody>
          <a:bodyPr>
            <a:normAutofit lnSpcReduction="10000"/>
          </a:bodyPr>
          <a:lstStyle/>
          <a:p>
            <a:r>
              <a:rPr lang="en-US" altLang="en-US" sz="2200" b="1" dirty="0"/>
              <a:t>The need for and support of school counseling is evident in N</a:t>
            </a:r>
            <a:r>
              <a:rPr lang="en-US" altLang="en-US" sz="100" b="1" dirty="0"/>
              <a:t> </a:t>
            </a:r>
            <a:r>
              <a:rPr lang="en-US" altLang="en-US" sz="2200" b="1" dirty="0"/>
              <a:t>C</a:t>
            </a:r>
            <a:r>
              <a:rPr lang="en-US" altLang="en-US" sz="100" b="1" dirty="0"/>
              <a:t> </a:t>
            </a:r>
            <a:r>
              <a:rPr lang="en-US" altLang="en-US" sz="2200" b="1" dirty="0"/>
              <a:t>L</a:t>
            </a:r>
            <a:r>
              <a:rPr lang="en-US" altLang="en-US" sz="100" b="1" dirty="0"/>
              <a:t> </a:t>
            </a:r>
            <a:r>
              <a:rPr lang="en-US" altLang="en-US" sz="2200" b="1" dirty="0"/>
              <a:t>B relating to:</a:t>
            </a:r>
          </a:p>
          <a:p>
            <a:pPr lvl="1"/>
            <a:r>
              <a:rPr lang="en-US" altLang="en-US" sz="2200" b="1" dirty="0"/>
              <a:t>Dropout prevention</a:t>
            </a:r>
          </a:p>
          <a:p>
            <a:pPr lvl="1"/>
            <a:r>
              <a:rPr lang="en-US" altLang="en-US" sz="2200" b="1" dirty="0"/>
              <a:t>Career counseling</a:t>
            </a:r>
          </a:p>
          <a:p>
            <a:pPr lvl="1"/>
            <a:r>
              <a:rPr lang="en-US" altLang="en-US" sz="2200" b="1" dirty="0"/>
              <a:t>Drug and alcohol counseling</a:t>
            </a:r>
          </a:p>
          <a:p>
            <a:pPr lvl="1"/>
            <a:r>
              <a:rPr lang="en-US" altLang="en-US" sz="2200" b="1" dirty="0"/>
              <a:t>Safe and drug-free schools</a:t>
            </a:r>
          </a:p>
          <a:p>
            <a:pPr lvl="1"/>
            <a:r>
              <a:rPr lang="en-US" altLang="en-US" sz="2200" b="1" dirty="0"/>
              <a:t>Facilitation of the transition of students from correctional institutions back to community schools</a:t>
            </a:r>
          </a:p>
          <a:p>
            <a:pPr lvl="1"/>
            <a:r>
              <a:rPr lang="en-US" altLang="en-US" sz="2200" b="1" dirty="0"/>
              <a:t>Identification of and services for gifted and talented students</a:t>
            </a:r>
          </a:p>
          <a:p>
            <a:pPr lvl="1"/>
            <a:r>
              <a:rPr lang="en-US" altLang="en-US" sz="2200" b="1" dirty="0"/>
              <a:t>Children who are neglected or delinquent or otherwise at risk of academic failure</a:t>
            </a:r>
          </a:p>
        </p:txBody>
      </p:sp>
      <p:sp>
        <p:nvSpPr>
          <p:cNvPr id="5" name="Slide Number Placeholder 4">
            <a:extLst>
              <a:ext uri="{FF2B5EF4-FFF2-40B4-BE49-F238E27FC236}">
                <a16:creationId xmlns:a16="http://schemas.microsoft.com/office/drawing/2014/main" id="{8721A05D-1AFE-4754-84D5-FBF411CACBDE}"/>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607296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Continuing and Future Issues for the School Counseling Profession</a:t>
            </a:r>
            <a:endParaRPr lang="en-US" sz="2000" b="1" dirty="0"/>
          </a:p>
        </p:txBody>
      </p:sp>
      <p:sp>
        <p:nvSpPr>
          <p:cNvPr id="3" name="Text Placeholder 2"/>
          <p:cNvSpPr>
            <a:spLocks noGrp="1"/>
          </p:cNvSpPr>
          <p:nvPr>
            <p:ph type="body" idx="1"/>
          </p:nvPr>
        </p:nvSpPr>
        <p:spPr>
          <a:xfrm>
            <a:off x="644893" y="182032"/>
            <a:ext cx="10860552" cy="4305300"/>
          </a:xfrm>
        </p:spPr>
        <p:txBody>
          <a:bodyPr>
            <a:normAutofit/>
          </a:bodyPr>
          <a:lstStyle/>
          <a:p>
            <a:r>
              <a:rPr lang="en-US" altLang="en-US" sz="2200" b="1" dirty="0"/>
              <a:t>To clarify the expected results or outcomes of guidance and counseling programs in the schools, A</a:t>
            </a:r>
            <a:r>
              <a:rPr lang="en-US" altLang="en-US" sz="100" b="1" dirty="0"/>
              <a:t> </a:t>
            </a:r>
            <a:r>
              <a:rPr lang="en-US" altLang="en-US" sz="2200" b="1" dirty="0"/>
              <a:t>S</a:t>
            </a:r>
            <a:r>
              <a:rPr lang="en-US" altLang="en-US" sz="100" b="1" dirty="0"/>
              <a:t> </a:t>
            </a:r>
            <a:r>
              <a:rPr lang="en-US" altLang="en-US" sz="2200" b="1" dirty="0"/>
              <a:t>C</a:t>
            </a:r>
            <a:r>
              <a:rPr lang="en-US" altLang="en-US" sz="100" b="1" dirty="0"/>
              <a:t> </a:t>
            </a:r>
            <a:r>
              <a:rPr lang="en-US" altLang="en-US" sz="2200" b="1" dirty="0"/>
              <a:t>A published </a:t>
            </a:r>
            <a:r>
              <a:rPr lang="en-US" altLang="en-US" sz="2200" b="1" i="1" dirty="0">
                <a:solidFill>
                  <a:srgbClr val="FFFF00"/>
                </a:solidFill>
              </a:rPr>
              <a:t>The National Standards for School Counseling Programs</a:t>
            </a:r>
            <a:r>
              <a:rPr lang="en-US" altLang="en-US" sz="2200" b="1" dirty="0"/>
              <a:t> in 1997.</a:t>
            </a:r>
          </a:p>
          <a:p>
            <a:pPr lvl="1"/>
            <a:r>
              <a:rPr lang="en-US" altLang="en-US" sz="2200" b="1" dirty="0"/>
              <a:t>In 2014, A</a:t>
            </a:r>
            <a:r>
              <a:rPr lang="en-US" altLang="en-US" sz="100" b="1" dirty="0"/>
              <a:t> </a:t>
            </a:r>
            <a:r>
              <a:rPr lang="en-US" altLang="en-US" sz="2200" b="1" dirty="0"/>
              <a:t>S</a:t>
            </a:r>
            <a:r>
              <a:rPr lang="en-US" altLang="en-US" sz="100" b="1" dirty="0"/>
              <a:t> </a:t>
            </a:r>
            <a:r>
              <a:rPr lang="en-US" altLang="en-US" sz="2200" b="1" dirty="0"/>
              <a:t>C</a:t>
            </a:r>
            <a:r>
              <a:rPr lang="en-US" altLang="en-US" sz="100" b="1" dirty="0"/>
              <a:t> </a:t>
            </a:r>
            <a:r>
              <a:rPr lang="en-US" altLang="en-US" sz="2200" b="1" dirty="0"/>
              <a:t>A revised these standards in the </a:t>
            </a:r>
            <a:r>
              <a:rPr lang="en-US" altLang="en-US" sz="2200" b="1" i="1" dirty="0">
                <a:solidFill>
                  <a:srgbClr val="FFFF00"/>
                </a:solidFill>
              </a:rPr>
              <a:t>A</a:t>
            </a:r>
            <a:r>
              <a:rPr lang="en-US" altLang="en-US" sz="100" b="1" i="1" dirty="0">
                <a:solidFill>
                  <a:srgbClr val="FFFF00"/>
                </a:solidFill>
              </a:rPr>
              <a:t> </a:t>
            </a:r>
            <a:r>
              <a:rPr lang="en-US" altLang="en-US" sz="2200" b="1" i="1" dirty="0">
                <a:solidFill>
                  <a:srgbClr val="FFFF00"/>
                </a:solidFill>
              </a:rPr>
              <a:t>S</a:t>
            </a:r>
            <a:r>
              <a:rPr lang="en-US" altLang="en-US" sz="100" b="1" i="1" dirty="0">
                <a:solidFill>
                  <a:srgbClr val="FFFF00"/>
                </a:solidFill>
              </a:rPr>
              <a:t> </a:t>
            </a:r>
            <a:r>
              <a:rPr lang="en-US" altLang="en-US" sz="2200" b="1" i="1" dirty="0">
                <a:solidFill>
                  <a:srgbClr val="FFFF00"/>
                </a:solidFill>
              </a:rPr>
              <a:t>C</a:t>
            </a:r>
            <a:r>
              <a:rPr lang="en-US" altLang="en-US" sz="100" b="1" i="1" dirty="0">
                <a:solidFill>
                  <a:srgbClr val="FFFF00"/>
                </a:solidFill>
              </a:rPr>
              <a:t> </a:t>
            </a:r>
            <a:r>
              <a:rPr lang="en-US" altLang="en-US" sz="2200" b="1" i="1" dirty="0">
                <a:solidFill>
                  <a:srgbClr val="FFFF00"/>
                </a:solidFill>
              </a:rPr>
              <a:t>A Mindsets and Behaviors</a:t>
            </a:r>
            <a:r>
              <a:rPr lang="en-US" altLang="en-US" sz="2200" b="1" dirty="0"/>
              <a:t> publication.</a:t>
            </a:r>
          </a:p>
          <a:p>
            <a:r>
              <a:rPr lang="en-US" altLang="en-US" sz="2200" b="1" dirty="0"/>
              <a:t>These standards argued that school counseling programs should facilitate three broad areas of student development:</a:t>
            </a:r>
          </a:p>
          <a:p>
            <a:pPr lvl="1"/>
            <a:r>
              <a:rPr lang="en-US" altLang="en-US" sz="2200" b="1" dirty="0"/>
              <a:t>Academic development</a:t>
            </a:r>
          </a:p>
          <a:p>
            <a:pPr lvl="1"/>
            <a:r>
              <a:rPr lang="en-US" altLang="en-US" sz="2200" b="1" dirty="0"/>
              <a:t>Career development</a:t>
            </a:r>
          </a:p>
          <a:p>
            <a:pPr lvl="1"/>
            <a:r>
              <a:rPr lang="en-US" altLang="en-US" sz="2200" b="1" dirty="0"/>
              <a:t>Social-emotional development</a:t>
            </a:r>
          </a:p>
        </p:txBody>
      </p:sp>
      <p:sp>
        <p:nvSpPr>
          <p:cNvPr id="5" name="Slide Number Placeholder 4">
            <a:extLst>
              <a:ext uri="{FF2B5EF4-FFF2-40B4-BE49-F238E27FC236}">
                <a16:creationId xmlns:a16="http://schemas.microsoft.com/office/drawing/2014/main" id="{593D453D-14C6-42BB-A52F-88540DBBBA22}"/>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951837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697128"/>
            <a:ext cx="9364563" cy="1551272"/>
          </a:xfrm>
        </p:spPr>
        <p:txBody>
          <a:bodyPr>
            <a:normAutofit/>
          </a:bodyPr>
          <a:lstStyle/>
          <a:p>
            <a:r>
              <a:rPr lang="en-US" b="1" dirty="0"/>
              <a:t>Continuing and Future Issues for the School Counseling Profession</a:t>
            </a:r>
          </a:p>
        </p:txBody>
      </p:sp>
      <p:sp>
        <p:nvSpPr>
          <p:cNvPr id="3" name="Text Placeholder 2"/>
          <p:cNvSpPr>
            <a:spLocks noGrp="1"/>
          </p:cNvSpPr>
          <p:nvPr>
            <p:ph type="body" idx="1"/>
          </p:nvPr>
        </p:nvSpPr>
        <p:spPr>
          <a:xfrm>
            <a:off x="684210" y="233412"/>
            <a:ext cx="10259713" cy="4686300"/>
          </a:xfrm>
        </p:spPr>
        <p:txBody>
          <a:bodyPr anchor="t">
            <a:normAutofit/>
          </a:bodyPr>
          <a:lstStyle/>
          <a:p>
            <a:r>
              <a:rPr lang="en-US" altLang="en-US" sz="2200" b="1" dirty="0"/>
              <a:t>The </a:t>
            </a:r>
            <a:r>
              <a:rPr lang="en-US" altLang="en-US" sz="2200" b="1" i="1" dirty="0">
                <a:solidFill>
                  <a:srgbClr val="FFFF00"/>
                </a:solidFill>
              </a:rPr>
              <a:t>National Career Development Guidelines </a:t>
            </a:r>
            <a:r>
              <a:rPr lang="en-US" altLang="en-US" sz="2200" b="1" dirty="0"/>
              <a:t>also address 3 broad areas of student development:</a:t>
            </a:r>
          </a:p>
          <a:p>
            <a:pPr lvl="1"/>
            <a:r>
              <a:rPr lang="en-US" altLang="en-US" sz="2200" b="1" dirty="0"/>
              <a:t>Personal/social development</a:t>
            </a:r>
          </a:p>
          <a:p>
            <a:pPr lvl="1"/>
            <a:r>
              <a:rPr lang="en-US" altLang="en-US" sz="2200" b="1" dirty="0"/>
              <a:t>Educational achievement and lifelong learning</a:t>
            </a:r>
          </a:p>
          <a:p>
            <a:pPr lvl="1"/>
            <a:r>
              <a:rPr lang="en-US" altLang="en-US" sz="2200" b="1" dirty="0"/>
              <a:t>Career management</a:t>
            </a:r>
          </a:p>
          <a:p>
            <a:r>
              <a:rPr lang="en-US" altLang="en-US" sz="2200" b="1" dirty="0"/>
              <a:t>In 2010, the </a:t>
            </a:r>
            <a:r>
              <a:rPr lang="en-US" altLang="en-US" sz="2200" b="1" i="1" dirty="0">
                <a:solidFill>
                  <a:srgbClr val="FFFF00"/>
                </a:solidFill>
              </a:rPr>
              <a:t>National Governors Association </a:t>
            </a:r>
            <a:r>
              <a:rPr lang="en-US" altLang="en-US" sz="2200" b="1" dirty="0"/>
              <a:t>and the </a:t>
            </a:r>
            <a:r>
              <a:rPr lang="en-US" altLang="en-US" sz="2200" b="1" i="1" dirty="0">
                <a:solidFill>
                  <a:srgbClr val="FFFF00"/>
                </a:solidFill>
              </a:rPr>
              <a:t>Council of Chief State School Officers</a:t>
            </a:r>
            <a:r>
              <a:rPr lang="en-US" altLang="en-US" sz="2200" b="1" dirty="0"/>
              <a:t> introduced the </a:t>
            </a:r>
            <a:r>
              <a:rPr lang="en-US" altLang="en-US" sz="2200" b="1" u="sng" dirty="0">
                <a:solidFill>
                  <a:schemeClr val="accent2">
                    <a:lumMod val="20000"/>
                    <a:lumOff val="80000"/>
                  </a:schemeClr>
                </a:solidFill>
              </a:rPr>
              <a:t>Common Core State Standards</a:t>
            </a:r>
            <a:r>
              <a:rPr lang="en-US" altLang="en-US" sz="2200" b="1" dirty="0"/>
              <a:t>.</a:t>
            </a:r>
          </a:p>
          <a:p>
            <a:pPr lvl="1"/>
            <a:r>
              <a:rPr lang="en-US" altLang="en-US" sz="2200" b="1" dirty="0"/>
              <a:t>These standards set high quality expectations for all students in the areas of math and language arts to prepare graduates to compete in the global economy.</a:t>
            </a:r>
          </a:p>
        </p:txBody>
      </p:sp>
      <p:sp>
        <p:nvSpPr>
          <p:cNvPr id="5" name="Slide Number Placeholder 4">
            <a:extLst>
              <a:ext uri="{FF2B5EF4-FFF2-40B4-BE49-F238E27FC236}">
                <a16:creationId xmlns:a16="http://schemas.microsoft.com/office/drawing/2014/main" id="{6898245F-4CC6-445C-95D7-D2FFD35FF982}"/>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79613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594542" cy="1634335"/>
          </a:xfrm>
        </p:spPr>
        <p:txBody>
          <a:bodyPr/>
          <a:lstStyle/>
          <a:p>
            <a:r>
              <a:rPr lang="en-US" b="1" dirty="0"/>
              <a:t>Pioneers in the Field of School Guidance and Counseling</a:t>
            </a:r>
          </a:p>
        </p:txBody>
      </p:sp>
      <p:sp>
        <p:nvSpPr>
          <p:cNvPr id="3" name="Text Placeholder 2"/>
          <p:cNvSpPr>
            <a:spLocks noGrp="1"/>
          </p:cNvSpPr>
          <p:nvPr>
            <p:ph type="body" idx="1"/>
          </p:nvPr>
        </p:nvSpPr>
        <p:spPr>
          <a:xfrm>
            <a:off x="684211" y="500514"/>
            <a:ext cx="10173085" cy="3850105"/>
          </a:xfrm>
        </p:spPr>
        <p:txBody>
          <a:bodyPr>
            <a:normAutofit lnSpcReduction="10000"/>
          </a:bodyPr>
          <a:lstStyle/>
          <a:p>
            <a:r>
              <a:rPr lang="en-US" altLang="en-US" sz="2400" b="1" dirty="0"/>
              <a:t>George Merrill: First systematic vocational guidance program in San Francisco (1895)</a:t>
            </a:r>
          </a:p>
          <a:p>
            <a:r>
              <a:rPr lang="en-US" altLang="en-US" sz="2400" b="1" dirty="0"/>
              <a:t>Jesse B. Davis: Program of vocational and moral guidance in the schools of Grand Rapids, Michigan (1908)</a:t>
            </a:r>
          </a:p>
          <a:p>
            <a:r>
              <a:rPr lang="en-US" altLang="en-US" sz="2400" b="1" dirty="0"/>
              <a:t>Eli W. Weaver: Principal of a high school in Brooklyn, who authored Choosing a Career (1908)</a:t>
            </a:r>
          </a:p>
          <a:p>
            <a:r>
              <a:rPr lang="en-US" altLang="en-US" sz="2400" b="1" dirty="0"/>
              <a:t>Frank Parsons: Generally regarded as the primary architect of vocational guidance in the U.S.</a:t>
            </a:r>
          </a:p>
          <a:p>
            <a:pPr lvl="1"/>
            <a:r>
              <a:rPr lang="en-US" altLang="en-US" sz="2400" b="1" dirty="0"/>
              <a:t>He is also considered, the “Father of vocational guidance”</a:t>
            </a:r>
          </a:p>
        </p:txBody>
      </p:sp>
      <p:sp>
        <p:nvSpPr>
          <p:cNvPr id="5" name="Slide Number Placeholder 4">
            <a:extLst>
              <a:ext uri="{FF2B5EF4-FFF2-40B4-BE49-F238E27FC236}">
                <a16:creationId xmlns:a16="http://schemas.microsoft.com/office/drawing/2014/main" id="{958FD557-CBAE-491E-80FD-B8A9D451707E}"/>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788557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582" y="230606"/>
            <a:ext cx="11491745" cy="1301121"/>
          </a:xfrm>
        </p:spPr>
        <p:txBody>
          <a:bodyPr>
            <a:normAutofit/>
          </a:bodyPr>
          <a:lstStyle/>
          <a:p>
            <a:pPr algn="ctr"/>
            <a:r>
              <a:rPr lang="en-US" b="1" dirty="0"/>
              <a:t>Continuing and Future Issues for the School Counseling Profession</a:t>
            </a:r>
          </a:p>
        </p:txBody>
      </p:sp>
      <p:sp>
        <p:nvSpPr>
          <p:cNvPr id="4" name="Content Placeholder 3"/>
          <p:cNvSpPr>
            <a:spLocks noGrp="1"/>
          </p:cNvSpPr>
          <p:nvPr>
            <p:ph idx="1"/>
          </p:nvPr>
        </p:nvSpPr>
        <p:spPr>
          <a:xfrm>
            <a:off x="673767" y="1600202"/>
            <a:ext cx="11146055" cy="723899"/>
          </a:xfrm>
        </p:spPr>
        <p:txBody>
          <a:bodyPr/>
          <a:lstStyle/>
          <a:p>
            <a:pPr indent="-255600"/>
            <a:r>
              <a:rPr lang="en-US" altLang="en-US" sz="2000" b="1" dirty="0"/>
              <a:t>Herr (1998) has suggested that the future role of professional school counselors is based on 10 pivotal concerns:</a:t>
            </a:r>
          </a:p>
        </p:txBody>
      </p:sp>
      <p:sp>
        <p:nvSpPr>
          <p:cNvPr id="5" name="Content Placeholder 4"/>
          <p:cNvSpPr>
            <a:spLocks noGrp="1"/>
          </p:cNvSpPr>
          <p:nvPr>
            <p:ph idx="13"/>
          </p:nvPr>
        </p:nvSpPr>
        <p:spPr>
          <a:xfrm>
            <a:off x="686555" y="2392576"/>
            <a:ext cx="9891609" cy="3695700"/>
          </a:xfrm>
        </p:spPr>
        <p:txBody>
          <a:bodyPr anchor="t">
            <a:normAutofit/>
          </a:bodyPr>
          <a:lstStyle/>
          <a:p>
            <a:pPr marL="741600" lvl="1" indent="-428400">
              <a:buFont typeface="Calibri" panose="020F0502020204030204" pitchFamily="34" charset="0"/>
              <a:buAutoNum type="arabicParenR"/>
            </a:pPr>
            <a:r>
              <a:rPr lang="en-US" altLang="en-US" sz="2000" b="1" dirty="0"/>
              <a:t>The degree to which school counseling programs are systematically planned; tailored to the priorities, demographics, and characteristics of a particular school district or building; and clearly defined in terms of the results to be achieved rather than the services to be offered.</a:t>
            </a:r>
          </a:p>
          <a:p>
            <a:pPr marL="741600" lvl="1" indent="-428400">
              <a:buFont typeface="Calibri" panose="020F0502020204030204" pitchFamily="34" charset="0"/>
              <a:buAutoNum type="arabicParenR"/>
            </a:pPr>
            <a:r>
              <a:rPr lang="en-US" altLang="en-US" sz="2000" b="1" dirty="0"/>
              <a:t>The degree to which school counseling programs [that] begin in the elementary school or in the secondary school [are] truly . . . longitudinal (K to 12) and systematically planned.</a:t>
            </a:r>
          </a:p>
          <a:p>
            <a:pPr marL="741600" lvl="1" indent="-428400">
              <a:buFont typeface="Calibri" panose="020F0502020204030204" pitchFamily="34" charset="0"/>
              <a:buAutoNum type="arabicParenR"/>
            </a:pPr>
            <a:r>
              <a:rPr lang="en-US" altLang="en-US" sz="2000" b="1" dirty="0"/>
              <a:t>The degree to which school counseling programs are seen as responsible for the guidance of all students or for only some subpopulations of students, such as those at risk.</a:t>
            </a:r>
          </a:p>
        </p:txBody>
      </p:sp>
      <p:sp>
        <p:nvSpPr>
          <p:cNvPr id="3" name="Slide Number Placeholder 2">
            <a:extLst>
              <a:ext uri="{FF2B5EF4-FFF2-40B4-BE49-F238E27FC236}">
                <a16:creationId xmlns:a16="http://schemas.microsoft.com/office/drawing/2014/main" id="{D4722581-5CCC-4319-B92D-9D9CFFC6AADF}"/>
              </a:ext>
            </a:extLst>
          </p:cNvPr>
          <p:cNvSpPr>
            <a:spLocks noGrp="1"/>
          </p:cNvSpPr>
          <p:nvPr>
            <p:ph type="sldNum" sz="quarter" idx="12"/>
          </p:nvPr>
        </p:nvSpPr>
        <p:spPr/>
        <p:txBody>
          <a:bodyPr/>
          <a:lstStyle/>
          <a:p>
            <a:fld id="{200B2350-5261-4F5C-9DF5-EF0D264FC8D2}" type="slidenum">
              <a:rPr lang="en-US" smtClean="0"/>
              <a:t>30</a:t>
            </a:fld>
            <a:endParaRPr lang="en-US" dirty="0"/>
          </a:p>
        </p:txBody>
      </p:sp>
    </p:spTree>
    <p:extLst>
      <p:ext uri="{BB962C8B-B14F-4D97-AF65-F5344CB8AC3E}">
        <p14:creationId xmlns:p14="http://schemas.microsoft.com/office/powerpoint/2010/main" val="3842049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329" y="187593"/>
            <a:ext cx="11501371" cy="1292558"/>
          </a:xfrm>
        </p:spPr>
        <p:txBody>
          <a:bodyPr>
            <a:normAutofit/>
          </a:bodyPr>
          <a:lstStyle/>
          <a:p>
            <a:pPr algn="ctr"/>
            <a:r>
              <a:rPr lang="en-US" b="1" dirty="0"/>
              <a:t>Continuing and Future Issues for the School Counseling Profession</a:t>
            </a:r>
          </a:p>
        </p:txBody>
      </p:sp>
      <p:sp>
        <p:nvSpPr>
          <p:cNvPr id="3" name="Text Placeholder 2"/>
          <p:cNvSpPr>
            <a:spLocks noGrp="1"/>
          </p:cNvSpPr>
          <p:nvPr>
            <p:ph type="body" idx="1"/>
          </p:nvPr>
        </p:nvSpPr>
        <p:spPr>
          <a:xfrm>
            <a:off x="306404" y="1763830"/>
            <a:ext cx="10056795" cy="4352924"/>
          </a:xfrm>
        </p:spPr>
        <p:txBody>
          <a:bodyPr anchor="t"/>
          <a:lstStyle/>
          <a:p>
            <a:pPr marL="741600" lvl="1" indent="-428400">
              <a:buFont typeface="Calibri" panose="020F0502020204030204" pitchFamily="34" charset="0"/>
              <a:buAutoNum type="arabicParenR" startAt="4"/>
            </a:pPr>
            <a:r>
              <a:rPr lang="en-US" altLang="en-US" sz="2000" b="1" dirty="0"/>
              <a:t>The degree to which school counseling programs include teachers, other mental health specialists, community resources, parent volunteers, and families as part of the delivery system.</a:t>
            </a:r>
          </a:p>
          <a:p>
            <a:pPr marL="741600" lvl="1" indent="-428400">
              <a:buFont typeface="Calibri" panose="020F0502020204030204" pitchFamily="34" charset="0"/>
              <a:buAutoNum type="arabicParenR" startAt="4"/>
            </a:pPr>
            <a:r>
              <a:rPr lang="en-US" altLang="en-US" sz="2000" b="1" dirty="0"/>
              <a:t>The degree to which school counseling programs are focused on precollege guidance and counseling; counseling in and for vocational education and the school-to-work transition; counseling for academic achievement; and counseling for students with special problems.</a:t>
            </a:r>
          </a:p>
          <a:p>
            <a:pPr marL="741600" lvl="1" indent="-428400">
              <a:buFont typeface="Calibri" panose="020F0502020204030204" pitchFamily="34" charset="0"/>
              <a:buAutoNum type="arabicParenR" startAt="4"/>
            </a:pPr>
            <a:r>
              <a:rPr lang="en-US" altLang="en-US" sz="2000" b="1" dirty="0"/>
              <a:t>The degree to which professional school counselors should be generalists or specialists; members of teams or independent practitioners; and proactive or reactive.</a:t>
            </a:r>
          </a:p>
        </p:txBody>
      </p:sp>
      <p:sp>
        <p:nvSpPr>
          <p:cNvPr id="5" name="Slide Number Placeholder 4">
            <a:extLst>
              <a:ext uri="{FF2B5EF4-FFF2-40B4-BE49-F238E27FC236}">
                <a16:creationId xmlns:a16="http://schemas.microsoft.com/office/drawing/2014/main" id="{28887655-9040-40EC-B0F7-318C4AD57BBA}"/>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862334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04" y="163629"/>
            <a:ext cx="11616874" cy="1436571"/>
          </a:xfrm>
        </p:spPr>
        <p:txBody>
          <a:bodyPr>
            <a:normAutofit/>
          </a:bodyPr>
          <a:lstStyle/>
          <a:p>
            <a:pPr algn="ctr"/>
            <a:r>
              <a:rPr lang="en-US" b="1" dirty="0"/>
              <a:t>Continuing and Future Issues for the School Counseling Profession</a:t>
            </a:r>
          </a:p>
        </p:txBody>
      </p:sp>
      <p:sp>
        <p:nvSpPr>
          <p:cNvPr id="3" name="Text Placeholder 2"/>
          <p:cNvSpPr>
            <a:spLocks noGrp="1"/>
          </p:cNvSpPr>
          <p:nvPr>
            <p:ph type="body" idx="1"/>
          </p:nvPr>
        </p:nvSpPr>
        <p:spPr>
          <a:xfrm>
            <a:off x="686555" y="1600200"/>
            <a:ext cx="9676645" cy="4686300"/>
          </a:xfrm>
        </p:spPr>
        <p:txBody>
          <a:bodyPr anchor="t"/>
          <a:lstStyle/>
          <a:p>
            <a:pPr marL="741600" lvl="1" indent="-428400">
              <a:buFont typeface="Calibri" panose="020F0502020204030204" pitchFamily="34" charset="0"/>
              <a:buAutoNum type="arabicParenR" startAt="7"/>
            </a:pPr>
            <a:r>
              <a:rPr lang="en-US" altLang="en-US" sz="2000" b="1" dirty="0"/>
              <a:t>The degree to which professional school counselors employ psychoeducational models or guidance curricula as well as individual forms of intervention to achieve goals.</a:t>
            </a:r>
          </a:p>
          <a:p>
            <a:pPr marL="741600" lvl="1" indent="-428400">
              <a:buFont typeface="Calibri" panose="020F0502020204030204" pitchFamily="34" charset="0"/>
              <a:buAutoNum type="arabicParenR" startAt="7"/>
            </a:pPr>
            <a:r>
              <a:rPr lang="en-US" altLang="en-US" sz="2000" b="1" dirty="0"/>
              <a:t>The degree to which the roles of professional school counselors can be sharpened and expanded while not holding counselors responsible for so many expectations that their effectiveness is diminished and the outcomes they affect are vague.</a:t>
            </a:r>
          </a:p>
          <a:p>
            <a:pPr marL="741600" lvl="1" indent="-428400">
              <a:buFont typeface="Calibri" panose="020F0502020204030204" pitchFamily="34" charset="0"/>
              <a:buAutoNum type="arabicParenR" startAt="7"/>
            </a:pPr>
            <a:r>
              <a:rPr lang="en-US" altLang="en-US" sz="2000" b="1" dirty="0"/>
              <a:t>The degree to which professional school counselors have a reasonable student load, 250 or less.</a:t>
            </a:r>
          </a:p>
          <a:p>
            <a:pPr marL="741600" lvl="1" indent="-428400">
              <a:buFont typeface="Calibri" panose="020F0502020204030204" pitchFamily="34" charset="0"/>
              <a:buAutoNum type="arabicParenR" startAt="7"/>
            </a:pPr>
            <a:r>
              <a:rPr lang="en-US" altLang="en-US" sz="2000" b="1" dirty="0"/>
              <a:t>The degree to which professional school counselors effectively communicate their goals and results to policy makers and the media.</a:t>
            </a:r>
          </a:p>
        </p:txBody>
      </p:sp>
      <p:sp>
        <p:nvSpPr>
          <p:cNvPr id="5" name="Slide Number Placeholder 4">
            <a:extLst>
              <a:ext uri="{FF2B5EF4-FFF2-40B4-BE49-F238E27FC236}">
                <a16:creationId xmlns:a16="http://schemas.microsoft.com/office/drawing/2014/main" id="{A6EA03C2-C07C-4CEC-B5B5-8925F876920D}"/>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55027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9576319" cy="1507067"/>
          </a:xfrm>
        </p:spPr>
        <p:txBody>
          <a:bodyPr/>
          <a:lstStyle/>
          <a:p>
            <a:r>
              <a:rPr lang="en-US" b="1" dirty="0"/>
              <a:t>Traditional and Emerging Practices</a:t>
            </a:r>
            <a:endParaRPr lang="en-US" sz="2000" b="1" dirty="0"/>
          </a:p>
        </p:txBody>
      </p:sp>
      <p:sp>
        <p:nvSpPr>
          <p:cNvPr id="4" name="Content Placeholder 3"/>
          <p:cNvSpPr>
            <a:spLocks noGrp="1"/>
          </p:cNvSpPr>
          <p:nvPr>
            <p:ph idx="1"/>
          </p:nvPr>
        </p:nvSpPr>
        <p:spPr>
          <a:xfrm>
            <a:off x="306404" y="272020"/>
            <a:ext cx="11686674" cy="780690"/>
          </a:xfrm>
        </p:spPr>
        <p:txBody>
          <a:bodyPr/>
          <a:lstStyle/>
          <a:p>
            <a:pPr indent="-255600"/>
            <a:r>
              <a:rPr lang="en-US" altLang="en-US" sz="2200" b="1" dirty="0"/>
              <a:t>Realizations Guiding the Transformation of the Professional School Counselor’s Role:</a:t>
            </a:r>
          </a:p>
        </p:txBody>
      </p:sp>
      <p:sp>
        <p:nvSpPr>
          <p:cNvPr id="5" name="Content Placeholder 4"/>
          <p:cNvSpPr>
            <a:spLocks noGrp="1"/>
          </p:cNvSpPr>
          <p:nvPr>
            <p:ph idx="13"/>
          </p:nvPr>
        </p:nvSpPr>
        <p:spPr>
          <a:xfrm>
            <a:off x="306403" y="1148462"/>
            <a:ext cx="10781899" cy="2855648"/>
          </a:xfrm>
        </p:spPr>
        <p:txBody>
          <a:bodyPr anchor="t"/>
          <a:lstStyle/>
          <a:p>
            <a:pPr marL="740664" lvl="1" indent="-428400">
              <a:buFont typeface="Wingdings" panose="05000000000000000000" pitchFamily="2" charset="2"/>
              <a:buAutoNum type="arabicParenR"/>
            </a:pPr>
            <a:r>
              <a:rPr lang="en-US" altLang="en-US" sz="2200" b="1" dirty="0"/>
              <a:t>Professional school counselors receive the most extensive specialized training in consultation, collaboration and team relationship building.</a:t>
            </a:r>
          </a:p>
          <a:p>
            <a:pPr marL="740664" lvl="1" indent="-428400">
              <a:buFont typeface="Wingdings" panose="05000000000000000000" pitchFamily="2" charset="2"/>
              <a:buAutoNum type="arabicParenR"/>
            </a:pPr>
            <a:r>
              <a:rPr lang="en-US" altLang="en-US" sz="2200" b="1" dirty="0"/>
              <a:t>Professional school counselors can’t do it all! Caseloads are increasing as are serious psychological problems among students. Counselors should take the initiative, then partner with students, teachers, and community organizations for support.</a:t>
            </a:r>
          </a:p>
        </p:txBody>
      </p:sp>
      <p:sp>
        <p:nvSpPr>
          <p:cNvPr id="3" name="Slide Number Placeholder 2">
            <a:extLst>
              <a:ext uri="{FF2B5EF4-FFF2-40B4-BE49-F238E27FC236}">
                <a16:creationId xmlns:a16="http://schemas.microsoft.com/office/drawing/2014/main" id="{8CF230B4-1093-484D-A056-88B621BA2DE3}"/>
              </a:ext>
            </a:extLst>
          </p:cNvPr>
          <p:cNvSpPr>
            <a:spLocks noGrp="1"/>
          </p:cNvSpPr>
          <p:nvPr>
            <p:ph type="sldNum" sz="quarter" idx="12"/>
          </p:nvPr>
        </p:nvSpPr>
        <p:spPr/>
        <p:txBody>
          <a:bodyPr/>
          <a:lstStyle/>
          <a:p>
            <a:fld id="{200B2350-5261-4F5C-9DF5-EF0D264FC8D2}" type="slidenum">
              <a:rPr lang="en-US" smtClean="0"/>
              <a:t>33</a:t>
            </a:fld>
            <a:endParaRPr lang="en-US" dirty="0"/>
          </a:p>
        </p:txBody>
      </p:sp>
    </p:spTree>
    <p:extLst>
      <p:ext uri="{BB962C8B-B14F-4D97-AF65-F5344CB8AC3E}">
        <p14:creationId xmlns:p14="http://schemas.microsoft.com/office/powerpoint/2010/main" val="3452941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AB08086-9AD0-4059-95E2-FF6313C4A7C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5400000">
            <a:off x="8056654" y="3406687"/>
            <a:ext cx="2423020" cy="2513479"/>
          </a:xfrm>
          <a:prstGeom prst="rect">
            <a:avLst/>
          </a:prstGeom>
        </p:spPr>
      </p:pic>
      <p:sp>
        <p:nvSpPr>
          <p:cNvPr id="2" name="Title 1"/>
          <p:cNvSpPr>
            <a:spLocks noGrp="1"/>
          </p:cNvSpPr>
          <p:nvPr>
            <p:ph type="title"/>
          </p:nvPr>
        </p:nvSpPr>
        <p:spPr>
          <a:xfrm>
            <a:off x="684211" y="4487332"/>
            <a:ext cx="9095055" cy="1507067"/>
          </a:xfrm>
        </p:spPr>
        <p:txBody>
          <a:bodyPr/>
          <a:lstStyle/>
          <a:p>
            <a:r>
              <a:rPr lang="en-US" b="1" dirty="0"/>
              <a:t>Traditional and Emerging Practices</a:t>
            </a:r>
          </a:p>
        </p:txBody>
      </p:sp>
      <p:sp>
        <p:nvSpPr>
          <p:cNvPr id="3" name="Text Placeholder 2"/>
          <p:cNvSpPr>
            <a:spLocks noGrp="1"/>
          </p:cNvSpPr>
          <p:nvPr>
            <p:ph type="body" idx="1"/>
          </p:nvPr>
        </p:nvSpPr>
        <p:spPr>
          <a:xfrm>
            <a:off x="684211" y="332318"/>
            <a:ext cx="10452217" cy="3883547"/>
          </a:xfrm>
        </p:spPr>
        <p:txBody>
          <a:bodyPr anchor="t"/>
          <a:lstStyle/>
          <a:p>
            <a:pPr marL="740664" lvl="2" indent="-428400">
              <a:buFont typeface="Wingdings" panose="05000000000000000000" pitchFamily="2" charset="2"/>
              <a:buAutoNum type="arabicParenR" startAt="3"/>
            </a:pPr>
            <a:r>
              <a:rPr lang="en-US" altLang="en-US" sz="2200" b="1" dirty="0"/>
              <a:t>Well-organized and well-run, evidence-based, comprehensive developmental school counseling programs are greatly needed in today’s schools and do work.</a:t>
            </a:r>
          </a:p>
          <a:p>
            <a:pPr marL="740664" lvl="2" indent="-428400">
              <a:buFont typeface="Wingdings" panose="05000000000000000000" pitchFamily="2" charset="2"/>
              <a:buAutoNum type="arabicParenR" startAt="3"/>
            </a:pPr>
            <a:r>
              <a:rPr lang="en-US" altLang="en-US" sz="2200" b="1" dirty="0"/>
              <a:t>Since all professional school counselors have strengths and weaknesses, they may all provide varying quality levels of service to varying populations.</a:t>
            </a:r>
          </a:p>
          <a:p>
            <a:pPr marL="740664" lvl="2" indent="-428400">
              <a:buFont typeface="Wingdings" panose="05000000000000000000" pitchFamily="2" charset="2"/>
              <a:buAutoNum type="arabicParenR" startAt="3"/>
            </a:pPr>
            <a:r>
              <a:rPr lang="en-US" altLang="en-US" sz="2200" b="1" dirty="0"/>
              <a:t>Many students are not getting what they need from our educational and mental health systems.</a:t>
            </a:r>
          </a:p>
        </p:txBody>
      </p:sp>
      <p:sp>
        <p:nvSpPr>
          <p:cNvPr id="5" name="Slide Number Placeholder 4">
            <a:extLst>
              <a:ext uri="{FF2B5EF4-FFF2-40B4-BE49-F238E27FC236}">
                <a16:creationId xmlns:a16="http://schemas.microsoft.com/office/drawing/2014/main" id="{DDF5BFD5-8B90-4C04-8B9C-3AC8D23682CE}"/>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33689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8738921" cy="1507067"/>
          </a:xfrm>
        </p:spPr>
        <p:txBody>
          <a:bodyPr/>
          <a:lstStyle/>
          <a:p>
            <a:r>
              <a:rPr lang="en-US" b="1" dirty="0"/>
              <a:t>Traditional and Emerging Practices</a:t>
            </a:r>
          </a:p>
        </p:txBody>
      </p:sp>
      <p:sp>
        <p:nvSpPr>
          <p:cNvPr id="3" name="Text Placeholder 2"/>
          <p:cNvSpPr>
            <a:spLocks noGrp="1"/>
          </p:cNvSpPr>
          <p:nvPr>
            <p:ph type="body" idx="1"/>
          </p:nvPr>
        </p:nvSpPr>
        <p:spPr>
          <a:xfrm>
            <a:off x="383405" y="185286"/>
            <a:ext cx="11122039" cy="4473341"/>
          </a:xfrm>
        </p:spPr>
        <p:txBody>
          <a:bodyPr anchor="t">
            <a:normAutofit/>
          </a:bodyPr>
          <a:lstStyle/>
          <a:p>
            <a:pPr>
              <a:defRPr/>
            </a:pPr>
            <a:r>
              <a:rPr lang="en-US" sz="2200" b="1" dirty="0"/>
              <a:t>Roles of the Professional School Counselor:</a:t>
            </a:r>
          </a:p>
          <a:p>
            <a:pPr lvl="1">
              <a:defRPr/>
            </a:pPr>
            <a:r>
              <a:rPr lang="en-US" sz="2200" b="1" i="1" dirty="0">
                <a:solidFill>
                  <a:schemeClr val="accent2">
                    <a:lumMod val="20000"/>
                    <a:lumOff val="80000"/>
                  </a:schemeClr>
                </a:solidFill>
              </a:rPr>
              <a:t>Provider of Individual and Group Counseling Services</a:t>
            </a:r>
            <a:r>
              <a:rPr lang="en-US" sz="2200" b="1" dirty="0"/>
              <a:t>: School counselors are the mental health experts in the school, and they provide interventions at the individual, group, and school-wide levels.</a:t>
            </a:r>
          </a:p>
          <a:p>
            <a:pPr lvl="1">
              <a:defRPr/>
            </a:pPr>
            <a:r>
              <a:rPr lang="en-US" sz="2200" b="1" i="1" dirty="0">
                <a:solidFill>
                  <a:schemeClr val="accent2">
                    <a:lumMod val="20000"/>
                    <a:lumOff val="80000"/>
                  </a:schemeClr>
                </a:solidFill>
              </a:rPr>
              <a:t>Professional: School counselors are representatives of the profession</a:t>
            </a:r>
            <a:r>
              <a:rPr lang="en-US" sz="2200" b="1" dirty="0"/>
              <a:t>, ethical practitioners, aware of the history and future of the profession, and maintain membership in professional organizations.</a:t>
            </a:r>
          </a:p>
          <a:p>
            <a:pPr lvl="1">
              <a:defRPr/>
            </a:pPr>
            <a:r>
              <a:rPr lang="en-US" sz="2200" b="1" i="1" dirty="0">
                <a:solidFill>
                  <a:schemeClr val="accent2">
                    <a:lumMod val="20000"/>
                    <a:lumOff val="80000"/>
                  </a:schemeClr>
                </a:solidFill>
              </a:rPr>
              <a:t>Agent of Diversity and Multicultural Sensitivity</a:t>
            </a:r>
            <a:r>
              <a:rPr lang="en-US" sz="2200" b="1" dirty="0"/>
              <a:t>: The multicultural counseling movement is helping professional school counselors lead the way toward a more diverse, tolerant, and sensitive educational environment.</a:t>
            </a:r>
          </a:p>
        </p:txBody>
      </p:sp>
      <p:sp>
        <p:nvSpPr>
          <p:cNvPr id="5" name="Slide Number Placeholder 4">
            <a:extLst>
              <a:ext uri="{FF2B5EF4-FFF2-40B4-BE49-F238E27FC236}">
                <a16:creationId xmlns:a16="http://schemas.microsoft.com/office/drawing/2014/main" id="{AF5DABEA-BC03-44AA-844E-F0AB2E77825B}"/>
              </a:ext>
            </a:extLst>
          </p:cNvPr>
          <p:cNvSpPr>
            <a:spLocks noGrp="1"/>
          </p:cNvSpPr>
          <p:nvPr>
            <p:ph type="sldNum" sz="quarter" idx="12"/>
          </p:nvPr>
        </p:nvSpPr>
        <p:spPr/>
        <p:txBody>
          <a:bodyPr/>
          <a:lstStyle/>
          <a:p>
            <a:fld id="{D57F1E4F-1CFF-5643-939E-217C01CDF565}" type="slidenum">
              <a:rPr lang="en-US" smtClean="0"/>
              <a:pPr/>
              <a:t>35</a:t>
            </a:fld>
            <a:endParaRPr lang="en-US" dirty="0"/>
          </a:p>
        </p:txBody>
      </p:sp>
      <p:pic>
        <p:nvPicPr>
          <p:cNvPr id="7" name="Picture 6">
            <a:extLst>
              <a:ext uri="{FF2B5EF4-FFF2-40B4-BE49-F238E27FC236}">
                <a16:creationId xmlns:a16="http://schemas.microsoft.com/office/drawing/2014/main" id="{7FBEAAE7-574B-4567-8F80-855419E9A5C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613813" y="4188535"/>
            <a:ext cx="3137606" cy="2199478"/>
          </a:xfrm>
          <a:prstGeom prst="rect">
            <a:avLst/>
          </a:prstGeom>
        </p:spPr>
      </p:pic>
    </p:spTree>
    <p:extLst>
      <p:ext uri="{BB962C8B-B14F-4D97-AF65-F5344CB8AC3E}">
        <p14:creationId xmlns:p14="http://schemas.microsoft.com/office/powerpoint/2010/main" val="38430364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833" y="4533499"/>
            <a:ext cx="9297186" cy="1155032"/>
          </a:xfrm>
        </p:spPr>
        <p:txBody>
          <a:bodyPr/>
          <a:lstStyle/>
          <a:p>
            <a:r>
              <a:rPr lang="en-US" b="1" dirty="0"/>
              <a:t>Traditional and Emerging Practices</a:t>
            </a:r>
          </a:p>
        </p:txBody>
      </p:sp>
      <p:sp>
        <p:nvSpPr>
          <p:cNvPr id="3" name="Text Placeholder 2"/>
          <p:cNvSpPr>
            <a:spLocks noGrp="1"/>
          </p:cNvSpPr>
          <p:nvPr>
            <p:ph type="body" idx="1"/>
          </p:nvPr>
        </p:nvSpPr>
        <p:spPr>
          <a:xfrm>
            <a:off x="269507" y="320041"/>
            <a:ext cx="9124750" cy="4790974"/>
          </a:xfrm>
        </p:spPr>
        <p:txBody>
          <a:bodyPr anchor="t"/>
          <a:lstStyle/>
          <a:p>
            <a:pPr>
              <a:defRPr/>
            </a:pPr>
            <a:r>
              <a:rPr lang="en-US" sz="2200" b="1" dirty="0"/>
              <a:t>Roles of the Professional School Counselor: [continued]</a:t>
            </a:r>
          </a:p>
          <a:p>
            <a:pPr lvl="1">
              <a:defRPr/>
            </a:pPr>
            <a:r>
              <a:rPr lang="en-US" sz="2200" b="1" i="1" dirty="0">
                <a:solidFill>
                  <a:schemeClr val="accent2">
                    <a:lumMod val="20000"/>
                    <a:lumOff val="80000"/>
                  </a:schemeClr>
                </a:solidFill>
                <a:ea typeface="ＭＳ Ｐゴシック" charset="0"/>
              </a:rPr>
              <a:t>Leader and Advocate for Academic and Social Justice</a:t>
            </a:r>
            <a:r>
              <a:rPr lang="en-US" sz="2200" b="1" dirty="0">
                <a:ea typeface="ＭＳ Ｐゴシック" charset="0"/>
              </a:rPr>
              <a:t>: Counselors have an ethical responsibility to help students minimize or eliminate barriers to educational performance and career and personal-social development.</a:t>
            </a:r>
            <a:endParaRPr lang="en-US" sz="2200" b="1" dirty="0"/>
          </a:p>
          <a:p>
            <a:pPr lvl="1">
              <a:defRPr/>
            </a:pPr>
            <a:r>
              <a:rPr lang="en-US" sz="2200" b="1" i="1" dirty="0">
                <a:solidFill>
                  <a:schemeClr val="accent2">
                    <a:lumMod val="20000"/>
                    <a:lumOff val="80000"/>
                  </a:schemeClr>
                </a:solidFill>
              </a:rPr>
              <a:t>Developmental Classroom Specialist Delivering the School Counseling Core Curriculum</a:t>
            </a:r>
            <a:r>
              <a:rPr lang="en-US" sz="2200" b="1" dirty="0"/>
              <a:t>: As part of a comprehensive developmental guidance program, counselors prepare, provide, and evaluate instruction in the classroom.</a:t>
            </a:r>
          </a:p>
        </p:txBody>
      </p:sp>
      <p:sp>
        <p:nvSpPr>
          <p:cNvPr id="5" name="Slide Number Placeholder 4">
            <a:extLst>
              <a:ext uri="{FF2B5EF4-FFF2-40B4-BE49-F238E27FC236}">
                <a16:creationId xmlns:a16="http://schemas.microsoft.com/office/drawing/2014/main" id="{9B88FB88-86E5-48C4-BE2F-3858F055B757}"/>
              </a:ext>
            </a:extLst>
          </p:cNvPr>
          <p:cNvSpPr>
            <a:spLocks noGrp="1"/>
          </p:cNvSpPr>
          <p:nvPr>
            <p:ph type="sldNum" sz="quarter" idx="12"/>
          </p:nvPr>
        </p:nvSpPr>
        <p:spPr/>
        <p:txBody>
          <a:bodyPr/>
          <a:lstStyle/>
          <a:p>
            <a:fld id="{D57F1E4F-1CFF-5643-939E-217C01CDF565}" type="slidenum">
              <a:rPr lang="en-US" smtClean="0"/>
              <a:pPr/>
              <a:t>36</a:t>
            </a:fld>
            <a:endParaRPr lang="en-US" dirty="0"/>
          </a:p>
        </p:txBody>
      </p:sp>
      <p:pic>
        <p:nvPicPr>
          <p:cNvPr id="7" name="Picture 6">
            <a:extLst>
              <a:ext uri="{FF2B5EF4-FFF2-40B4-BE49-F238E27FC236}">
                <a16:creationId xmlns:a16="http://schemas.microsoft.com/office/drawing/2014/main" id="{4A6C2C9C-26A6-4BDD-9334-55E0A35B6B5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223283" y="419100"/>
            <a:ext cx="2429703" cy="2296428"/>
          </a:xfrm>
          <a:prstGeom prst="rect">
            <a:avLst/>
          </a:prstGeom>
        </p:spPr>
      </p:pic>
    </p:spTree>
    <p:extLst>
      <p:ext uri="{BB962C8B-B14F-4D97-AF65-F5344CB8AC3E}">
        <p14:creationId xmlns:p14="http://schemas.microsoft.com/office/powerpoint/2010/main" val="5228264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55" y="4781793"/>
            <a:ext cx="8534400" cy="1507067"/>
          </a:xfrm>
        </p:spPr>
        <p:txBody>
          <a:bodyPr/>
          <a:lstStyle/>
          <a:p>
            <a:r>
              <a:rPr lang="en-US" b="1" dirty="0"/>
              <a:t>Traditional and Emerging Practices</a:t>
            </a:r>
          </a:p>
        </p:txBody>
      </p:sp>
      <p:sp>
        <p:nvSpPr>
          <p:cNvPr id="3" name="Text Placeholder 2"/>
          <p:cNvSpPr>
            <a:spLocks noGrp="1"/>
          </p:cNvSpPr>
          <p:nvPr>
            <p:ph type="body" idx="1"/>
          </p:nvPr>
        </p:nvSpPr>
        <p:spPr>
          <a:xfrm>
            <a:off x="413886" y="271915"/>
            <a:ext cx="11251933" cy="4215417"/>
          </a:xfrm>
        </p:spPr>
        <p:txBody>
          <a:bodyPr anchor="t">
            <a:normAutofit/>
          </a:bodyPr>
          <a:lstStyle/>
          <a:p>
            <a:r>
              <a:rPr lang="en-US" sz="2200" b="1" dirty="0"/>
              <a:t>Roles of the Professional School Counselor: [continued]</a:t>
            </a:r>
            <a:endParaRPr lang="en-US" altLang="en-US" sz="2200" b="1" dirty="0"/>
          </a:p>
          <a:p>
            <a:pPr lvl="1"/>
            <a:r>
              <a:rPr lang="en-US" altLang="en-US" sz="2200" b="1" i="1" dirty="0">
                <a:solidFill>
                  <a:schemeClr val="accent2">
                    <a:lumMod val="20000"/>
                    <a:lumOff val="80000"/>
                  </a:schemeClr>
                </a:solidFill>
              </a:rPr>
              <a:t>Career Development and Educational Planning Specialist</a:t>
            </a:r>
            <a:r>
              <a:rPr lang="en-US" altLang="en-US" sz="2200" b="1" dirty="0"/>
              <a:t>: School reform and accountability movements require school counselors to focus on academic performance and achievement.</a:t>
            </a:r>
          </a:p>
          <a:p>
            <a:pPr lvl="1"/>
            <a:r>
              <a:rPr lang="en-US" altLang="en-US" sz="2200" b="1" i="1" dirty="0">
                <a:solidFill>
                  <a:schemeClr val="accent2">
                    <a:lumMod val="20000"/>
                    <a:lumOff val="80000"/>
                  </a:schemeClr>
                </a:solidFill>
              </a:rPr>
              <a:t>School and Community Agency Consultation/Collaboration Specialist</a:t>
            </a:r>
            <a:r>
              <a:rPr lang="en-US" altLang="en-US" sz="2200" b="1" dirty="0"/>
              <a:t>: School counselors work hand-in-hand with parents, individuals, and organizations.</a:t>
            </a:r>
          </a:p>
          <a:p>
            <a:pPr lvl="1"/>
            <a:r>
              <a:rPr lang="en-US" altLang="en-US" sz="2200" b="1" i="1" dirty="0">
                <a:solidFill>
                  <a:schemeClr val="accent2">
                    <a:lumMod val="20000"/>
                    <a:lumOff val="80000"/>
                  </a:schemeClr>
                </a:solidFill>
              </a:rPr>
              <a:t>School Reform and Accountability Expert</a:t>
            </a:r>
            <a:r>
              <a:rPr lang="en-US" altLang="en-US" sz="2200" b="1" dirty="0"/>
              <a:t>: Outcomes research and results evaluation of school counseling services and activities help determine the program’s effectiveness.</a:t>
            </a:r>
          </a:p>
        </p:txBody>
      </p:sp>
      <p:sp>
        <p:nvSpPr>
          <p:cNvPr id="5" name="Slide Number Placeholder 4">
            <a:extLst>
              <a:ext uri="{FF2B5EF4-FFF2-40B4-BE49-F238E27FC236}">
                <a16:creationId xmlns:a16="http://schemas.microsoft.com/office/drawing/2014/main" id="{8B1DC26F-5E56-4522-967C-9EAC903F1E6B}"/>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741031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642668" cy="1507067"/>
          </a:xfrm>
        </p:spPr>
        <p:txBody>
          <a:bodyPr/>
          <a:lstStyle/>
          <a:p>
            <a:r>
              <a:rPr lang="en-US" b="1" dirty="0"/>
              <a:t>Traditional and Emerging Practices</a:t>
            </a:r>
          </a:p>
        </p:txBody>
      </p:sp>
      <p:sp>
        <p:nvSpPr>
          <p:cNvPr id="3" name="Text Placeholder 2"/>
          <p:cNvSpPr>
            <a:spLocks noGrp="1"/>
          </p:cNvSpPr>
          <p:nvPr>
            <p:ph type="body" idx="1"/>
          </p:nvPr>
        </p:nvSpPr>
        <p:spPr>
          <a:xfrm>
            <a:off x="481263" y="365655"/>
            <a:ext cx="11232682" cy="3994589"/>
          </a:xfrm>
        </p:spPr>
        <p:txBody>
          <a:bodyPr anchor="t"/>
          <a:lstStyle/>
          <a:p>
            <a:r>
              <a:rPr lang="en-US" sz="2200" b="1" dirty="0"/>
              <a:t>Roles of the Professional School Counselor: [continued]</a:t>
            </a:r>
            <a:endParaRPr lang="en-US" altLang="en-US" sz="2200" b="1" dirty="0"/>
          </a:p>
          <a:p>
            <a:pPr lvl="1"/>
            <a:r>
              <a:rPr lang="en-US" altLang="en-US" sz="2200" b="1" i="1" dirty="0">
                <a:solidFill>
                  <a:schemeClr val="accent2">
                    <a:lumMod val="20000"/>
                    <a:lumOff val="80000"/>
                  </a:schemeClr>
                </a:solidFill>
              </a:rPr>
              <a:t>Safe Schools, Violence Prevention, At-Risk Specialist</a:t>
            </a:r>
            <a:r>
              <a:rPr lang="en-US" altLang="en-US" sz="2200" b="1" dirty="0"/>
              <a:t>: With conflict and violence on the rise in today’s schools, developmental and intervention components of the school counseling’s program need to address these issues.</a:t>
            </a:r>
          </a:p>
          <a:p>
            <a:pPr lvl="1"/>
            <a:r>
              <a:rPr lang="en-US" altLang="en-US" sz="2200" b="1" i="1" dirty="0">
                <a:solidFill>
                  <a:schemeClr val="accent2">
                    <a:lumMod val="20000"/>
                    <a:lumOff val="80000"/>
                  </a:schemeClr>
                </a:solidFill>
              </a:rPr>
              <a:t>Advocate for Students with Special Needs: </a:t>
            </a:r>
            <a:r>
              <a:rPr lang="en-US" altLang="en-US" sz="2200" b="1" dirty="0"/>
              <a:t>School counselors are sometimes the lone advocates for children with special needs and are responsible for finding the right avenues to serve this population.</a:t>
            </a:r>
          </a:p>
        </p:txBody>
      </p:sp>
      <p:sp>
        <p:nvSpPr>
          <p:cNvPr id="5" name="Slide Number Placeholder 4">
            <a:extLst>
              <a:ext uri="{FF2B5EF4-FFF2-40B4-BE49-F238E27FC236}">
                <a16:creationId xmlns:a16="http://schemas.microsoft.com/office/drawing/2014/main" id="{3438F678-A2AE-4FBB-A83C-72CBD9A6C0D0}"/>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38436101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341" y="5578475"/>
            <a:ext cx="7372133" cy="864134"/>
          </a:xfrm>
        </p:spPr>
        <p:txBody>
          <a:bodyPr/>
          <a:lstStyle/>
          <a:p>
            <a:r>
              <a:rPr lang="en-US" altLang="en-US" b="1" dirty="0"/>
              <a:t>Living the Transformed Role</a:t>
            </a:r>
            <a:endParaRPr lang="en-US" b="1" dirty="0"/>
          </a:p>
        </p:txBody>
      </p:sp>
      <p:sp>
        <p:nvSpPr>
          <p:cNvPr id="3" name="Text Placeholder 2"/>
          <p:cNvSpPr>
            <a:spLocks noGrp="1"/>
          </p:cNvSpPr>
          <p:nvPr>
            <p:ph type="body" idx="1"/>
          </p:nvPr>
        </p:nvSpPr>
        <p:spPr>
          <a:xfrm>
            <a:off x="548639" y="231007"/>
            <a:ext cx="10587789" cy="2637321"/>
          </a:xfrm>
        </p:spPr>
        <p:txBody>
          <a:bodyPr anchor="t">
            <a:normAutofit/>
          </a:bodyPr>
          <a:lstStyle/>
          <a:p>
            <a:r>
              <a:rPr lang="en-US" altLang="en-US" sz="2400" b="1" dirty="0"/>
              <a:t>The question becomes not whether the role of the professional school counselor will continue its transformation, but what shape this transformation will involve.</a:t>
            </a:r>
          </a:p>
          <a:p>
            <a:r>
              <a:rPr lang="en-US" altLang="en-US" sz="2400" b="1" dirty="0"/>
              <a:t>Systemic interventions are essential to ensure that the needs of all children in our society are addressed.</a:t>
            </a:r>
          </a:p>
        </p:txBody>
      </p:sp>
      <p:sp>
        <p:nvSpPr>
          <p:cNvPr id="5" name="Slide Number Placeholder 4">
            <a:extLst>
              <a:ext uri="{FF2B5EF4-FFF2-40B4-BE49-F238E27FC236}">
                <a16:creationId xmlns:a16="http://schemas.microsoft.com/office/drawing/2014/main" id="{1371ACE8-CED2-4C04-98E7-F0AA68CE8AAA}"/>
              </a:ext>
            </a:extLst>
          </p:cNvPr>
          <p:cNvSpPr>
            <a:spLocks noGrp="1"/>
          </p:cNvSpPr>
          <p:nvPr>
            <p:ph type="sldNum" sz="quarter" idx="12"/>
          </p:nvPr>
        </p:nvSpPr>
        <p:spPr/>
        <p:txBody>
          <a:bodyPr/>
          <a:lstStyle/>
          <a:p>
            <a:fld id="{D57F1E4F-1CFF-5643-939E-217C01CDF565}" type="slidenum">
              <a:rPr lang="en-US" smtClean="0"/>
              <a:pPr/>
              <a:t>39</a:t>
            </a:fld>
            <a:endParaRPr lang="en-US" dirty="0"/>
          </a:p>
        </p:txBody>
      </p:sp>
      <p:pic>
        <p:nvPicPr>
          <p:cNvPr id="7" name="Picture 6">
            <a:extLst>
              <a:ext uri="{FF2B5EF4-FFF2-40B4-BE49-F238E27FC236}">
                <a16:creationId xmlns:a16="http://schemas.microsoft.com/office/drawing/2014/main" id="{97085448-68A3-4249-9A22-2BE376CC947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911064" y="2301072"/>
            <a:ext cx="4369871" cy="3277403"/>
          </a:xfrm>
          <a:prstGeom prst="ellipse">
            <a:avLst/>
          </a:prstGeom>
          <a:ln>
            <a:noFill/>
          </a:ln>
          <a:effectLst>
            <a:softEdge rad="112500"/>
          </a:effectLst>
        </p:spPr>
      </p:pic>
    </p:spTree>
    <p:extLst>
      <p:ext uri="{BB962C8B-B14F-4D97-AF65-F5344CB8AC3E}">
        <p14:creationId xmlns:p14="http://schemas.microsoft.com/office/powerpoint/2010/main" val="10997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54" y="4824941"/>
            <a:ext cx="8563323" cy="1507067"/>
          </a:xfrm>
        </p:spPr>
        <p:txBody>
          <a:bodyPr/>
          <a:lstStyle/>
          <a:p>
            <a:r>
              <a:rPr lang="en-US" altLang="en-US" b="1" dirty="0"/>
              <a:t>Vocational Guidance: Frank Parsons</a:t>
            </a:r>
            <a:endParaRPr lang="en-US" b="1" dirty="0"/>
          </a:p>
        </p:txBody>
      </p:sp>
      <p:sp>
        <p:nvSpPr>
          <p:cNvPr id="3" name="Text Placeholder 2"/>
          <p:cNvSpPr>
            <a:spLocks noGrp="1"/>
          </p:cNvSpPr>
          <p:nvPr>
            <p:ph type="body" idx="1"/>
          </p:nvPr>
        </p:nvSpPr>
        <p:spPr>
          <a:xfrm>
            <a:off x="508534" y="233414"/>
            <a:ext cx="10146632" cy="4559967"/>
          </a:xfrm>
        </p:spPr>
        <p:txBody>
          <a:bodyPr>
            <a:normAutofit lnSpcReduction="10000"/>
          </a:bodyPr>
          <a:lstStyle/>
          <a:p>
            <a:pPr eaLnBrk="1" hangingPunct="1"/>
            <a:r>
              <a:rPr lang="en-US" altLang="en-US" sz="2400" b="1" dirty="0"/>
              <a:t>In 1908, Parsons founded the Vocational Bureau of the Civic Services in Boston</a:t>
            </a:r>
          </a:p>
          <a:p>
            <a:pPr eaLnBrk="1" hangingPunct="1"/>
            <a:r>
              <a:rPr lang="en-US" altLang="en-US" sz="2400" b="1" dirty="0"/>
              <a:t>In 1909, </a:t>
            </a:r>
            <a:r>
              <a:rPr lang="en-US" altLang="en-US" sz="2400" b="1" i="1" dirty="0">
                <a:solidFill>
                  <a:srgbClr val="FF0000"/>
                </a:solidFill>
              </a:rPr>
              <a:t>Choosing a Vocation </a:t>
            </a:r>
            <a:r>
              <a:rPr lang="en-US" altLang="en-US" sz="2400" b="1" dirty="0"/>
              <a:t>was published.</a:t>
            </a:r>
          </a:p>
          <a:p>
            <a:pPr lvl="1"/>
            <a:r>
              <a:rPr lang="en-US" altLang="en-US" sz="2400" b="1" dirty="0"/>
              <a:t>Parson’s book laid out the principles and methods for implementing vocational guidance.</a:t>
            </a:r>
          </a:p>
          <a:p>
            <a:r>
              <a:rPr lang="en-US" altLang="en-US" sz="2400" b="1" dirty="0"/>
              <a:t>Parsons’ most famous contribution to the field is what became known as the </a:t>
            </a:r>
            <a:r>
              <a:rPr lang="en-US" altLang="en-US" sz="2400" b="1" i="1" dirty="0">
                <a:solidFill>
                  <a:srgbClr val="FF0000"/>
                </a:solidFill>
              </a:rPr>
              <a:t>trait and factor approach</a:t>
            </a:r>
            <a:r>
              <a:rPr lang="en-US" altLang="en-US" sz="2400" b="1" dirty="0"/>
              <a:t>. This involves a person’s self-evaluated traits and personal needs being matched with a career.</a:t>
            </a:r>
          </a:p>
          <a:p>
            <a:r>
              <a:rPr lang="en-US" altLang="en-US" sz="2400" b="1" dirty="0"/>
              <a:t>Many leaders in American education then began to adapt to Parsons’ paradigm of vocational guidance.</a:t>
            </a:r>
          </a:p>
        </p:txBody>
      </p:sp>
      <p:sp>
        <p:nvSpPr>
          <p:cNvPr id="5" name="Slide Number Placeholder 4">
            <a:extLst>
              <a:ext uri="{FF2B5EF4-FFF2-40B4-BE49-F238E27FC236}">
                <a16:creationId xmlns:a16="http://schemas.microsoft.com/office/drawing/2014/main" id="{21F43292-2389-4237-810C-56EF488B9022}"/>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89210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464" y="4496957"/>
            <a:ext cx="8534400" cy="1507067"/>
          </a:xfrm>
        </p:spPr>
        <p:txBody>
          <a:bodyPr/>
          <a:lstStyle/>
          <a:p>
            <a:r>
              <a:rPr lang="en-US" altLang="en-US" b="1" dirty="0"/>
              <a:t>Educational Reform</a:t>
            </a:r>
            <a:endParaRPr lang="en-US" b="1" dirty="0"/>
          </a:p>
        </p:txBody>
      </p:sp>
      <p:sp>
        <p:nvSpPr>
          <p:cNvPr id="3" name="Text Placeholder 2"/>
          <p:cNvSpPr>
            <a:spLocks noGrp="1"/>
          </p:cNvSpPr>
          <p:nvPr>
            <p:ph type="body" idx="1"/>
          </p:nvPr>
        </p:nvSpPr>
        <p:spPr>
          <a:xfrm>
            <a:off x="308007" y="358542"/>
            <a:ext cx="10674417" cy="3895824"/>
          </a:xfrm>
        </p:spPr>
        <p:txBody>
          <a:bodyPr>
            <a:normAutofit/>
          </a:bodyPr>
          <a:lstStyle/>
          <a:p>
            <a:r>
              <a:rPr lang="en-US" altLang="en-US" sz="2400" b="1" dirty="0"/>
              <a:t>At the turn of the century, the rapidly growing industrial society called for:</a:t>
            </a:r>
          </a:p>
          <a:p>
            <a:pPr lvl="1"/>
            <a:r>
              <a:rPr lang="en-US" altLang="en-US" sz="2400" b="1" dirty="0"/>
              <a:t>Less bookish and more focused industrial education.</a:t>
            </a:r>
          </a:p>
          <a:p>
            <a:pPr lvl="1"/>
            <a:r>
              <a:rPr lang="en-US" altLang="en-US" sz="2400" b="1" dirty="0"/>
              <a:t>Bridging the gap between schooling and the realities of the adult world.</a:t>
            </a:r>
          </a:p>
          <a:p>
            <a:pPr lvl="1"/>
            <a:r>
              <a:rPr lang="en-US" altLang="en-US" sz="2400" b="1" dirty="0"/>
              <a:t>School-to-work transitions.</a:t>
            </a:r>
          </a:p>
          <a:p>
            <a:pPr lvl="1"/>
            <a:r>
              <a:rPr lang="en-US" altLang="en-US" sz="2400" b="1" dirty="0"/>
              <a:t>Adapting new educational theories for use in the schools.</a:t>
            </a:r>
          </a:p>
        </p:txBody>
      </p:sp>
      <p:sp>
        <p:nvSpPr>
          <p:cNvPr id="5" name="Slide Number Placeholder 4">
            <a:extLst>
              <a:ext uri="{FF2B5EF4-FFF2-40B4-BE49-F238E27FC236}">
                <a16:creationId xmlns:a16="http://schemas.microsoft.com/office/drawing/2014/main" id="{BAFA9494-0B73-4240-AE74-F79125ED5708}"/>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784704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873674" cy="1663211"/>
          </a:xfrm>
        </p:spPr>
        <p:txBody>
          <a:bodyPr>
            <a:normAutofit/>
          </a:bodyPr>
          <a:lstStyle/>
          <a:p>
            <a:r>
              <a:rPr lang="en-US" sz="3200" b="1" dirty="0"/>
              <a:t>The Role of the Professional School Counselor in the 1920s, 1930s, and 1940s </a:t>
            </a:r>
            <a:endParaRPr lang="en-US" sz="2000" b="1" dirty="0"/>
          </a:p>
        </p:txBody>
      </p:sp>
      <p:sp>
        <p:nvSpPr>
          <p:cNvPr id="3" name="Text Placeholder 2"/>
          <p:cNvSpPr>
            <a:spLocks noGrp="1"/>
          </p:cNvSpPr>
          <p:nvPr>
            <p:ph type="body" idx="1"/>
          </p:nvPr>
        </p:nvSpPr>
        <p:spPr>
          <a:xfrm>
            <a:off x="559083" y="416292"/>
            <a:ext cx="10067208" cy="4071040"/>
          </a:xfrm>
        </p:spPr>
        <p:txBody>
          <a:bodyPr>
            <a:normAutofit/>
          </a:bodyPr>
          <a:lstStyle/>
          <a:p>
            <a:pPr eaLnBrk="1" hangingPunct="1"/>
            <a:r>
              <a:rPr lang="en-US" altLang="en-US" sz="2400" b="1" dirty="0"/>
              <a:t>Hutson (1958) suggested that, in addition to the importance of vocational guidance as a powerful force shaping the guidance counselor’s role, there were 5 others:</a:t>
            </a:r>
          </a:p>
          <a:p>
            <a:pPr lvl="1"/>
            <a:r>
              <a:rPr lang="en-US" altLang="en-US" sz="2400" b="1" dirty="0"/>
              <a:t>Student personnel administration</a:t>
            </a:r>
          </a:p>
          <a:p>
            <a:pPr lvl="1"/>
            <a:r>
              <a:rPr lang="en-US" altLang="en-US" sz="2400" b="1" dirty="0"/>
              <a:t>Psychologists, working as researchers and clinicians</a:t>
            </a:r>
          </a:p>
          <a:p>
            <a:pPr lvl="1"/>
            <a:r>
              <a:rPr lang="en-US" altLang="en-US" sz="2400" b="1" dirty="0"/>
              <a:t>Personnel work in industry</a:t>
            </a:r>
          </a:p>
          <a:p>
            <a:pPr lvl="1"/>
            <a:r>
              <a:rPr lang="en-US" altLang="en-US" sz="2400" b="1" dirty="0"/>
              <a:t>Social work</a:t>
            </a:r>
          </a:p>
          <a:p>
            <a:pPr lvl="1"/>
            <a:r>
              <a:rPr lang="en-US" altLang="en-US" sz="2400" b="1" dirty="0"/>
              <a:t>Mental health and psychiatry</a:t>
            </a:r>
          </a:p>
        </p:txBody>
      </p:sp>
      <p:sp>
        <p:nvSpPr>
          <p:cNvPr id="5" name="Slide Number Placeholder 4">
            <a:extLst>
              <a:ext uri="{FF2B5EF4-FFF2-40B4-BE49-F238E27FC236}">
                <a16:creationId xmlns:a16="http://schemas.microsoft.com/office/drawing/2014/main" id="{BEDF79D9-D9DC-4639-B885-8FE580347DB9}"/>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88300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8604167" cy="1507067"/>
          </a:xfrm>
        </p:spPr>
        <p:txBody>
          <a:bodyPr>
            <a:normAutofit fontScale="90000"/>
          </a:bodyPr>
          <a:lstStyle/>
          <a:p>
            <a:r>
              <a:rPr lang="en-US" sz="3200" b="1" dirty="0"/>
              <a:t>The Role of the Professional School Counselor in the 1920s, 1930s, and 1940S</a:t>
            </a:r>
            <a:endParaRPr lang="en-US" sz="2000" b="1" dirty="0"/>
          </a:p>
        </p:txBody>
      </p:sp>
      <p:sp>
        <p:nvSpPr>
          <p:cNvPr id="3" name="Text Placeholder 2"/>
          <p:cNvSpPr>
            <a:spLocks noGrp="1"/>
          </p:cNvSpPr>
          <p:nvPr>
            <p:ph type="body" idx="1"/>
          </p:nvPr>
        </p:nvSpPr>
        <p:spPr>
          <a:xfrm>
            <a:off x="684212" y="269507"/>
            <a:ext cx="10240462" cy="4217825"/>
          </a:xfrm>
        </p:spPr>
        <p:txBody>
          <a:bodyPr/>
          <a:lstStyle/>
          <a:p>
            <a:r>
              <a:rPr lang="en-US" altLang="en-US" sz="2400" b="1" u="sng" dirty="0">
                <a:cs typeface="Arial" panose="020B0604020202020204" pitchFamily="34" charset="0"/>
              </a:rPr>
              <a:t>Student Personnel Administration</a:t>
            </a:r>
            <a:r>
              <a:rPr lang="en-US" altLang="en-US" sz="2400" b="1" dirty="0">
                <a:cs typeface="Arial" panose="020B0604020202020204" pitchFamily="34" charset="0"/>
              </a:rPr>
              <a:t>: Counselors became the Dean of Students in some schools. Their job was to deal with personal and disciplinary problems. They were also in charge of admissions and placement.</a:t>
            </a:r>
          </a:p>
          <a:p>
            <a:r>
              <a:rPr lang="en-US" altLang="en-US" sz="2400" b="1" u="sng" dirty="0">
                <a:cs typeface="Arial" panose="020B0604020202020204" pitchFamily="34" charset="0"/>
              </a:rPr>
              <a:t>Psychologists</a:t>
            </a:r>
            <a:r>
              <a:rPr lang="en-US" altLang="en-US" sz="2400" b="1" dirty="0">
                <a:cs typeface="Arial" panose="020B0604020202020204" pitchFamily="34" charset="0"/>
              </a:rPr>
              <a:t>: Counselors administered achievement and diagnostic tests. Also, they were responsible for providing specialized services to students experiencing learning or behavioral problems.</a:t>
            </a:r>
          </a:p>
        </p:txBody>
      </p:sp>
      <p:sp>
        <p:nvSpPr>
          <p:cNvPr id="5" name="Slide Number Placeholder 4">
            <a:extLst>
              <a:ext uri="{FF2B5EF4-FFF2-40B4-BE49-F238E27FC236}">
                <a16:creationId xmlns:a16="http://schemas.microsoft.com/office/drawing/2014/main" id="{3641594F-3D67-4605-90AD-5B8647D0BE05}"/>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455507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700420" cy="1538083"/>
          </a:xfrm>
        </p:spPr>
        <p:txBody>
          <a:bodyPr>
            <a:normAutofit fontScale="90000"/>
          </a:bodyPr>
          <a:lstStyle/>
          <a:p>
            <a:r>
              <a:rPr lang="en-US" sz="3200" b="1" dirty="0"/>
              <a:t>The Role of the Professional School Counselor in the 1920s, 1930s, and 1940S</a:t>
            </a:r>
            <a:endParaRPr lang="en-US" sz="2000" b="1" dirty="0"/>
          </a:p>
        </p:txBody>
      </p:sp>
      <p:sp>
        <p:nvSpPr>
          <p:cNvPr id="3" name="Text Placeholder 2"/>
          <p:cNvSpPr>
            <a:spLocks noGrp="1"/>
          </p:cNvSpPr>
          <p:nvPr>
            <p:ph type="body" idx="1"/>
          </p:nvPr>
        </p:nvSpPr>
        <p:spPr>
          <a:xfrm>
            <a:off x="402657" y="229658"/>
            <a:ext cx="10300636" cy="4257674"/>
          </a:xfrm>
        </p:spPr>
        <p:txBody>
          <a:bodyPr>
            <a:normAutofit/>
          </a:bodyPr>
          <a:lstStyle/>
          <a:p>
            <a:r>
              <a:rPr lang="en-US" altLang="en-US" sz="2400" b="1" u="sng" dirty="0"/>
              <a:t>Personnel Work in Industry</a:t>
            </a:r>
            <a:r>
              <a:rPr lang="en-US" altLang="en-US" sz="2400" b="1" dirty="0"/>
              <a:t>: This involved preparatory work for entrance into personnel work in industry. It provided job requirement specifications, motivation studies, and tests for job application and vocational guidance purposes.</a:t>
            </a:r>
          </a:p>
          <a:p>
            <a:r>
              <a:rPr lang="en-US" altLang="en-US" sz="2400" b="1" u="sng" dirty="0"/>
              <a:t>Social Work</a:t>
            </a:r>
            <a:r>
              <a:rPr lang="en-US" altLang="en-US" sz="2400" b="1" dirty="0"/>
              <a:t>: While professional school counselors traditionally have been involved in community outreach, social workers became more available in schools as a community liaison. This allowed the role of the professional school counselor to become more school-bound.</a:t>
            </a:r>
          </a:p>
        </p:txBody>
      </p:sp>
      <p:sp>
        <p:nvSpPr>
          <p:cNvPr id="5" name="Slide Number Placeholder 4">
            <a:extLst>
              <a:ext uri="{FF2B5EF4-FFF2-40B4-BE49-F238E27FC236}">
                <a16:creationId xmlns:a16="http://schemas.microsoft.com/office/drawing/2014/main" id="{563D03D1-8C36-47A9-8084-8006A75F6EE8}"/>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869723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8556041" cy="1509207"/>
          </a:xfrm>
        </p:spPr>
        <p:txBody>
          <a:bodyPr>
            <a:normAutofit fontScale="90000"/>
          </a:bodyPr>
          <a:lstStyle/>
          <a:p>
            <a:r>
              <a:rPr lang="en-US" sz="3200" b="1" dirty="0"/>
              <a:t>The Role of the Professional School Counselor in the 1920s, 1930s, and 1940s</a:t>
            </a:r>
            <a:endParaRPr lang="en-US" sz="2000" b="1" dirty="0"/>
          </a:p>
        </p:txBody>
      </p:sp>
      <p:sp>
        <p:nvSpPr>
          <p:cNvPr id="3" name="Text Placeholder 2"/>
          <p:cNvSpPr>
            <a:spLocks noGrp="1"/>
          </p:cNvSpPr>
          <p:nvPr>
            <p:ph type="body" idx="1"/>
          </p:nvPr>
        </p:nvSpPr>
        <p:spPr>
          <a:xfrm>
            <a:off x="269507" y="296332"/>
            <a:ext cx="11097929" cy="4191000"/>
          </a:xfrm>
        </p:spPr>
        <p:txBody>
          <a:bodyPr>
            <a:normAutofit/>
          </a:bodyPr>
          <a:lstStyle/>
          <a:p>
            <a:pPr eaLnBrk="1" hangingPunct="1"/>
            <a:r>
              <a:rPr lang="en-US" altLang="en-US" sz="2400" b="1" u="sng" dirty="0"/>
              <a:t>Mental Hygiene and Psychiatry</a:t>
            </a:r>
            <a:r>
              <a:rPr lang="en-US" altLang="en-US" sz="2400" b="1" dirty="0"/>
              <a:t>: The National Association for Mental Hygiene disseminated the principles of mental health and information about various types of personality maladjustment and advocated that the development of wholesome personalities “is the most important purpose of education.”</a:t>
            </a:r>
          </a:p>
          <a:p>
            <a:pPr lvl="1"/>
            <a:r>
              <a:rPr lang="en-US" altLang="en-US" sz="2400" b="1" dirty="0"/>
              <a:t>In the 1920s and subsequent decades, psychiatry focused on combating juvenile delinquency and sought to establish “child guidance clinics” for the psychiatric study and treatment of problem children in the schools.</a:t>
            </a:r>
          </a:p>
        </p:txBody>
      </p:sp>
      <p:sp>
        <p:nvSpPr>
          <p:cNvPr id="5" name="Slide Number Placeholder 4">
            <a:extLst>
              <a:ext uri="{FF2B5EF4-FFF2-40B4-BE49-F238E27FC236}">
                <a16:creationId xmlns:a16="http://schemas.microsoft.com/office/drawing/2014/main" id="{9C34C0FE-8825-4A36-BDA6-D580A1A5D158}"/>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18791726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113</TotalTime>
  <Words>3378</Words>
  <Application>Microsoft Office PowerPoint</Application>
  <PresentationFormat>Widescreen</PresentationFormat>
  <Paragraphs>242</Paragraphs>
  <Slides>39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メイリオ</vt:lpstr>
      <vt:lpstr>ＭＳ Ｐゴシック</vt:lpstr>
      <vt:lpstr>Arial</vt:lpstr>
      <vt:lpstr>Bodoni MT Black</vt:lpstr>
      <vt:lpstr>Calibri</vt:lpstr>
      <vt:lpstr>Century Gothic</vt:lpstr>
      <vt:lpstr>Noto Sans Symbols</vt:lpstr>
      <vt:lpstr>Times New Roman</vt:lpstr>
      <vt:lpstr>Wingdings</vt:lpstr>
      <vt:lpstr>Wingdings 3</vt:lpstr>
      <vt:lpstr>Slice</vt:lpstr>
      <vt:lpstr>Becoming a Professional School Counselor: Current Perspectives, Historical Roots, and Future Challenges</vt:lpstr>
      <vt:lpstr>The Rise of Professional School Counseling in the United States</vt:lpstr>
      <vt:lpstr>Pioneers in the Field of School Guidance and Counseling</vt:lpstr>
      <vt:lpstr>Vocational Guidance: Frank Parsons</vt:lpstr>
      <vt:lpstr>Educational Reform</vt:lpstr>
      <vt:lpstr>The Role of the Professional School Counselor in the 1920s, 1930s, and 1940s </vt:lpstr>
      <vt:lpstr>The Role of the Professional School Counselor in the 1920s, 1930s, and 1940S</vt:lpstr>
      <vt:lpstr>The Role of the Professional School Counselor in the 1920s, 1930s, and 1940S</vt:lpstr>
      <vt:lpstr>The Role of the Professional School Counselor in the 1920s, 1930s, and 1940s</vt:lpstr>
      <vt:lpstr>The Role of the Professional School Counselor in the 1920s, 1930s, and 1940s</vt:lpstr>
      <vt:lpstr>Guidance as the Personalization of Education</vt:lpstr>
      <vt:lpstr>Guidance as the Integration of Education</vt:lpstr>
      <vt:lpstr>Guidance as the Coordination of Student Personnel Services</vt:lpstr>
      <vt:lpstr>Events Contributing to the School Counseling Field in the 1920s, 1930s, and 1940s</vt:lpstr>
      <vt:lpstr>Events Contributing to the School Counseling Field in the 1920s, 1930s, and 1940s</vt:lpstr>
      <vt:lpstr>School Counseling Comes into its Own: The 1950s and 1960s</vt:lpstr>
      <vt:lpstr>School Counseling Comes into its Own: The 1950s and 1960s</vt:lpstr>
      <vt:lpstr>The National Defense Education Act, 1958-1968</vt:lpstr>
      <vt:lpstr>The Effects of the N D E A</vt:lpstr>
      <vt:lpstr>The Great Society Legislation of the 1960s</vt:lpstr>
      <vt:lpstr>The Years of Consolidation and Refinement: The 1970s and Beyond</vt:lpstr>
      <vt:lpstr>Multicultural Diversity</vt:lpstr>
      <vt:lpstr>Population</vt:lpstr>
      <vt:lpstr>The Latter Decades of the 20th Century</vt:lpstr>
      <vt:lpstr>The Latter Decades of the 20th Century</vt:lpstr>
      <vt:lpstr>The Latter Decades of the 20th Century</vt:lpstr>
      <vt:lpstr>The Latter Decades of the 20th Century</vt:lpstr>
      <vt:lpstr>Continuing and Future Issues for the School Counseling Profession</vt:lpstr>
      <vt:lpstr>Continuing and Future Issues for the School Counseling Profession</vt:lpstr>
      <vt:lpstr>Continuing and Future Issues for the School Counseling Profession</vt:lpstr>
      <vt:lpstr>Continuing and Future Issues for the School Counseling Profession</vt:lpstr>
      <vt:lpstr>Continuing and Future Issues for the School Counseling Profession</vt:lpstr>
      <vt:lpstr>Traditional and Emerging Practices</vt:lpstr>
      <vt:lpstr>Traditional and Emerging Practices</vt:lpstr>
      <vt:lpstr>Traditional and Emerging Practices</vt:lpstr>
      <vt:lpstr>Traditional and Emerging Practices</vt:lpstr>
      <vt:lpstr>Traditional and Emerging Practices</vt:lpstr>
      <vt:lpstr>Traditional and Emerging Practices</vt:lpstr>
      <vt:lpstr>Living the Transformed Role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Professional School Counselor: Current Perspectives, Historical Roots, and Future Challenges</dc:title>
  <dc:creator>Karen Rowland</dc:creator>
  <cp:lastModifiedBy>Karen Rowland</cp:lastModifiedBy>
  <cp:revision>10</cp:revision>
  <dcterms:created xsi:type="dcterms:W3CDTF">2018-05-14T19:26:57Z</dcterms:created>
  <dcterms:modified xsi:type="dcterms:W3CDTF">2018-05-14T21:20:15Z</dcterms:modified>
</cp:coreProperties>
</file>