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F21B53A-E92E-4344-9E8D-7CC1CFBD47F4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E64D3C-9E19-4C0B-8E0B-91573EEFC14E}"/>
              </a:ext>
            </a:extLst>
          </p:cNvPr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6798051-9F3C-4550-BB7A-AAD4D0739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411288"/>
            <a:ext cx="9296400" cy="40354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94AFA2-B082-49C2-A544-E58D85D1B626}"/>
              </a:ext>
            </a:extLst>
          </p:cNvPr>
          <p:cNvSpPr/>
          <p:nvPr/>
        </p:nvSpPr>
        <p:spPr>
          <a:xfrm>
            <a:off x="5135563" y="1268413"/>
            <a:ext cx="1920875" cy="7302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" name="Group 12">
            <a:extLst>
              <a:ext uri="{FF2B5EF4-FFF2-40B4-BE49-F238E27FC236}">
                <a16:creationId xmlns:a16="http://schemas.microsoft.com/office/drawing/2014/main" id="{F44C88AA-A004-4BBF-87FB-0FAEFAD1CEF1}"/>
              </a:ext>
            </a:extLst>
          </p:cNvPr>
          <p:cNvGrpSpPr>
            <a:grpSpLocks/>
          </p:cNvGrpSpPr>
          <p:nvPr/>
        </p:nvGrpSpPr>
        <p:grpSpPr bwMode="auto">
          <a:xfrm>
            <a:off x="5249863" y="1268413"/>
            <a:ext cx="1692275" cy="644525"/>
            <a:chOff x="5318306" y="1386268"/>
            <a:chExt cx="1567331" cy="645295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E8782BE-54FC-4993-9976-645A95048BF4}"/>
                </a:ext>
              </a:extLst>
            </p:cNvPr>
            <p:cNvCxnSpPr/>
            <p:nvPr/>
          </p:nvCxnSpPr>
          <p:spPr>
            <a:xfrm>
              <a:off x="5318306" y="1386268"/>
              <a:ext cx="0" cy="640526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E4DAB08-3591-4D81-8257-EB05C108C9D9}"/>
                </a:ext>
              </a:extLst>
            </p:cNvPr>
            <p:cNvCxnSpPr/>
            <p:nvPr/>
          </p:nvCxnSpPr>
          <p:spPr>
            <a:xfrm>
              <a:off x="6885637" y="1386268"/>
              <a:ext cx="0" cy="640526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CBBBC04-981D-47C9-B6C9-13A500239BFA}"/>
                </a:ext>
              </a:extLst>
            </p:cNvPr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Date Placeholder 19">
            <a:extLst>
              <a:ext uri="{FF2B5EF4-FFF2-40B4-BE49-F238E27FC236}">
                <a16:creationId xmlns:a16="http://schemas.microsoft.com/office/drawing/2014/main" id="{A38C3F7C-2F5D-4281-8BD9-3FA1F7C1A6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18125" y="1341438"/>
            <a:ext cx="1555750" cy="527050"/>
          </a:xfrm>
        </p:spPr>
        <p:txBody>
          <a:bodyPr/>
          <a:lstStyle>
            <a:lvl1pPr algn="ctr">
              <a:defRPr sz="1300" spc="0" baseline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9B53C4E-D953-4FE1-A2E3-DD47489B8E1A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13" name="Footer Placeholder 20">
            <a:extLst>
              <a:ext uri="{FF2B5EF4-FFF2-40B4-BE49-F238E27FC236}">
                <a16:creationId xmlns:a16="http://schemas.microsoft.com/office/drawing/2014/main" id="{65072FA4-302D-4872-BD68-554C0A706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4150" y="5211763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21">
            <a:extLst>
              <a:ext uri="{FF2B5EF4-FFF2-40B4-BE49-F238E27FC236}">
                <a16:creationId xmlns:a16="http://schemas.microsoft.com/office/drawing/2014/main" id="{2E4D8B9A-3253-4010-8DFF-6D28BE958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7425" y="5211763"/>
            <a:ext cx="2111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FE9DD88-BC5C-4B6C-B3C8-B692006E2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1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CBA0F-CC61-4F13-ADBC-2D245AE3F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E36FBD2-1F6C-453C-9FA4-35B20616D921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399E9-9ABB-4515-9F1A-8573A0410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BF4BF-8777-4C2C-A312-B181094EE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8D83466-2332-43ED-AB19-DAFAF9A28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EA4EB-DB81-43C3-B727-D082720B2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200526F-9B32-45E4-A413-8BF4F80B352D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94B2A-7A11-4DAA-995C-188EB24F3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07860-FE19-44C7-BA08-277F36E0E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687BF3D-2E33-4283-BC7F-63B4ADD72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1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041E0-62B5-4C58-9D28-062F541A9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EA18A97-FB1E-4E53-8CEF-DBC4CB12597E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8A804-D671-4CCD-95FC-E5E7182B7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607D1-AB1C-4AC2-A916-C70FD44F9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F6E065C-B10E-4F87-8434-189FBDE0E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88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352E289-3AAC-4FDD-BB8F-7ED2F15E61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01557B-762E-49DE-AFF5-E32DD3724F49}"/>
              </a:ext>
            </a:extLst>
          </p:cNvPr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90FB836F-D72C-4FEB-9E51-EBB94B4F1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411288"/>
            <a:ext cx="9296400" cy="40354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C97BD8-4C5D-422D-BCC7-7E70D0F96431}"/>
              </a:ext>
            </a:extLst>
          </p:cNvPr>
          <p:cNvSpPr/>
          <p:nvPr/>
        </p:nvSpPr>
        <p:spPr>
          <a:xfrm>
            <a:off x="5135563" y="1268413"/>
            <a:ext cx="1920875" cy="7302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" name="Group 12">
            <a:extLst>
              <a:ext uri="{FF2B5EF4-FFF2-40B4-BE49-F238E27FC236}">
                <a16:creationId xmlns:a16="http://schemas.microsoft.com/office/drawing/2014/main" id="{0E9EAD59-3AD1-44B9-80E3-C3D85550E066}"/>
              </a:ext>
            </a:extLst>
          </p:cNvPr>
          <p:cNvGrpSpPr>
            <a:grpSpLocks/>
          </p:cNvGrpSpPr>
          <p:nvPr/>
        </p:nvGrpSpPr>
        <p:grpSpPr bwMode="auto">
          <a:xfrm>
            <a:off x="5249863" y="1268413"/>
            <a:ext cx="1692275" cy="644525"/>
            <a:chOff x="5318306" y="1386268"/>
            <a:chExt cx="1567331" cy="645295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62ABE8B-0E7D-4A60-B306-3B9B7EC94D61}"/>
                </a:ext>
              </a:extLst>
            </p:cNvPr>
            <p:cNvCxnSpPr/>
            <p:nvPr/>
          </p:nvCxnSpPr>
          <p:spPr>
            <a:xfrm>
              <a:off x="5318306" y="1386268"/>
              <a:ext cx="0" cy="640526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8E6B427-BB04-4D97-B586-218660CE4EEA}"/>
                </a:ext>
              </a:extLst>
            </p:cNvPr>
            <p:cNvCxnSpPr/>
            <p:nvPr/>
          </p:nvCxnSpPr>
          <p:spPr>
            <a:xfrm>
              <a:off x="6885637" y="1386268"/>
              <a:ext cx="0" cy="640526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146F1D8-066D-4A51-A9E7-DCEB47A51BA5}"/>
                </a:ext>
              </a:extLst>
            </p:cNvPr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DD4F1A77-7310-49FA-9A9C-B36592E0D2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21300" y="1344613"/>
            <a:ext cx="1555750" cy="530225"/>
          </a:xfrm>
        </p:spPr>
        <p:txBody>
          <a:bodyPr/>
          <a:lstStyle>
            <a:lvl1pPr algn="ctr">
              <a:defRPr lang="en-US" sz="1300" kern="1200" spc="0" baseline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7EE7DF9-F0F7-4C4E-8F7B-8E73BD0BF1F5}" type="datetimeFigureOut">
              <a:rPr/>
              <a:pPr>
                <a:defRPr/>
              </a:pPr>
              <a:t>5/17/2018</a:t>
            </a:fld>
            <a:endParaRPr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2A59C338-8948-4C3F-BEF7-874B9A758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4150" y="5211763"/>
            <a:ext cx="5907088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DD71A4B-8C7D-44CF-9803-0F1C809E0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4250" y="5211763"/>
            <a:ext cx="2112963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EBCC3BC-CCA4-4983-8772-4E6387B97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B7DC06-5421-46C7-AD53-7C8A1A231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0CA7A61-D6CD-4823-9202-2DBFCE2B51C3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810BCC-84D9-4399-A479-A48B3818A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314F8-286B-4F6E-93C4-E5DA924A6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ECACF1D-74F2-4FD6-A9A7-7F58626FD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3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166E3D-C1DC-4178-9CD3-72D118693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BD8E504-00AC-4B1E-BF88-B6FEA8055179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223692-B3F7-4886-A6D0-EF868D4CA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CDD001-E8F2-4D98-9647-CADB9B9EE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805116C-F99A-4FE3-B661-7E5943E5E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F96720-EF36-45AA-A723-6D4968DC9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987609D-3A0A-4363-B675-F2A9BDFF5E20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0A36F3-2E61-42AA-8119-A8808AAF5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FD38F3-3637-4401-AFB6-46315F9F8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911819E-AFD8-472B-B163-45CD8792B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2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D57983-A471-44E8-9DFC-39217A861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C6F3E1C-E6A7-4C2E-B374-6B403E2104C1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1BFD2D-3C2C-4BC9-AA14-47CB592FE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5F74D-0A0A-41CC-9DD7-81D937840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B5504F5-1600-4B75-B965-FAA7CF542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57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5D95519-68A4-4E4A-90ED-D2C1A822EE2F}"/>
              </a:ext>
            </a:extLst>
          </p:cNvPr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F6FA6FB4-C10A-4091-AF60-44DE67416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475" y="374650"/>
            <a:ext cx="8353425" cy="61087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6350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81F201-6625-4C0E-935C-E742DDD5D7B1}"/>
              </a:ext>
            </a:extLst>
          </p:cNvPr>
          <p:cNvSpPr/>
          <p:nvPr/>
        </p:nvSpPr>
        <p:spPr>
          <a:xfrm>
            <a:off x="9020175" y="238125"/>
            <a:ext cx="2925763" cy="63817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B1D77B-0B99-44F4-9034-94FAA853E245}"/>
              </a:ext>
            </a:extLst>
          </p:cNvPr>
          <p:cNvSpPr/>
          <p:nvPr/>
        </p:nvSpPr>
        <p:spPr>
          <a:xfrm>
            <a:off x="9158288" y="374650"/>
            <a:ext cx="2651125" cy="6108700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90FCED15-4531-4754-BB3A-0F6C28A50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466CCF4-7A6B-4E5A-B6FA-7257BD6087F5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082BEEB3-E4AE-4CC0-939E-915062956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38525" y="6215063"/>
            <a:ext cx="5184775" cy="255587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6FBDDF78-DC53-4C55-A8FC-AFC186240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17EDDDD-0C90-4B03-98DD-FC476F9B9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44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1EB74CC-F564-46B4-800B-CAA1DB950249}"/>
              </a:ext>
            </a:extLst>
          </p:cNvPr>
          <p:cNvSpPr/>
          <p:nvPr/>
        </p:nvSpPr>
        <p:spPr>
          <a:xfrm>
            <a:off x="9020175" y="238125"/>
            <a:ext cx="2925763" cy="6381750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ECFE9E-BEB5-4660-A169-C2468B786217}"/>
              </a:ext>
            </a:extLst>
          </p:cNvPr>
          <p:cNvSpPr/>
          <p:nvPr/>
        </p:nvSpPr>
        <p:spPr>
          <a:xfrm>
            <a:off x="9158288" y="374650"/>
            <a:ext cx="2651125" cy="6108700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4D6B6715-6A27-4668-8E3F-2819EEA6B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15D2F47C-293D-4546-9929-7E41A8A20FD9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2DDC4717-406C-40EB-9B7A-E93C81D4F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0B036E01-5198-4CE1-A8E9-5EAE33F0A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7AE2A9A-E271-49B9-9313-3BDE0550B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2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AC47A7-1FBD-48CC-B2FC-4F4DDB14F2F7}"/>
              </a:ext>
            </a:extLst>
          </p:cNvPr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029" name="Rectangle 7">
            <a:extLst>
              <a:ext uri="{FF2B5EF4-FFF2-40B4-BE49-F238E27FC236}">
                <a16:creationId xmlns:a16="http://schemas.microsoft.com/office/drawing/2014/main" id="{70E0AD85-243B-481D-97C1-AAF5144D5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475" y="374650"/>
            <a:ext cx="11449050" cy="61087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6350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Title Placeholder 1">
            <a:extLst>
              <a:ext uri="{FF2B5EF4-FFF2-40B4-BE49-F238E27FC236}">
                <a16:creationId xmlns:a16="http://schemas.microsoft.com/office/drawing/2014/main" id="{981EE686-BE44-49FA-A46A-3E6A3DF117C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66800" y="642938"/>
            <a:ext cx="10058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1" name="Text Placeholder 2">
            <a:extLst>
              <a:ext uri="{FF2B5EF4-FFF2-40B4-BE49-F238E27FC236}">
                <a16:creationId xmlns:a16="http://schemas.microsoft.com/office/drawing/2014/main" id="{013F5BC1-9ABA-4528-99F6-C05022E355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66800" y="2103438"/>
            <a:ext cx="10058400" cy="393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A3013-2684-47D4-A8E9-2CB02725A5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8938" y="6215063"/>
            <a:ext cx="2743200" cy="255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8A0C2515-1FBD-439C-9838-E62E44CDAB33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F5330-4E85-4212-A7B4-F09C679D0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89325" y="6215063"/>
            <a:ext cx="5213350" cy="255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072CE-C236-4227-99D4-5CA181D82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48913" y="6215063"/>
            <a:ext cx="1462087" cy="255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C8F52066-3C80-4931-8C29-E057B248B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lang="en-US" sz="4800" kern="1200" dirty="0">
          <a:solidFill>
            <a:schemeClr val="tx1"/>
          </a:solidFill>
          <a:latin typeface="+mj-lt"/>
          <a:ea typeface="+mn-ea"/>
          <a:cs typeface="+mn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entury Gothic" panose="020B0502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entury Gothic" panose="020B0502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entury Gothic" panose="020B0502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entury Gothic" panose="020B0502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entury Gothic" panose="020B0502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entury Gothic" panose="020B0502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entury Gothic" panose="020B0502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entury Gothic" panose="020B0502020202020204" pitchFamily="34" charset="0"/>
        </a:defRPr>
      </a:lvl9pPr>
    </p:titleStyle>
    <p:bodyStyle>
      <a:lvl1pPr marL="182563" indent="-182563" algn="l" rtl="0" fontAlgn="base">
        <a:spcBef>
          <a:spcPts val="900"/>
        </a:spcBef>
        <a:spcAft>
          <a:spcPct val="0"/>
        </a:spcAft>
        <a:buClr>
          <a:srgbClr val="EEEBE3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ts val="500"/>
        </a:spcBef>
        <a:spcAft>
          <a:spcPct val="0"/>
        </a:spcAft>
        <a:buClr>
          <a:srgbClr val="EEEBE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spcBef>
          <a:spcPts val="500"/>
        </a:spcBef>
        <a:spcAft>
          <a:spcPct val="0"/>
        </a:spcAft>
        <a:buClr>
          <a:srgbClr val="EEEBE3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500"/>
        </a:spcBef>
        <a:spcAft>
          <a:spcPct val="0"/>
        </a:spcAft>
        <a:buClr>
          <a:srgbClr val="EEEBE3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500"/>
        </a:spcBef>
        <a:spcAft>
          <a:spcPct val="0"/>
        </a:spcAft>
        <a:buClr>
          <a:srgbClr val="EEEBE3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CD5B4754-2EBF-4FD2-B1DB-94014BA4834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81138" y="1924050"/>
            <a:ext cx="9247187" cy="2030413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altLang="en-US" sz="4400">
                <a:latin typeface="Bodoni MT Black" panose="02070A03080606020203" pitchFamily="18" charset="0"/>
              </a:rPr>
              <a:t> Developmental Classroom Guidance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E157ADA9-4E09-4C44-B7BD-DADA710D02A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49788" y="4178300"/>
            <a:ext cx="5953125" cy="882650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lang="en-US" altLang="en-US" sz="6000" dirty="0">
                <a:solidFill>
                  <a:schemeClr val="tx1"/>
                </a:solidFill>
                <a:latin typeface="Bodoni MT Black" panose="02070A03080606020203" pitchFamily="18" charset="0"/>
              </a:rPr>
              <a:t>CHAPTER 10</a:t>
            </a:r>
          </a:p>
          <a:p>
            <a:pPr algn="r"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endParaRPr lang="en-US" altLang="en-US" sz="6000" dirty="0">
              <a:solidFill>
                <a:schemeClr val="tx1"/>
              </a:solidFill>
              <a:latin typeface="Bodoni MT Black" panose="02070A03080606020203" pitchFamily="18" charset="0"/>
            </a:endParaRPr>
          </a:p>
          <a:p>
            <a:pPr algn="r"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endParaRPr lang="en-US" altLang="en-US" sz="6000" dirty="0">
              <a:solidFill>
                <a:schemeClr val="tx1"/>
              </a:solidFill>
              <a:latin typeface="Bodoni MT Black" panose="02070A03080606020203" pitchFamily="18" charset="0"/>
            </a:endParaRPr>
          </a:p>
          <a:p>
            <a:pPr algn="r"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endParaRPr lang="en-US" altLang="en-US" sz="6000" dirty="0">
              <a:solidFill>
                <a:schemeClr val="tx1"/>
              </a:solidFill>
              <a:latin typeface="Bodoni MT Black" panose="02070A03080606020203" pitchFamily="18" charset="0"/>
            </a:endParaRPr>
          </a:p>
          <a:p>
            <a:pPr algn="r"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endParaRPr lang="en-US" altLang="en-US" sz="6000" dirty="0">
              <a:solidFill>
                <a:schemeClr val="tx1"/>
              </a:solidFill>
              <a:latin typeface="Bodoni MT Black" panose="02070A03080606020203" pitchFamily="18" charset="0"/>
            </a:endParaRPr>
          </a:p>
          <a:p>
            <a:pPr algn="r"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endParaRPr lang="en-US" altLang="en-US" sz="6000" dirty="0">
              <a:solidFill>
                <a:schemeClr val="tx1"/>
              </a:solidFill>
              <a:latin typeface="Bodoni MT Black" panose="02070A03080606020203" pitchFamily="18" charset="0"/>
            </a:endParaRPr>
          </a:p>
          <a:p>
            <a:pPr algn="r"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endParaRPr lang="en-US" altLang="en-US" sz="6000" dirty="0">
              <a:solidFill>
                <a:schemeClr val="tx1"/>
              </a:solidFill>
              <a:latin typeface="Bodoni MT Black" panose="02070A03080606020203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21B065F-349F-4974-9CFF-E78649D87E6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676400" y="781050"/>
            <a:ext cx="8839200" cy="479425"/>
          </a:xfrm>
        </p:spPr>
        <p:txBody>
          <a:bodyPr>
            <a:spAutoFit/>
          </a:bodyPr>
          <a:lstStyle/>
          <a:p>
            <a:r>
              <a:rPr altLang="en-US" sz="2800"/>
              <a:t>Setting Up &amp; Managing a Classroom Environment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DB29FA3-2DE0-4520-BF4B-92F481E6CBFC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828800" y="1905000"/>
            <a:ext cx="9144000" cy="4953000"/>
          </a:xfrm>
        </p:spPr>
        <p:txBody>
          <a:bodyPr/>
          <a:lstStyle/>
          <a:p>
            <a:pPr marL="533400" indent="-533400"/>
            <a:r>
              <a:rPr lang="en-US" altLang="en-US" b="1">
                <a:solidFill>
                  <a:schemeClr val="tx2"/>
                </a:solidFill>
              </a:rPr>
              <a:t>Setting up and effectively managing a classroom environment involves:</a:t>
            </a:r>
          </a:p>
          <a:p>
            <a:pPr marL="533400" indent="-533400"/>
            <a:endParaRPr lang="en-US" altLang="en-US" sz="800" b="1">
              <a:solidFill>
                <a:schemeClr val="tx2"/>
              </a:solidFill>
            </a:endParaRPr>
          </a:p>
          <a:p>
            <a:pPr marL="533400" indent="-533400">
              <a:buFont typeface="Arial" panose="020B0604020202020204" pitchFamily="34" charset="0"/>
              <a:buNone/>
            </a:pPr>
            <a:r>
              <a:rPr lang="en-US" altLang="en-US"/>
              <a:t>The arrangement of the classroom.</a:t>
            </a:r>
          </a:p>
          <a:p>
            <a:pPr marL="533400" indent="-533400">
              <a:buFont typeface="Arial" panose="020B0604020202020204" pitchFamily="34" charset="0"/>
              <a:buNone/>
            </a:pPr>
            <a:endParaRPr lang="en-US" altLang="en-US" sz="800"/>
          </a:p>
          <a:p>
            <a:pPr marL="533400" indent="-533400">
              <a:buFont typeface="Arial" panose="020B0604020202020204" pitchFamily="34" charset="0"/>
              <a:buNone/>
            </a:pPr>
            <a:r>
              <a:rPr lang="en-US" altLang="en-US"/>
              <a:t>Working with the teacher’s rules.</a:t>
            </a:r>
          </a:p>
          <a:p>
            <a:pPr marL="533400" indent="-533400">
              <a:buFont typeface="Arial" panose="020B0604020202020204" pitchFamily="34" charset="0"/>
              <a:buNone/>
            </a:pPr>
            <a:endParaRPr lang="en-US" altLang="en-US" sz="800"/>
          </a:p>
          <a:p>
            <a:pPr marL="533400" indent="-533400">
              <a:buFont typeface="Arial" panose="020B0604020202020204" pitchFamily="34" charset="0"/>
              <a:buNone/>
            </a:pPr>
            <a:r>
              <a:rPr lang="en-US" altLang="en-US"/>
              <a:t>Preventing discipline issues in the classroom.</a:t>
            </a:r>
          </a:p>
          <a:p>
            <a:pPr marL="533400" indent="-533400">
              <a:buFont typeface="Arial" panose="020B0604020202020204" pitchFamily="34" charset="0"/>
              <a:buNone/>
            </a:pPr>
            <a:endParaRPr lang="en-US" altLang="en-US" sz="800"/>
          </a:p>
          <a:p>
            <a:pPr marL="533400" indent="-533400">
              <a:buFont typeface="Arial" panose="020B0604020202020204" pitchFamily="34" charset="0"/>
              <a:buNone/>
            </a:pPr>
            <a:r>
              <a:rPr lang="en-US" altLang="en-US"/>
              <a:t>Managing disruptive behavior.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AB5C2F1-9FCD-4F13-85B5-56389D7E275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757238"/>
            <a:ext cx="8458200" cy="755650"/>
          </a:xfrm>
        </p:spPr>
        <p:txBody>
          <a:bodyPr>
            <a:spAutoFit/>
          </a:bodyPr>
          <a:lstStyle/>
          <a:p>
            <a:r>
              <a:rPr altLang="en-US"/>
              <a:t>Classroom Arrangement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314D746-38FA-4054-93A3-9F326B5A99E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438400" y="1905000"/>
            <a:ext cx="7772400" cy="5257800"/>
          </a:xfrm>
        </p:spPr>
        <p:txBody>
          <a:bodyPr/>
          <a:lstStyle/>
          <a:p>
            <a:r>
              <a:rPr lang="en-US" altLang="en-US"/>
              <a:t>Classroom arrangement:</a:t>
            </a:r>
          </a:p>
          <a:p>
            <a:r>
              <a:rPr lang="en-US" altLang="en-US"/>
              <a:t>	1. Creates a climate for learning</a:t>
            </a:r>
          </a:p>
          <a:p>
            <a:r>
              <a:rPr lang="en-US" altLang="en-US"/>
              <a:t>	2. Communicates teaching philosophy</a:t>
            </a:r>
          </a:p>
          <a:p>
            <a:r>
              <a:rPr lang="en-US" altLang="en-US"/>
              <a:t>	3. Communicates interaction expectations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D9D8152-49BE-4B2E-A72D-4F07BE4BC99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438400" y="836613"/>
            <a:ext cx="7772400" cy="368300"/>
          </a:xfrm>
        </p:spPr>
        <p:txBody>
          <a:bodyPr>
            <a:spAutoFit/>
          </a:bodyPr>
          <a:lstStyle/>
          <a:p>
            <a:r>
              <a:rPr altLang="en-US" sz="2000"/>
              <a:t>Examples of classroom arrangements include: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2FD7538-4A58-4BBE-9A92-1B2A155531B1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905000" y="1981200"/>
            <a:ext cx="4343400" cy="5486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chemeClr val="tx2"/>
                </a:solidFill>
              </a:rPr>
              <a:t>1. Lecture Hall or Classroom-Style</a:t>
            </a:r>
          </a:p>
          <a:p>
            <a:r>
              <a:rPr lang="en-US" altLang="en-US" sz="1400"/>
              <a:t>Creates a formal, business-like, and cold atmosphere.</a:t>
            </a:r>
          </a:p>
          <a:p>
            <a:r>
              <a:rPr lang="en-US" altLang="en-US" sz="1400"/>
              <a:t>Emphasizes one-way communication with students taking a passive role.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chemeClr val="tx2"/>
                </a:solidFill>
              </a:rPr>
              <a:t>2. U-shaped or V-shaped</a:t>
            </a:r>
          </a:p>
          <a:p>
            <a:r>
              <a:rPr lang="en-US" altLang="en-US" sz="1400"/>
              <a:t>Creates a formal atmosphere.</a:t>
            </a:r>
          </a:p>
          <a:p>
            <a:r>
              <a:rPr lang="en-US" altLang="en-US" sz="1400"/>
              <a:t>Conveys opportunities for interaction.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3D1F0765-2D06-418B-926A-5AD633BA1D2B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96000" y="1981200"/>
            <a:ext cx="45720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600" b="1">
                <a:solidFill>
                  <a:schemeClr val="tx2"/>
                </a:solidFill>
              </a:rPr>
              <a:t>3. Small Tables</a:t>
            </a:r>
            <a:r>
              <a:rPr lang="en-US" altLang="en-US" sz="1400" b="1">
                <a:solidFill>
                  <a:schemeClr val="tx2"/>
                </a:solidFill>
              </a:rPr>
              <a:t>	</a:t>
            </a:r>
            <a:endParaRPr lang="en-US" altLang="en-US" sz="12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300"/>
              <a:t>Creates a relaxed, informal, student-centered atmosphere where all will have the opportunity to discuss.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300"/>
              <a:t>Encourages active participation.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300"/>
              <a:t>A circle or block arrangement is a modification of this style.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chemeClr val="tx2"/>
                </a:solidFill>
              </a:rPr>
              <a:t>4. One Large Table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300"/>
              <a:t>Encourages free exchange of ideas.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300"/>
              <a:t>Less formal.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chemeClr val="tx2"/>
                </a:solidFill>
              </a:rPr>
              <a:t>5. Circle of Chairs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300"/>
              <a:t>Creates a friendly, relaxed, and warm atmosphere.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300"/>
              <a:t>Encourages active participation.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/>
              <a:t>	</a:t>
            </a:r>
          </a:p>
          <a:p>
            <a:pPr>
              <a:lnSpc>
                <a:spcPct val="90000"/>
              </a:lnSpc>
            </a:pPr>
            <a:r>
              <a:rPr lang="en-US" altLang="en-US" sz="1200"/>
              <a:t>	</a:t>
            </a:r>
            <a:endParaRPr lang="en-US" altLang="en-US" sz="14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3C879AB-E99A-4009-856D-8233DD3E455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836613"/>
            <a:ext cx="8305800" cy="368300"/>
          </a:xfrm>
        </p:spPr>
        <p:txBody>
          <a:bodyPr>
            <a:spAutoFit/>
          </a:bodyPr>
          <a:lstStyle/>
          <a:p>
            <a:r>
              <a:rPr altLang="en-US" sz="2000"/>
              <a:t>Working With The Teacher’s Rules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17B6028-E674-4C57-A414-5AC6DD9BC7C5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362200" y="2057400"/>
            <a:ext cx="5114925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700"/>
              <a:t>It is likely that the professional school counselor will use different classrooms to present lessons.</a:t>
            </a:r>
          </a:p>
          <a:p>
            <a:pPr>
              <a:lnSpc>
                <a:spcPct val="90000"/>
              </a:lnSpc>
            </a:pPr>
            <a:r>
              <a:rPr lang="en-US" altLang="en-US" sz="1700"/>
              <a:t>As a result, the professional school counselor should be aware of the teacher’s rules within that particular classroom in order to give students consistency.</a:t>
            </a:r>
          </a:p>
          <a:p>
            <a:pPr>
              <a:lnSpc>
                <a:spcPct val="90000"/>
              </a:lnSpc>
            </a:pPr>
            <a:r>
              <a:rPr lang="en-US" altLang="en-US" sz="1700"/>
              <a:t>The basic rules of the classroom should be followed.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A374979-914B-4956-9F19-B18D333AD4F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860425"/>
            <a:ext cx="8915400" cy="411163"/>
          </a:xfrm>
        </p:spPr>
        <p:txBody>
          <a:bodyPr>
            <a:spAutoFit/>
          </a:bodyPr>
          <a:lstStyle/>
          <a:p>
            <a:r>
              <a:rPr altLang="en-US" sz="2300"/>
              <a:t>Preventing Discipline Issues in the Classroom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1A37332-C0FD-4BBD-9790-BF32BC993B2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057400" y="1524000"/>
            <a:ext cx="8839200" cy="52054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500"/>
              <a:t>The best way to deal with discipline issues is to prevent them.</a:t>
            </a:r>
          </a:p>
          <a:p>
            <a:pPr>
              <a:lnSpc>
                <a:spcPct val="90000"/>
              </a:lnSpc>
            </a:pPr>
            <a:r>
              <a:rPr lang="en-US" altLang="en-US" sz="1500"/>
              <a:t>Ways to prevent discipline issues include: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Creating a well-designed lesson.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Make sure the work is not too hard or easy.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Make sure the work is not boring.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Make sure expectations and instructions are clear.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Getting and keeping students’ attention.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Keep the whole group alert and on-task through encouragement, praise, non-sarcastic humor, and being dramatic.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Enlist student involvement.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Have a smooth flow to the lesson (known as momentum).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Have sufficient quantities of material ready that students need for the lesson.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Be aware of everything going on in the classroom.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A1F3153-0733-49EF-AF35-4F59D71F714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05000" y="836613"/>
            <a:ext cx="8458200" cy="368300"/>
          </a:xfrm>
        </p:spPr>
        <p:txBody>
          <a:bodyPr>
            <a:spAutoFit/>
          </a:bodyPr>
          <a:lstStyle/>
          <a:p>
            <a:r>
              <a:rPr altLang="en-US" sz="2000"/>
              <a:t>Managing Disruptive Behavior as a Counselor in the Classroom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DBAC5D5-2FDA-4D46-A445-3B1DB02B794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981200"/>
            <a:ext cx="8488363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When discipline problems arise, counselors must first decide if there is a need to deal with the problem.</a:t>
            </a:r>
          </a:p>
          <a:p>
            <a:pPr>
              <a:lnSpc>
                <a:spcPct val="90000"/>
              </a:lnSpc>
            </a:pPr>
            <a:r>
              <a:rPr lang="en-US" altLang="en-US"/>
              <a:t>Know what behaviors require intervention.</a:t>
            </a:r>
          </a:p>
          <a:p>
            <a:pPr>
              <a:lnSpc>
                <a:spcPct val="90000"/>
              </a:lnSpc>
            </a:pPr>
            <a:r>
              <a:rPr lang="en-US" altLang="en-US"/>
              <a:t>It is important that the teacher’s rules are respected.</a:t>
            </a:r>
          </a:p>
          <a:p>
            <a:pPr>
              <a:lnSpc>
                <a:spcPct val="90000"/>
              </a:lnSpc>
            </a:pPr>
            <a:r>
              <a:rPr lang="en-US" altLang="en-US"/>
              <a:t>Have strategies to deal with difficult behaviors in effective and respectful ways.</a:t>
            </a:r>
          </a:p>
          <a:p>
            <a:pPr>
              <a:lnSpc>
                <a:spcPct val="90000"/>
              </a:lnSpc>
            </a:pPr>
            <a:r>
              <a:rPr lang="en-US" altLang="en-US"/>
              <a:t>Do not act in an authoritarian manner, but embrace democratic principles. Do not be passive in regard to disruptive students.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30F6620-7431-4390-9969-CA3449D2C2D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4413" y="793750"/>
            <a:ext cx="8229600" cy="481013"/>
          </a:xfrm>
        </p:spPr>
        <p:txBody>
          <a:bodyPr>
            <a:spAutoFit/>
          </a:bodyPr>
          <a:lstStyle/>
          <a:p>
            <a:r>
              <a:rPr altLang="en-US" sz="2800" b="1"/>
              <a:t>Reasons and Solutions for Misbehavior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8FE089A-389C-4BE1-8E52-11F30C97952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05000" y="1706563"/>
            <a:ext cx="77724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b="1"/>
              <a:t>Misbehavior stems from at least one of four student goals:</a:t>
            </a:r>
          </a:p>
          <a:p>
            <a:pPr>
              <a:lnSpc>
                <a:spcPct val="90000"/>
              </a:lnSpc>
            </a:pPr>
            <a:endParaRPr lang="en-US" altLang="en-US" sz="2000" b="1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D3D0551D-B40D-42B0-A430-E762E9507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327275"/>
            <a:ext cx="4191000" cy="3016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900"/>
              </a:spcBef>
              <a:buClr>
                <a:srgbClr val="EEEBE3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EEEBE3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500"/>
              </a:spcBef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500"/>
              </a:spcBef>
              <a:spcAft>
                <a:spcPct val="0"/>
              </a:spcAft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500"/>
              </a:spcBef>
              <a:spcAft>
                <a:spcPct val="0"/>
              </a:spcAft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500"/>
              </a:spcBef>
              <a:spcAft>
                <a:spcPct val="0"/>
              </a:spcAft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500"/>
              </a:spcBef>
              <a:spcAft>
                <a:spcPct val="0"/>
              </a:spcAft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Use a kind, but firm voice when disciplining.</a:t>
            </a:r>
          </a:p>
          <a:p>
            <a:pPr eaLnBrk="1" hangingPunct="1">
              <a:spcBef>
                <a:spcPct val="50000"/>
              </a:spcBef>
              <a:buClrTx/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It is important to develop a healthy non-authoritarian relationship with students.</a:t>
            </a:r>
          </a:p>
          <a:p>
            <a:pPr eaLnBrk="1" hangingPunct="1">
              <a:spcBef>
                <a:spcPct val="50000"/>
              </a:spcBef>
              <a:buClrTx/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Apply logical consequences.</a:t>
            </a:r>
          </a:p>
          <a:p>
            <a:pPr eaLnBrk="1" hangingPunct="1">
              <a:spcBef>
                <a:spcPct val="50000"/>
              </a:spcBef>
              <a:buClrTx/>
              <a:buSzPct val="80000"/>
              <a:buFont typeface="Wingdings" panose="05000000000000000000" pitchFamily="2" charset="2"/>
              <a:buNone/>
            </a:pP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Do not engage in a power struggle.</a:t>
            </a:r>
          </a:p>
        </p:txBody>
      </p:sp>
      <p:sp>
        <p:nvSpPr>
          <p:cNvPr id="28677" name="Text Box 6">
            <a:extLst>
              <a:ext uri="{FF2B5EF4-FFF2-40B4-BE49-F238E27FC236}">
                <a16:creationId xmlns:a16="http://schemas.microsoft.com/office/drawing/2014/main" id="{7DB27744-7ED6-4204-B590-466A8B01F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962400"/>
            <a:ext cx="68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900"/>
              </a:spcBef>
              <a:buClr>
                <a:srgbClr val="EEEBE3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EEEBE3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500"/>
              </a:spcBef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500"/>
              </a:spcBef>
              <a:spcAft>
                <a:spcPct val="0"/>
              </a:spcAft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500"/>
              </a:spcBef>
              <a:spcAft>
                <a:spcPct val="0"/>
              </a:spcAft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500"/>
              </a:spcBef>
              <a:spcAft>
                <a:spcPct val="0"/>
              </a:spcAft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500"/>
              </a:spcBef>
              <a:spcAft>
                <a:spcPct val="0"/>
              </a:spcAft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Pct val="80000"/>
              <a:buFont typeface="Verdana" panose="020B0604030504040204" pitchFamily="34" charset="0"/>
              <a:buNone/>
            </a:pPr>
            <a:endParaRPr lang="en-US" altLang="en-US" sz="16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8678" name="Text Box 7">
            <a:extLst>
              <a:ext uri="{FF2B5EF4-FFF2-40B4-BE49-F238E27FC236}">
                <a16:creationId xmlns:a16="http://schemas.microsoft.com/office/drawing/2014/main" id="{A38DA06E-94E0-49EF-8D26-FBBF95569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316163"/>
            <a:ext cx="381000" cy="3970337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900"/>
              </a:spcBef>
              <a:buClr>
                <a:srgbClr val="EEEBE3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EEEBE3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500"/>
              </a:spcBef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500"/>
              </a:spcBef>
              <a:spcAft>
                <a:spcPct val="0"/>
              </a:spcAft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500"/>
              </a:spcBef>
              <a:spcAft>
                <a:spcPct val="0"/>
              </a:spcAft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500"/>
              </a:spcBef>
              <a:spcAft>
                <a:spcPct val="0"/>
              </a:spcAft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500"/>
              </a:spcBef>
              <a:spcAft>
                <a:spcPct val="0"/>
              </a:spcAft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Pct val="80000"/>
              <a:buFont typeface="Verdana" panose="020B0604030504040204" pitchFamily="34" charset="0"/>
              <a:buNone/>
            </a:pPr>
            <a:r>
              <a:rPr lang="en-US" alt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Solutions</a:t>
            </a:r>
          </a:p>
        </p:txBody>
      </p:sp>
      <p:sp>
        <p:nvSpPr>
          <p:cNvPr id="28679" name="Text Box 22">
            <a:extLst>
              <a:ext uri="{FF2B5EF4-FFF2-40B4-BE49-F238E27FC236}">
                <a16:creationId xmlns:a16="http://schemas.microsoft.com/office/drawing/2014/main" id="{B26CB56B-289B-4D37-ACBE-79DA61A18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3475" y="2498725"/>
            <a:ext cx="343852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ts val="900"/>
              </a:spcBef>
              <a:buClr>
                <a:srgbClr val="EEEBE3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EEEBE3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500"/>
              </a:spcBef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500"/>
              </a:spcBef>
              <a:spcAft>
                <a:spcPct val="0"/>
              </a:spcAft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500"/>
              </a:spcBef>
              <a:spcAft>
                <a:spcPct val="0"/>
              </a:spcAft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500"/>
              </a:spcBef>
              <a:spcAft>
                <a:spcPct val="0"/>
              </a:spcAft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500"/>
              </a:spcBef>
              <a:spcAft>
                <a:spcPct val="0"/>
              </a:spcAft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Pct val="80000"/>
              <a:buFontTx/>
              <a:buNone/>
            </a:pPr>
            <a:r>
              <a:rPr lang="en-US" altLang="en-US" b="1">
                <a:latin typeface="Verdana" panose="020B0604030504040204" pitchFamily="34" charset="0"/>
                <a:cs typeface="Arial" panose="020B0604020202020204" pitchFamily="34" charset="0"/>
              </a:rPr>
              <a:t>Attention Seeking </a:t>
            </a:r>
          </a:p>
          <a:p>
            <a:pPr eaLnBrk="1" hangingPunct="1">
              <a:spcBef>
                <a:spcPct val="50000"/>
              </a:spcBef>
              <a:buClrTx/>
              <a:buSzPct val="80000"/>
              <a:buFontTx/>
              <a:buNone/>
            </a:pPr>
            <a:r>
              <a:rPr lang="en-US" altLang="en-US" b="1">
                <a:latin typeface="Verdana" panose="020B0604030504040204" pitchFamily="34" charset="0"/>
                <a:cs typeface="Arial" panose="020B0604020202020204" pitchFamily="34" charset="0"/>
              </a:rPr>
              <a:t>Power </a:t>
            </a:r>
          </a:p>
          <a:p>
            <a:pPr eaLnBrk="1" hangingPunct="1">
              <a:spcBef>
                <a:spcPct val="50000"/>
              </a:spcBef>
              <a:buClrTx/>
              <a:buSzPct val="80000"/>
              <a:buFontTx/>
              <a:buNone/>
            </a:pPr>
            <a:r>
              <a:rPr lang="en-US" altLang="en-US" b="1">
                <a:latin typeface="Verdana" panose="020B0604030504040204" pitchFamily="34" charset="0"/>
                <a:cs typeface="Arial" panose="020B0604020202020204" pitchFamily="34" charset="0"/>
              </a:rPr>
              <a:t>Revenge</a:t>
            </a:r>
          </a:p>
          <a:p>
            <a:pPr eaLnBrk="1" hangingPunct="1">
              <a:spcBef>
                <a:spcPct val="50000"/>
              </a:spcBef>
              <a:buClrTx/>
              <a:buSzPct val="80000"/>
              <a:buFontTx/>
              <a:buNone/>
            </a:pPr>
            <a:r>
              <a:rPr lang="en-US" altLang="en-US" b="1">
                <a:latin typeface="Verdana" panose="020B0604030504040204" pitchFamily="34" charset="0"/>
                <a:cs typeface="Arial" panose="020B0604020202020204" pitchFamily="34" charset="0"/>
              </a:rPr>
              <a:t>Feelings of Inadequacy</a:t>
            </a:r>
          </a:p>
          <a:p>
            <a:pPr eaLnBrk="1" hangingPunct="1">
              <a:spcBef>
                <a:spcPct val="50000"/>
              </a:spcBef>
              <a:buClrTx/>
              <a:buSzPct val="80000"/>
              <a:buFont typeface="Verdana" panose="020B0604030504040204" pitchFamily="34" charset="0"/>
              <a:buNone/>
            </a:pPr>
            <a:endParaRPr lang="en-US" altLang="en-US" b="1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496EA7C-3720-4BF8-931A-2C9E6FBA83E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4600" y="971550"/>
            <a:ext cx="7772400" cy="481013"/>
          </a:xfrm>
        </p:spPr>
        <p:txBody>
          <a:bodyPr>
            <a:spAutoFit/>
          </a:bodyPr>
          <a:lstStyle/>
          <a:p>
            <a:r>
              <a:rPr altLang="en-US" sz="2800"/>
              <a:t>Crafting A Curriculum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89CF069-E550-41F3-9EA5-3D3C66EAD61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452563"/>
            <a:ext cx="8229600" cy="421671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Curriculum is often developed by committees. 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School counseling leadership teams or guidance advisory committees develop curricula that support the counseling program’s vision and goals.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The </a:t>
            </a:r>
            <a:r>
              <a:rPr lang="en-US" altLang="en-US" sz="2000" i="1"/>
              <a:t>ASCA National Model</a:t>
            </a:r>
            <a:r>
              <a:rPr lang="en-US" altLang="en-US" sz="2000"/>
              <a:t> should be considered when crafting a curriculum. 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The curriculum should have a theoretical foundation that fosters academic, career, and personal/social development of students.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Curriculum implementation is the responsibility of the school community. However, before implementation can occur, a formal assessment must be conducted to determine student needs.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F5D9C67B-0E16-46D5-ADED-A4085CC7D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9075" y="9036050"/>
            <a:ext cx="184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900"/>
              </a:spcBef>
              <a:buClr>
                <a:srgbClr val="EEEBE3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EEEBE3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500"/>
              </a:spcBef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500"/>
              </a:spcBef>
              <a:spcAft>
                <a:spcPct val="0"/>
              </a:spcAft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500"/>
              </a:spcBef>
              <a:spcAft>
                <a:spcPct val="0"/>
              </a:spcAft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500"/>
              </a:spcBef>
              <a:spcAft>
                <a:spcPct val="0"/>
              </a:spcAft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500"/>
              </a:spcBef>
              <a:spcAft>
                <a:spcPct val="0"/>
              </a:spcAft>
              <a:buClr>
                <a:srgbClr val="EEEBE3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80000"/>
              <a:buFont typeface="Verdana" panose="020B0604030504040204" pitchFamily="34" charset="0"/>
              <a:buNone/>
            </a:pPr>
            <a:endParaRPr lang="en-US" altLang="en-US" sz="16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DBD3BCB-3BAB-4D90-99E7-897EBD892C6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438400" y="779463"/>
            <a:ext cx="8229600" cy="757237"/>
          </a:xfrm>
        </p:spPr>
        <p:txBody>
          <a:bodyPr>
            <a:spAutoFit/>
          </a:bodyPr>
          <a:lstStyle/>
          <a:p>
            <a:r>
              <a:rPr altLang="en-US"/>
              <a:t>Crafting A Curriculum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D09344B9-8B02-4ACC-872E-72DD2291785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28800" y="1981200"/>
            <a:ext cx="8610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600"/>
              <a:t>A </a:t>
            </a:r>
            <a:r>
              <a:rPr lang="en-US" altLang="en-US" sz="1600" b="1"/>
              <a:t>formal needs assessment</a:t>
            </a:r>
            <a:r>
              <a:rPr lang="en-US" altLang="en-US" sz="1600"/>
              <a:t> should be conducted at the onset of each program and every three years thereafter.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Students, parents, teachers, administrators, and the community should be asked about their perceptions of student needs.</a:t>
            </a:r>
          </a:p>
          <a:p>
            <a:pPr>
              <a:lnSpc>
                <a:spcPct val="90000"/>
              </a:lnSpc>
            </a:pPr>
            <a:r>
              <a:rPr lang="en-US" altLang="en-US" sz="1600"/>
              <a:t>After the needs assessment is conducted, the school counseling leadership team decides on </a:t>
            </a:r>
            <a:r>
              <a:rPr lang="en-US" altLang="en-US" sz="1600" b="1"/>
              <a:t>student outcomes</a:t>
            </a:r>
            <a:r>
              <a:rPr lang="en-US" altLang="en-US" sz="1600"/>
              <a:t>.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These outcomes reflect what students need to know or be able to do upon graduating from high school.</a:t>
            </a:r>
          </a:p>
          <a:p>
            <a:pPr>
              <a:lnSpc>
                <a:spcPct val="90000"/>
              </a:lnSpc>
            </a:pPr>
            <a:r>
              <a:rPr lang="en-US" altLang="en-US" sz="1600"/>
              <a:t>The outcomes are then broken down into </a:t>
            </a:r>
            <a:r>
              <a:rPr lang="en-US" altLang="en-US" sz="1600" b="1"/>
              <a:t>competencies</a:t>
            </a:r>
            <a:r>
              <a:rPr lang="en-US" altLang="en-US" sz="160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1600"/>
              <a:t>Finally, methods of </a:t>
            </a:r>
            <a:r>
              <a:rPr lang="en-US" altLang="en-US" sz="1600" b="1"/>
              <a:t>assessment</a:t>
            </a:r>
            <a:r>
              <a:rPr lang="en-US" altLang="en-US" sz="1600"/>
              <a:t> are detailed.</a:t>
            </a:r>
          </a:p>
          <a:p>
            <a:pPr>
              <a:lnSpc>
                <a:spcPct val="90000"/>
              </a:lnSpc>
            </a:pPr>
            <a:endParaRPr lang="en-US" altLang="en-US" sz="16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421E6E2-8B45-4764-B99B-82817FA87C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949325"/>
            <a:ext cx="10058400" cy="757238"/>
          </a:xfrm>
        </p:spPr>
        <p:txBody>
          <a:bodyPr>
            <a:spAutoFit/>
          </a:bodyPr>
          <a:lstStyle/>
          <a:p>
            <a:r>
              <a:rPr altLang="en-US"/>
              <a:t>Crafting a Curriculum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990909B-4140-4E36-848D-43AF9741693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/>
              <a:t>The school counseling leadership team then decides how to help students meet the competencies.</a:t>
            </a:r>
            <a:r>
              <a:rPr lang="en-US" altLang="en-US" sz="1400"/>
              <a:t> </a:t>
            </a:r>
          </a:p>
          <a:p>
            <a:pPr lvl="1"/>
            <a:r>
              <a:rPr lang="en-US" altLang="en-US" sz="1800"/>
              <a:t>Counselors often create their own curriculum materials or use commercially available curricula. </a:t>
            </a:r>
          </a:p>
          <a:p>
            <a:pPr lvl="1"/>
            <a:r>
              <a:rPr lang="en-US" altLang="en-US" sz="1800"/>
              <a:t>There has been a recent emphasis on using commercial curricula for which research evidence of effectiveness exists.</a:t>
            </a:r>
            <a:endParaRPr lang="en-US" alt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>
            <a:extLst>
              <a:ext uri="{FF2B5EF4-FFF2-40B4-BE49-F238E27FC236}">
                <a16:creationId xmlns:a16="http://schemas.microsoft.com/office/drawing/2014/main" id="{24E2CFC5-9281-4EFE-AF34-740669240F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2584450"/>
            <a:ext cx="5275262" cy="351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2">
            <a:extLst>
              <a:ext uri="{FF2B5EF4-FFF2-40B4-BE49-F238E27FC236}">
                <a16:creationId xmlns:a16="http://schemas.microsoft.com/office/drawing/2014/main" id="{FC82A64D-FC15-4487-80A5-15FE350FB5E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44500" y="677863"/>
            <a:ext cx="8458200" cy="590550"/>
          </a:xfrm>
        </p:spPr>
        <p:txBody>
          <a:bodyPr>
            <a:spAutoFit/>
          </a:bodyPr>
          <a:lstStyle/>
          <a:p>
            <a:r>
              <a:rPr altLang="en-US" sz="3600" b="1"/>
              <a:t>Introduction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DB26CCD0-FEC5-4FC5-B167-BDA1D283C6C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73600" y="1546225"/>
            <a:ext cx="7086600" cy="4725988"/>
          </a:xfrm>
        </p:spPr>
        <p:txBody>
          <a:bodyPr/>
          <a:lstStyle/>
          <a:p>
            <a:r>
              <a:rPr lang="en-US" altLang="en-US" sz="2800" b="1"/>
              <a:t>Beginning in the 1970s, states began to drop requirements that professional school counselors be certified, experienced teachers.</a:t>
            </a:r>
          </a:p>
          <a:p>
            <a:endParaRPr lang="en-US" altLang="en-US" sz="2800" b="1"/>
          </a:p>
          <a:p>
            <a:r>
              <a:rPr lang="en-US" altLang="en-US" sz="2800" b="1"/>
              <a:t>Currently, only seven states require professional school counselors to have experience as teachers.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D68756C6-AF42-4D01-A45B-71D58EE7C7A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362200" y="912813"/>
            <a:ext cx="8305800" cy="368300"/>
          </a:xfrm>
        </p:spPr>
        <p:txBody>
          <a:bodyPr>
            <a:spAutoFit/>
          </a:bodyPr>
          <a:lstStyle/>
          <a:p>
            <a:r>
              <a:rPr altLang="en-US" sz="2000"/>
              <a:t>Scope &amp; Sequence When Creating Units and Lessons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8F2266F-A56D-4D03-835B-FFE86DDE802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362200" y="1981200"/>
            <a:ext cx="83058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content of the program provides its scope.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sequencing of the curriculum should ensure that grade level learning is not isolated from other grade levels or redundant.</a:t>
            </a:r>
          </a:p>
          <a:p>
            <a:pPr lvl="1">
              <a:lnSpc>
                <a:spcPct val="90000"/>
              </a:lnSpc>
            </a:pPr>
            <a:r>
              <a:rPr lang="en-US" altLang="en-US" sz="1800" b="1"/>
              <a:t>Vertical articulation</a:t>
            </a:r>
            <a:r>
              <a:rPr lang="en-US" altLang="en-US" sz="1800"/>
              <a:t> provides for a school or district-wide curriculum that builds skills and competencies sequentially, especially at a given grade level.</a:t>
            </a:r>
          </a:p>
          <a:p>
            <a:pPr lvl="1">
              <a:lnSpc>
                <a:spcPct val="90000"/>
              </a:lnSpc>
            </a:pPr>
            <a:r>
              <a:rPr lang="en-US" altLang="en-US" sz="1800" b="1"/>
              <a:t>Horizontal articulation</a:t>
            </a:r>
            <a:r>
              <a:rPr lang="en-US" altLang="en-US" sz="1800"/>
              <a:t> establishes the connection between the content of the counseling curriculum with content in other subject areas, especially across grade levels.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B60B0F52-9F10-4596-B7B5-41FAC239ADC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4600" y="833438"/>
            <a:ext cx="7772400" cy="757237"/>
          </a:xfrm>
        </p:spPr>
        <p:txBody>
          <a:bodyPr>
            <a:spAutoFit/>
          </a:bodyPr>
          <a:lstStyle/>
          <a:p>
            <a:r>
              <a:rPr altLang="en-US"/>
              <a:t>Conceptualizing A Unit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01C151B-D8F8-4B5B-8999-BEC9F7BC64E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05000" y="2133600"/>
            <a:ext cx="5638800" cy="4419600"/>
          </a:xfrm>
        </p:spPr>
        <p:txBody>
          <a:bodyPr/>
          <a:lstStyle/>
          <a:p>
            <a:pPr marL="609600" indent="-609600"/>
            <a:r>
              <a:rPr lang="en-US" altLang="en-US"/>
              <a:t>There are three models of teaching guidance curriculum: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 sz="1800"/>
              <a:t>Direct teaching.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 sz="1800"/>
              <a:t>Working collaboratively with teachers to present the lessons together.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 sz="1800"/>
              <a:t>Consulting with teachers and having teachers teach the lessons and units.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819BBD4-352F-4D91-81DC-CA5E8BBC6BB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362200" y="1017588"/>
            <a:ext cx="8305800" cy="342900"/>
          </a:xfrm>
        </p:spPr>
        <p:txBody>
          <a:bodyPr>
            <a:spAutoFit/>
          </a:bodyPr>
          <a:lstStyle/>
          <a:p>
            <a:r>
              <a:rPr altLang="en-US" sz="1800"/>
              <a:t>Learning Considerations When Planning Units &amp; Lessons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B0F71E73-24EA-45F4-9DCD-2D689160B23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14600" y="2057400"/>
            <a:ext cx="7924800" cy="4800600"/>
          </a:xfrm>
        </p:spPr>
        <p:txBody>
          <a:bodyPr/>
          <a:lstStyle/>
          <a:p>
            <a:pPr marL="609600" indent="-609600"/>
            <a:r>
              <a:rPr lang="en-US" altLang="en-US"/>
              <a:t>Gardner’s theory of multiple intelligences exemplifies the need to teach and assess using various modes:</a:t>
            </a:r>
          </a:p>
          <a:p>
            <a:pPr marL="990600" lvl="1" indent="-533400"/>
            <a:r>
              <a:rPr lang="en-US" altLang="en-US" sz="1800"/>
              <a:t>Verbal/linguistic</a:t>
            </a:r>
          </a:p>
          <a:p>
            <a:pPr marL="990600" lvl="1" indent="-533400"/>
            <a:r>
              <a:rPr lang="en-US" altLang="en-US" sz="1800"/>
              <a:t>Logical/mathematical</a:t>
            </a:r>
          </a:p>
          <a:p>
            <a:pPr marL="990600" lvl="1" indent="-533400"/>
            <a:r>
              <a:rPr lang="en-US" altLang="en-US" sz="1800"/>
              <a:t>Spatial</a:t>
            </a:r>
          </a:p>
          <a:p>
            <a:pPr marL="990600" lvl="1" indent="-533400"/>
            <a:r>
              <a:rPr lang="en-US" altLang="en-US" sz="1800"/>
              <a:t>Bodily Kinesthetic</a:t>
            </a:r>
          </a:p>
          <a:p>
            <a:pPr marL="990600" lvl="1" indent="-533400"/>
            <a:r>
              <a:rPr lang="en-US" altLang="en-US" sz="1800"/>
              <a:t>Musical </a:t>
            </a:r>
          </a:p>
          <a:p>
            <a:pPr marL="990600" lvl="1" indent="-533400"/>
            <a:r>
              <a:rPr lang="en-US" altLang="en-US" sz="1800"/>
              <a:t>Interpersonal</a:t>
            </a:r>
          </a:p>
          <a:p>
            <a:pPr marL="990600" lvl="1" indent="-533400"/>
            <a:r>
              <a:rPr lang="en-US" altLang="en-US" sz="1800"/>
              <a:t>Intrapersonal</a:t>
            </a:r>
          </a:p>
          <a:p>
            <a:pPr marL="990600" lvl="1" indent="-533400"/>
            <a:r>
              <a:rPr lang="en-US" altLang="en-US" sz="1800"/>
              <a:t>Naturalist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A4AFFAE8-1990-42FB-9A59-01E6E360712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376488" y="1093788"/>
            <a:ext cx="8596312" cy="342900"/>
          </a:xfrm>
        </p:spPr>
        <p:txBody>
          <a:bodyPr>
            <a:spAutoFit/>
          </a:bodyPr>
          <a:lstStyle/>
          <a:p>
            <a:r>
              <a:rPr altLang="en-US" sz="1800"/>
              <a:t>Learning Considerations When Planning Units &amp; Lessons - </a:t>
            </a:r>
            <a:r>
              <a:rPr altLang="en-US" sz="1800">
                <a:solidFill>
                  <a:srgbClr val="A3A143"/>
                </a:solidFill>
              </a:rPr>
              <a:t>Cognitive</a:t>
            </a:r>
            <a:r>
              <a:rPr altLang="en-US" sz="1800"/>
              <a:t> Learning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C6ABBF7-EB18-4B21-848F-24890137866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981200"/>
            <a:ext cx="8686800" cy="3797300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altLang="en-US"/>
              <a:t>There are six levels or categories of cognitive understanding:</a:t>
            </a:r>
          </a:p>
          <a:p>
            <a:pPr marL="1295400" lvl="2" indent="-381000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Knowledge</a:t>
            </a:r>
          </a:p>
          <a:p>
            <a:pPr marL="1295400" lvl="2" indent="-381000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Comprehension</a:t>
            </a:r>
          </a:p>
          <a:p>
            <a:pPr marL="1295400" lvl="2" indent="-381000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Application</a:t>
            </a:r>
          </a:p>
          <a:p>
            <a:pPr marL="1295400" lvl="2" indent="-381000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Analysis</a:t>
            </a:r>
          </a:p>
          <a:p>
            <a:pPr marL="1295400" lvl="2" indent="-381000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Synthesis</a:t>
            </a:r>
          </a:p>
          <a:p>
            <a:pPr marL="1295400" lvl="2" indent="-381000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Evaluation</a:t>
            </a:r>
            <a:endParaRPr lang="en-US" altLang="en-US" sz="1600"/>
          </a:p>
          <a:p>
            <a:pPr marL="533400" indent="-533400">
              <a:lnSpc>
                <a:spcPct val="90000"/>
              </a:lnSpc>
            </a:pPr>
            <a:r>
              <a:rPr lang="en-US" altLang="en-US"/>
              <a:t>Within a lesson plan or unit, it is important to teach to and evaluate within several of the categories.</a:t>
            </a:r>
          </a:p>
          <a:p>
            <a:pPr marL="533400" indent="-533400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1600"/>
          </a:p>
          <a:p>
            <a:pPr marL="533400" indent="-533400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CC1C331-23CB-4A53-B7B6-E30DE5F9B30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362200" y="1046163"/>
            <a:ext cx="8382000" cy="590550"/>
          </a:xfrm>
        </p:spPr>
        <p:txBody>
          <a:bodyPr>
            <a:spAutoFit/>
          </a:bodyPr>
          <a:lstStyle/>
          <a:p>
            <a:r>
              <a:rPr altLang="en-US" sz="1800"/>
              <a:t>Learning Considerations When Planning Units &amp; Lessons - </a:t>
            </a:r>
            <a:r>
              <a:rPr altLang="en-US" sz="1800">
                <a:solidFill>
                  <a:srgbClr val="A3A143"/>
                </a:solidFill>
              </a:rPr>
              <a:t>Affective</a:t>
            </a:r>
            <a:r>
              <a:rPr altLang="en-US" sz="1800"/>
              <a:t> Domain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C1C6A300-28CD-4D92-8705-62FCEB63BE1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438400" y="1981200"/>
            <a:ext cx="8229600" cy="4876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altLang="en-US"/>
              <a:t>The affective domain focuses on using and developing Gardner’s intrapersonal and interpersonal intelligences.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/>
              <a:t>Five levels of affective learning include:</a:t>
            </a:r>
          </a:p>
          <a:p>
            <a:pPr marL="1371600" lvl="2" indent="-4572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800"/>
              <a:t>Receiving- Being aware of the affective aspect of the lesson.</a:t>
            </a:r>
          </a:p>
          <a:p>
            <a:pPr marL="1371600" lvl="2" indent="-4572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800"/>
              <a:t>Responding- Discussion of the affective lesson.</a:t>
            </a:r>
          </a:p>
          <a:p>
            <a:pPr marL="1371600" lvl="2" indent="-4572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800"/>
              <a:t>Valuing- Assessing one’s values.</a:t>
            </a:r>
          </a:p>
          <a:p>
            <a:pPr marL="1371600" lvl="2" indent="-4572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800"/>
              <a:t>Organizing- Conceptualizing and arranging values.</a:t>
            </a:r>
          </a:p>
          <a:p>
            <a:pPr marL="1371600" lvl="2" indent="-4572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800"/>
              <a:t>Internalizing- Developing consistency between one’s beliefs and actions.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BD260D8-E7F7-4896-982A-8D9A5B08D73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530225"/>
            <a:ext cx="8991600" cy="769938"/>
          </a:xfrm>
        </p:spPr>
        <p:txBody>
          <a:bodyPr>
            <a:spAutoFit/>
          </a:bodyPr>
          <a:lstStyle/>
          <a:p>
            <a:r>
              <a:rPr altLang="en-US" sz="1600"/>
              <a:t>Learning Considerations When Planning </a:t>
            </a:r>
            <a:br>
              <a:rPr altLang="en-US" sz="1600"/>
            </a:br>
            <a:r>
              <a:rPr altLang="en-US" sz="1600"/>
              <a:t>Units &amp; Lessons – </a:t>
            </a:r>
            <a:br>
              <a:rPr altLang="en-US" sz="1600"/>
            </a:br>
            <a:r>
              <a:rPr altLang="en-US" sz="1700">
                <a:solidFill>
                  <a:srgbClr val="A3A143"/>
                </a:solidFill>
              </a:rPr>
              <a:t>Psychomotor/Kinesthetic/Behavioral</a:t>
            </a:r>
            <a:r>
              <a:rPr altLang="en-US" sz="1700"/>
              <a:t> Domain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CD46A8B5-DDCF-42A5-A08F-96B3D91EF4C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362200" y="1981200"/>
            <a:ext cx="8305800" cy="4876800"/>
          </a:xfrm>
        </p:spPr>
        <p:txBody>
          <a:bodyPr/>
          <a:lstStyle/>
          <a:p>
            <a:pPr marL="609600" indent="-609600"/>
            <a:r>
              <a:rPr lang="en-US" altLang="en-US"/>
              <a:t>Four areas within this hierarchy include:</a:t>
            </a:r>
          </a:p>
          <a:p>
            <a:pPr marL="990600" lvl="1" indent="-533400">
              <a:buFont typeface="Wingdings" panose="05000000000000000000" pitchFamily="2" charset="2"/>
              <a:buAutoNum type="arabicPeriod"/>
            </a:pPr>
            <a:r>
              <a:rPr lang="en-US" altLang="en-US" sz="1800"/>
              <a:t>Moving</a:t>
            </a:r>
          </a:p>
          <a:p>
            <a:pPr marL="990600" lvl="1" indent="-533400">
              <a:buFont typeface="Wingdings" panose="05000000000000000000" pitchFamily="2" charset="2"/>
              <a:buAutoNum type="arabicPeriod"/>
            </a:pPr>
            <a:r>
              <a:rPr lang="en-US" altLang="en-US" sz="1800"/>
              <a:t>Manipulating</a:t>
            </a:r>
          </a:p>
          <a:p>
            <a:pPr marL="990600" lvl="1" indent="-533400">
              <a:buFont typeface="Wingdings" panose="05000000000000000000" pitchFamily="2" charset="2"/>
              <a:buAutoNum type="arabicPeriod"/>
            </a:pPr>
            <a:r>
              <a:rPr lang="en-US" altLang="en-US" sz="1800"/>
              <a:t>Communicating</a:t>
            </a:r>
          </a:p>
          <a:p>
            <a:pPr marL="990600" lvl="1" indent="-533400">
              <a:buFont typeface="Wingdings" panose="05000000000000000000" pitchFamily="2" charset="2"/>
              <a:buAutoNum type="arabicPeriod"/>
            </a:pPr>
            <a:r>
              <a:rPr lang="en-US" altLang="en-US" sz="1800"/>
              <a:t>Creating</a:t>
            </a:r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en-US" altLang="en-US"/>
              <a:t>****In a well designed unit, professional school counselors attend to learning and development in the cognitive, affective, and psychomotor/kinesthetic/behavioral domains.****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158BDA60-3D4A-4D30-998B-BF45D14D976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438400" y="1076325"/>
            <a:ext cx="7772400" cy="757238"/>
          </a:xfrm>
        </p:spPr>
        <p:txBody>
          <a:bodyPr>
            <a:spAutoFit/>
          </a:bodyPr>
          <a:lstStyle/>
          <a:p>
            <a:r>
              <a:rPr altLang="en-US"/>
              <a:t>Learning Objectives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FDA4FB6B-8325-4F61-9146-5AE89723E87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438400" y="1905000"/>
            <a:ext cx="8153400" cy="4800600"/>
          </a:xfrm>
        </p:spPr>
        <p:txBody>
          <a:bodyPr/>
          <a:lstStyle/>
          <a:p>
            <a:pPr marL="609600" indent="-609600"/>
            <a:r>
              <a:rPr lang="en-US" altLang="en-US" sz="1500"/>
              <a:t>Learning objectives serve to focus the counselor on the desired outcome of students’ participation in the lesson.</a:t>
            </a:r>
          </a:p>
          <a:p>
            <a:pPr marL="609600" indent="-609600"/>
            <a:r>
              <a:rPr lang="en-US" altLang="en-US" sz="1500"/>
              <a:t>There are 4 parts that comprise measurable learning objectives (ABCDs):</a:t>
            </a:r>
          </a:p>
          <a:p>
            <a:pPr marL="990600" lvl="1" indent="-533400">
              <a:buFont typeface="Wingdings" panose="05000000000000000000" pitchFamily="2" charset="2"/>
              <a:buAutoNum type="arabicPeriod"/>
            </a:pPr>
            <a:r>
              <a:rPr lang="en-US" altLang="en-US" b="1"/>
              <a:t>Audience</a:t>
            </a:r>
            <a:r>
              <a:rPr lang="en-US" altLang="en-US"/>
              <a:t>- For whom the objective is intended.</a:t>
            </a:r>
          </a:p>
          <a:p>
            <a:pPr marL="990600" lvl="1" indent="-533400">
              <a:buFont typeface="Wingdings" panose="05000000000000000000" pitchFamily="2" charset="2"/>
              <a:buAutoNum type="arabicPeriod"/>
            </a:pPr>
            <a:r>
              <a:rPr lang="en-US" altLang="en-US" b="1"/>
              <a:t>Behavior That Is Expected</a:t>
            </a:r>
            <a:r>
              <a:rPr lang="en-US" altLang="en-US"/>
              <a:t>- Use descriptive verbs that address the cognitive, affective, or psychomotor/ behavioral outcome around which the lesson is structured.</a:t>
            </a:r>
          </a:p>
          <a:p>
            <a:pPr marL="990600" lvl="1" indent="-533400">
              <a:buFont typeface="Wingdings" panose="05000000000000000000" pitchFamily="2" charset="2"/>
              <a:buAutoNum type="arabicPeriod"/>
            </a:pPr>
            <a:r>
              <a:rPr lang="en-US" altLang="en-US" b="1"/>
              <a:t>Conditions</a:t>
            </a:r>
            <a:r>
              <a:rPr lang="en-US" altLang="en-US"/>
              <a:t>- When or how the intended behavior will be observed and measured. For example, “After observing role plays…”</a:t>
            </a:r>
          </a:p>
          <a:p>
            <a:pPr marL="990600" lvl="1" indent="-533400">
              <a:buFont typeface="Wingdings" panose="05000000000000000000" pitchFamily="2" charset="2"/>
              <a:buAutoNum type="arabicPeriod"/>
            </a:pPr>
            <a:r>
              <a:rPr lang="en-US" altLang="en-US" b="1"/>
              <a:t>Degree of the Expected Performance</a:t>
            </a:r>
            <a:r>
              <a:rPr lang="en-US" altLang="en-US"/>
              <a:t>- How frequently students will need to exhibit the behavior in order for the objective to be considered met.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4E18A16A-BA5B-4C88-A08F-9C68726DA97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362200" y="1004888"/>
            <a:ext cx="8305800" cy="368300"/>
          </a:xfrm>
        </p:spPr>
        <p:txBody>
          <a:bodyPr>
            <a:spAutoFit/>
          </a:bodyPr>
          <a:lstStyle/>
          <a:p>
            <a:r>
              <a:rPr altLang="en-US" sz="2000"/>
              <a:t>Constructing Differentiated Developmental Lessons and Activities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50863F8-E2AA-4BC0-94DC-7BE81009B2A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14600" y="1981200"/>
            <a:ext cx="8153400" cy="4572000"/>
          </a:xfrm>
        </p:spPr>
        <p:txBody>
          <a:bodyPr/>
          <a:lstStyle/>
          <a:p>
            <a:pPr marL="609600" indent="-609600"/>
            <a:r>
              <a:rPr lang="en-US" altLang="en-US"/>
              <a:t>Lessons can be conceptualized as having three distinct parts:</a:t>
            </a:r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en-US" altLang="en-US"/>
              <a:t>The introduction</a:t>
            </a:r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en-US" altLang="en-US"/>
              <a:t>The developmental activities of the lesson</a:t>
            </a:r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en-US" altLang="en-US"/>
              <a:t>The conclusion, assessment, and follow-up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2AD47921-2518-45A1-AB0D-F19FD6C7668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4600" y="985838"/>
            <a:ext cx="7772400" cy="757237"/>
          </a:xfrm>
        </p:spPr>
        <p:txBody>
          <a:bodyPr>
            <a:spAutoFit/>
          </a:bodyPr>
          <a:lstStyle/>
          <a:p>
            <a:r>
              <a:rPr altLang="en-US"/>
              <a:t>Introducing Lessons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B61951F1-DF78-433B-839B-ACCFD63D44C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697163" y="1981200"/>
            <a:ext cx="7772400" cy="4876800"/>
          </a:xfrm>
        </p:spPr>
        <p:txBody>
          <a:bodyPr/>
          <a:lstStyle/>
          <a:p>
            <a:pPr marL="609600" indent="-609600"/>
            <a:r>
              <a:rPr lang="en-US" altLang="en-US"/>
              <a:t>There are two important aspects to remember when introducing a lesson:</a:t>
            </a:r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en-US" altLang="en-US" sz="1500"/>
              <a:t>Communicate an overview and the overall objective(s) of the lesson.</a:t>
            </a:r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en-US" altLang="en-US" sz="1500"/>
              <a:t>Help students understand they already know something about the topic at hand and that during the lesson they will be working to extend their knowledge.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altLang="en-US" sz="1800"/>
              <a:t>Activating previous knowledge helps students orient themselves to the lesson.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altLang="en-US" sz="1800"/>
              <a:t>One method to activate students’ previous knowledge is through </a:t>
            </a:r>
            <a:r>
              <a:rPr lang="en-US" altLang="en-US" sz="1800" b="1"/>
              <a:t>semantic mapping</a:t>
            </a:r>
            <a:r>
              <a:rPr lang="en-US" altLang="en-US" sz="1800"/>
              <a:t>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70DBB6C4-F924-45B6-8CEA-F28F856D033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912813"/>
            <a:ext cx="8382000" cy="368300"/>
          </a:xfrm>
        </p:spPr>
        <p:txBody>
          <a:bodyPr>
            <a:spAutoFit/>
          </a:bodyPr>
          <a:lstStyle/>
          <a:p>
            <a:r>
              <a:rPr altLang="en-US" sz="2000"/>
              <a:t>Developmental Activities 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6681E355-852A-4271-813B-A2D2B6DE824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362200" y="1981200"/>
            <a:ext cx="8305800" cy="4495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altLang="en-US"/>
              <a:t>There are two broad areas of understanding that can help guide professional school counselors as they design learning activities:</a:t>
            </a:r>
          </a:p>
          <a:p>
            <a:pPr marL="990600" lvl="1" indent="-5334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/>
              <a:t>1.   Multiple intelligences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altLang="en-US" sz="1800"/>
              <a:t>Professional school counselors structure and implement their lessons to draw on a variety of cognitive strengths that students possess. 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altLang="en-US" sz="1800"/>
              <a:t>For example, professional school counselors may want to have students create a song or use role-playing to use various learning styles and intelligences.</a:t>
            </a:r>
          </a:p>
          <a:p>
            <a:pPr marL="990600" lvl="1" indent="-5334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/>
              <a:t>2.   Level of activity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altLang="en-US" sz="1800"/>
              <a:t>It is important to keep students active.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altLang="en-US" sz="1800"/>
              <a:t>Students who are actively involved will have a more stimulating or engaging class experience.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8224F18-A381-4D40-B52E-E36EDCD7F7D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20775" y="774700"/>
            <a:ext cx="9144000" cy="755650"/>
          </a:xfrm>
        </p:spPr>
        <p:txBody>
          <a:bodyPr>
            <a:spAutoFit/>
          </a:bodyPr>
          <a:lstStyle/>
          <a:p>
            <a:r>
              <a:rPr altLang="en-US" b="1"/>
              <a:t>Introduction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47DA2B9-627D-4CA0-B7FD-EDFFA997E3A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16000" y="1806575"/>
            <a:ext cx="10058400" cy="3932238"/>
          </a:xfrm>
        </p:spPr>
        <p:txBody>
          <a:bodyPr/>
          <a:lstStyle/>
          <a:p>
            <a:r>
              <a:rPr lang="en-US" altLang="en-US" sz="2400" b="1"/>
              <a:t>Direct delivery of a school counseling curriculum means that professional school counselors have a considerable role in teaching students in classrooms.</a:t>
            </a:r>
          </a:p>
          <a:p>
            <a:pPr lvl="1"/>
            <a:r>
              <a:rPr lang="en-US" altLang="en-US" sz="2400" b="1"/>
              <a:t>In 43 states, many new school counselors do not have a teaching background but will assume significant teaching responsibilities.</a:t>
            </a:r>
          </a:p>
          <a:p>
            <a:pPr lvl="1"/>
            <a:r>
              <a:rPr lang="en-US" altLang="en-US" sz="2400" b="1"/>
              <a:t>School counselors must become knowledgeable of effective teaching methods.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D507EC0D-2F26-4AC5-86DE-34DCD756FB5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696913"/>
            <a:ext cx="8382000" cy="647700"/>
          </a:xfrm>
        </p:spPr>
        <p:txBody>
          <a:bodyPr>
            <a:spAutoFit/>
          </a:bodyPr>
          <a:lstStyle/>
          <a:p>
            <a:r>
              <a:rPr altLang="en-US" sz="2000"/>
              <a:t>Conclusion, Assessment, &amp; </a:t>
            </a:r>
            <a:br>
              <a:rPr altLang="en-US" sz="2000"/>
            </a:br>
            <a:r>
              <a:rPr altLang="en-US" sz="2000"/>
              <a:t>Follow-Up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B361EC20-8104-4E49-8CE1-2CA186E2FB0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600200" y="1752600"/>
            <a:ext cx="91440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500" b="1" i="1"/>
              <a:t>The Conclusion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Summarize the essential points of the lesson in the last 2-5 minutes of the lesson.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Summarize by restating the lesson’s objective(s) and very briefly review how the lesson built upon previously developed skills and knowledge.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Ask students how the lesson can apply to life outside the classroom.</a:t>
            </a:r>
            <a:endParaRPr lang="en-US" altLang="en-US" i="1"/>
          </a:p>
          <a:p>
            <a:pPr>
              <a:lnSpc>
                <a:spcPct val="90000"/>
              </a:lnSpc>
            </a:pPr>
            <a:r>
              <a:rPr lang="en-US" altLang="en-US" sz="1500" b="1" i="1"/>
              <a:t>Assessment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Measure or evaluate the learning objectives that were previously written and presented.</a:t>
            </a:r>
          </a:p>
          <a:p>
            <a:pPr>
              <a:lnSpc>
                <a:spcPct val="90000"/>
              </a:lnSpc>
            </a:pPr>
            <a:r>
              <a:rPr lang="en-US" altLang="en-US" sz="1500" b="1" i="1"/>
              <a:t>Follow-Up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Students require review sessions to extend upon what they have learned.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This can bolster learning and behavioral changes.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Follow-up is necessary to ensure that changes in learning and behavior are continuing.	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35D5B889-B9F1-4447-BB25-FCD0DE80D95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438400" y="909638"/>
            <a:ext cx="8596313" cy="757237"/>
          </a:xfrm>
        </p:spPr>
        <p:txBody>
          <a:bodyPr>
            <a:spAutoFit/>
          </a:bodyPr>
          <a:lstStyle/>
          <a:p>
            <a:r>
              <a:rPr altLang="en-US"/>
              <a:t>Summary/Conclusion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91B1D80E-8245-4856-87BF-30FB4DBE94D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4384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Professional school counselors spend time in classrooms teaching developmental lessons to students focused on academic, career, and personal-social domains.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goal is for all students to achieve the developmental outcomes that local school counseling leadership teams deem essential.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Professional school counselors work with teachers to integrate the counseling curriculum with other components in the school’s curriculum.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687B010-FC88-4106-9BCC-56756E1FD19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82600"/>
            <a:ext cx="9144000" cy="1089025"/>
          </a:xfrm>
        </p:spPr>
        <p:txBody>
          <a:bodyPr>
            <a:spAutoFit/>
          </a:bodyPr>
          <a:lstStyle/>
          <a:p>
            <a:r>
              <a:rPr altLang="en-US" sz="2400" b="1"/>
              <a:t>The Scope and Responsibility of the Professional School Counselor as a Developmental Classroom Guidance Specialist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CE759A8-5B48-4D7F-B3A1-6735E1AB8BB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39800" y="1981200"/>
            <a:ext cx="10367963" cy="4368800"/>
          </a:xfrm>
        </p:spPr>
        <p:txBody>
          <a:bodyPr/>
          <a:lstStyle/>
          <a:p>
            <a:r>
              <a:rPr lang="en-US" altLang="en-US" sz="2000" b="1"/>
              <a:t>The </a:t>
            </a:r>
            <a:r>
              <a:rPr lang="en-US" altLang="en-US" sz="2000" b="1" i="1"/>
              <a:t>ASCA National Model</a:t>
            </a:r>
            <a:r>
              <a:rPr lang="en-US" altLang="en-US" sz="2000" b="1"/>
              <a:t> charges professional school counselors with the responsibility of implementing programs to assist all students in their academic, personal/social, and career development.</a:t>
            </a:r>
          </a:p>
          <a:p>
            <a:r>
              <a:rPr lang="en-US" altLang="en-US" sz="2000" b="1"/>
              <a:t>The </a:t>
            </a:r>
            <a:r>
              <a:rPr lang="en-US" altLang="en-US" sz="2000" b="1" i="1"/>
              <a:t>ASCA National Model</a:t>
            </a:r>
            <a:r>
              <a:rPr lang="en-US" altLang="en-US" sz="2000" b="1"/>
              <a:t> suggests 35-45% of the counseling program be devoted to implementing a developmental guidance curriculum in elementary school, 25-35% in middle school, and 15-25% in high school.</a:t>
            </a:r>
          </a:p>
          <a:p>
            <a:r>
              <a:rPr lang="en-US" altLang="en-US" sz="2000" b="1"/>
              <a:t>As a result, professional school counselors must develop teaching skills to fulfill their roles within comprehensive, standards-based programs.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24C81D2-AB7D-4D57-B98D-A22F86C81CB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20763" y="603250"/>
            <a:ext cx="10453687" cy="979488"/>
          </a:xfrm>
        </p:spPr>
        <p:txBody>
          <a:bodyPr>
            <a:spAutoFit/>
          </a:bodyPr>
          <a:lstStyle/>
          <a:p>
            <a:r>
              <a:rPr altLang="en-US" sz="3200" b="1"/>
              <a:t>The Effect of Classroom Guidance on Student Development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32E858D-2BFA-4A9E-83F0-CBAEAE52D29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20763" y="2022475"/>
            <a:ext cx="10337800" cy="4268788"/>
          </a:xfrm>
        </p:spPr>
        <p:txBody>
          <a:bodyPr/>
          <a:lstStyle/>
          <a:p>
            <a:r>
              <a:rPr lang="en-US" altLang="en-US" sz="2000" b="1"/>
              <a:t>Overall, studies found that classroom guidance activities had a consistently positive effect on students.</a:t>
            </a:r>
          </a:p>
          <a:p>
            <a:pPr lvl="1"/>
            <a:r>
              <a:rPr lang="en-US" altLang="en-US" sz="2000" b="1"/>
              <a:t>Students in a fully implemented developmental guidance program including classroom guidance reported higher grades, better preparation and information for future goals, and a more positive school climate.</a:t>
            </a:r>
          </a:p>
          <a:p>
            <a:pPr lvl="1"/>
            <a:r>
              <a:rPr lang="en-US" altLang="en-US" sz="2000" b="1"/>
              <a:t>Positive changes were found in classroom behavior and attitudes, exam preparation, school attendance, career goals, college attendance, career planning skills, and coping skills.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C69C486-9DE3-4C2E-AF18-0C705C983BC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16050" y="577850"/>
            <a:ext cx="9221788" cy="868363"/>
          </a:xfrm>
        </p:spPr>
        <p:txBody>
          <a:bodyPr>
            <a:spAutoFit/>
          </a:bodyPr>
          <a:lstStyle/>
          <a:p>
            <a:r>
              <a:rPr altLang="en-US" sz="2800" b="1"/>
              <a:t>The Effect of Classroom Guidance on Student Development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9251C6B-75AF-4B1D-873D-0C29CA4E974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58850" y="1684338"/>
            <a:ext cx="104775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b="1" dirty="0"/>
              <a:t>Professional school counselors must demonstrate their interventions are effective.</a:t>
            </a:r>
          </a:p>
          <a:p>
            <a:pPr>
              <a:lnSpc>
                <a:spcPct val="90000"/>
              </a:lnSpc>
            </a:pPr>
            <a:r>
              <a:rPr lang="en-US" altLang="en-US" sz="2400" b="1" dirty="0"/>
              <a:t>Strategies to show effectiveness of classroom guidance: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dirty="0"/>
              <a:t>Collection of data prior to and after the intervention</a:t>
            </a:r>
          </a:p>
          <a:p>
            <a:pPr lvl="2">
              <a:lnSpc>
                <a:spcPct val="90000"/>
              </a:lnSpc>
            </a:pPr>
            <a:r>
              <a:rPr lang="en-US" altLang="en-US" sz="2400" b="1" dirty="0">
                <a:solidFill>
                  <a:srgbClr val="FFFF00"/>
                </a:solidFill>
              </a:rPr>
              <a:t>Pre-post test design 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dirty="0"/>
              <a:t>Collection of content evaluation data and process evaluation data</a:t>
            </a:r>
          </a:p>
          <a:p>
            <a:pPr lvl="2">
              <a:lnSpc>
                <a:spcPct val="90000"/>
              </a:lnSpc>
            </a:pPr>
            <a:r>
              <a:rPr lang="en-US" altLang="en-US" sz="2400" b="1" dirty="0"/>
              <a:t>Feedback from students and teachers used to identify which parts of the lesson can be improved upon</a:t>
            </a:r>
          </a:p>
          <a:p>
            <a:pPr>
              <a:lnSpc>
                <a:spcPct val="90000"/>
              </a:lnSpc>
            </a:pPr>
            <a:endParaRPr lang="en-US" altLang="en-US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5ACA84F-EB6B-4935-883F-4B599A3F414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41525" y="738188"/>
            <a:ext cx="8596313" cy="368300"/>
          </a:xfrm>
        </p:spPr>
        <p:txBody>
          <a:bodyPr>
            <a:spAutoFit/>
          </a:bodyPr>
          <a:lstStyle/>
          <a:p>
            <a:r>
              <a:rPr altLang="en-US" sz="2000"/>
              <a:t>The Effect of Classroom Guidance on Student Development 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2981532-ADF8-49A8-81CE-C6623962EEF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90800" y="1981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For curriculum materials already evaluated for effectiveness, go to: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The Center for School Counseling Outcome Research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www.umass.edu/schoolcounseling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Second Step Violence prevention program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www.cfchildren.org/ssf/ssindex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Student Success Skills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www.studentsuccessskills.com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The Real Game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www.realgame.com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Peacebuilders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www.peacebuilders.com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D5DA1AB-FA23-4ADB-8AD3-C2E8D5CDF83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944563"/>
            <a:ext cx="8686800" cy="534987"/>
          </a:xfrm>
        </p:spPr>
        <p:txBody>
          <a:bodyPr>
            <a:spAutoFit/>
          </a:bodyPr>
          <a:lstStyle/>
          <a:p>
            <a:r>
              <a:rPr altLang="en-US" sz="3200"/>
              <a:t>Developmental Theory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BB04795-7947-4F26-9A3E-7029FB4C8AF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05000" y="1905000"/>
            <a:ext cx="8763000" cy="4876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altLang="en-US"/>
              <a:t>Human developmental stages are the basis for effective counseling programs.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/>
              <a:t>The challenge for professional school counselors is how to translate developmental theory into practical ideas for the classroom.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/>
              <a:t>An example of hierarchical learning (Nicolle, 1994) based on Adlerian psychology includes: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Understanding of self and others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Empathy skill development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Communication skills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Cooperation skills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Responsibility skills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250EE69-844C-4AD2-BE5E-DFBC205D096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676400" y="725488"/>
            <a:ext cx="9601200" cy="590550"/>
          </a:xfrm>
        </p:spPr>
        <p:txBody>
          <a:bodyPr>
            <a:spAutoFit/>
          </a:bodyPr>
          <a:lstStyle/>
          <a:p>
            <a:r>
              <a:rPr altLang="en-US" sz="1800"/>
              <a:t>Role of the Professional School </a:t>
            </a:r>
            <a:br>
              <a:rPr altLang="en-US" sz="1800"/>
            </a:br>
            <a:r>
              <a:rPr altLang="en-US" sz="1800"/>
              <a:t>Counselor in Delivering the Curriculum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7EFD2D7-E0A7-4BBB-BFDB-59614A4F88C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28800" y="1905000"/>
            <a:ext cx="8763000" cy="47244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altLang="en-US"/>
              <a:t>Professional school counselors implement their role as educator in three ways: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600" b="1">
                <a:solidFill>
                  <a:schemeClr val="accent1"/>
                </a:solidFill>
              </a:rPr>
              <a:t>Consultation</a:t>
            </a:r>
            <a:r>
              <a:rPr lang="en-US" altLang="en-US" sz="1600"/>
              <a:t>- A counselor might consult with a team of teachers as they plan their curriculum. Classroom teachers can begin teaching developmental guidance lessons after consultation.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600" b="1">
                <a:solidFill>
                  <a:schemeClr val="accent1"/>
                </a:solidFill>
              </a:rPr>
              <a:t>Collaboration</a:t>
            </a:r>
            <a:r>
              <a:rPr lang="en-US" altLang="en-US" sz="1600"/>
              <a:t>- The professional school counselor works collaboratively in the planning and implementation phases. The teacher and counselor implement the program together as a team with each professional responsible for his/her area of expertise.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600" b="1">
                <a:solidFill>
                  <a:schemeClr val="accent1"/>
                </a:solidFill>
              </a:rPr>
              <a:t>Direct Teaching</a:t>
            </a:r>
            <a:r>
              <a:rPr lang="en-US" altLang="en-US" sz="1600"/>
              <a:t>- The professional school counselor directly delivers developmentally appropriate guidance units.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18</TotalTime>
  <Words>2033</Words>
  <Application>Microsoft Office PowerPoint</Application>
  <PresentationFormat>Widescreen</PresentationFormat>
  <Paragraphs>225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Century Gothic</vt:lpstr>
      <vt:lpstr>Arial</vt:lpstr>
      <vt:lpstr>Calibri</vt:lpstr>
      <vt:lpstr>Bodoni MT Black</vt:lpstr>
      <vt:lpstr>Wingdings</vt:lpstr>
      <vt:lpstr>Times New Roman</vt:lpstr>
      <vt:lpstr>Verdana</vt:lpstr>
      <vt:lpstr>Savon</vt:lpstr>
      <vt:lpstr> Developmental Classroom Guidance</vt:lpstr>
      <vt:lpstr>Introduction</vt:lpstr>
      <vt:lpstr>Introduction</vt:lpstr>
      <vt:lpstr>The Scope and Responsibility of the Professional School Counselor as a Developmental Classroom Guidance Specialist</vt:lpstr>
      <vt:lpstr>The Effect of Classroom Guidance on Student Development</vt:lpstr>
      <vt:lpstr>The Effect of Classroom Guidance on Student Development </vt:lpstr>
      <vt:lpstr>The Effect of Classroom Guidance on Student Development </vt:lpstr>
      <vt:lpstr>Developmental Theory</vt:lpstr>
      <vt:lpstr>Role of the Professional School  Counselor in Delivering the Curriculum</vt:lpstr>
      <vt:lpstr>Setting Up &amp; Managing a Classroom Environment</vt:lpstr>
      <vt:lpstr>Classroom Arrangement</vt:lpstr>
      <vt:lpstr>Examples of classroom arrangements include:</vt:lpstr>
      <vt:lpstr>Working With The Teacher’s Rules</vt:lpstr>
      <vt:lpstr>Preventing Discipline Issues in the Classroom</vt:lpstr>
      <vt:lpstr>Managing Disruptive Behavior as a Counselor in the Classroom</vt:lpstr>
      <vt:lpstr>Reasons and Solutions for Misbehavior</vt:lpstr>
      <vt:lpstr>Crafting A Curriculum</vt:lpstr>
      <vt:lpstr>Crafting A Curriculum</vt:lpstr>
      <vt:lpstr>Crafting a Curriculum</vt:lpstr>
      <vt:lpstr>Scope &amp; Sequence When Creating Units and Lessons</vt:lpstr>
      <vt:lpstr>Conceptualizing A Unit</vt:lpstr>
      <vt:lpstr>Learning Considerations When Planning Units &amp; Lessons</vt:lpstr>
      <vt:lpstr>Learning Considerations When Planning Units &amp; Lessons - Cognitive Learning</vt:lpstr>
      <vt:lpstr>Learning Considerations When Planning Units &amp; Lessons - Affective Domain</vt:lpstr>
      <vt:lpstr>Learning Considerations When Planning  Units &amp; Lessons –  Psychomotor/Kinesthetic/Behavioral Domain</vt:lpstr>
      <vt:lpstr>Learning Objectives</vt:lpstr>
      <vt:lpstr>Constructing Differentiated Developmental Lessons and Activities</vt:lpstr>
      <vt:lpstr>Introducing Lessons</vt:lpstr>
      <vt:lpstr>Developmental Activities </vt:lpstr>
      <vt:lpstr>Conclusion, Assessment, &amp;  Follow-Up</vt:lpstr>
      <vt:lpstr>Summary/Conclusion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Developmental Classroom Guidance</dc:title>
  <dc:creator>Karen Rowland</dc:creator>
  <cp:lastModifiedBy>Karen Rowland</cp:lastModifiedBy>
  <cp:revision>3</cp:revision>
  <dcterms:created xsi:type="dcterms:W3CDTF">2014-09-25T17:40:16Z</dcterms:created>
  <dcterms:modified xsi:type="dcterms:W3CDTF">2018-05-18T01:12:35Z</dcterms:modified>
</cp:coreProperties>
</file>