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5">
            <a:extLst>
              <a:ext uri="{FF2B5EF4-FFF2-40B4-BE49-F238E27FC236}">
                <a16:creationId xmlns:a16="http://schemas.microsoft.com/office/drawing/2014/main" id="{8BA4FF0C-FC44-453F-A587-25934F1E2202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0B680D-A229-4C4D-A4AD-486872EC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CE45-81DF-4868-A46A-EA24382A354D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3C66B6-922F-449A-A6CE-F1EAD4CD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DAC469-46D2-4847-9B8A-3D8F6F52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3FD70-1429-4838-8BED-48EE0D41B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CEA187B-AB32-42BF-AAD2-90CF509E9ED2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4695E4-F8DD-460A-8239-0F0AE9FE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6834-7622-4C4B-933D-6FD1A35FB607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91071C-C1E9-462A-A714-82575EA1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2868C1-5079-4603-8252-0BC1D02B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65FB8-7F03-4129-B54F-253E4DE8A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EE81E2CE-5EA5-4415-8A11-E547225E8F18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46EE940B-0707-47AB-9252-B2613BCE8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DF79143F-0006-4F8C-A746-824BE3AF1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1BDE746-D25A-421B-924A-F0332AF99E0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74970-525C-40C5-A941-7588393D3FCA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D37F92-3962-4A47-8B5E-198CA073533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7DC51E6-B25C-4BBE-A75A-D1F8665697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F88D-5247-4204-BE65-1FCD577C0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2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AAA39BBD-EE66-42D4-B23A-F6B81DB817B3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DDA038D-8405-465F-B08C-9E36F7B9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0F43-9D37-4F9A-BDA4-4D9F08E53D80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43AC162-2671-4D9A-9070-C5458C655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CF592C1-AC83-4E32-9346-9D9EEBAC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5C17D-8D57-41E9-970E-0B2242D71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25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C497CF3E-3DCA-4DB1-94DE-58B5322A16CC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5F046C6A-5779-4698-848E-DAE81D0D5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78DB1CB8-2F1F-49C6-805A-21E37EFED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BA4A64E2-1E33-41C1-94C5-8EEA7F196E2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8A767-A9B1-42DB-83FC-9F5AA3A3E29B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DA277D1-99E0-4F01-BFAB-FB078CEDE1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49E811D-CC3E-4FC4-9288-74E1E52F2A7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BDB01-ED9D-419F-B82C-CFE0026C3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87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A692E67-5C1A-430B-BA99-673F52AB8A95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096CD32-86CE-4EC5-8A5C-6AAC936C90D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296D7-A428-4227-876A-ED7C9727B39F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F101825-B5EC-40F7-87DC-C7CECA217B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56C736B-AFAF-489B-B809-4120E4987C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FB00-267B-48AF-B643-B90B97543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48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C65458C-B060-41A0-A263-94F7A93D47AF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643854-F347-4B33-9A8B-32880D84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68C4-6A01-4E44-87BB-28433A5540DC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5AF31F-9DE8-46E4-ADBD-A3F493E5D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C53679-917D-4131-900C-FA3BD29F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193C-1D88-4308-BC9B-8F701D53E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38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EAAEB22A-5E59-4CA8-B24B-282A568BD7B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C9B330-8129-4BA1-BDC8-69F6878B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16FA-3DFE-486B-9FD7-6AFB8CFE366F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EA1214-2814-4E9B-B44C-12ABCE94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89153E-1964-4A2A-A823-2C654AAE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4715-8400-4276-A95F-56C689FE5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3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62FA6A18-66E5-41C2-90F4-1AB705BD735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943C8B-4B78-424F-B9C9-DBA5FA3E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DBFF-B8D9-467B-8847-664AA4DFCEC5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7E2825-892D-44B6-9050-7825B74E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4E99C6-792F-4EF0-BD2F-02E9C81C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937E-9FDA-4CC5-875E-0E220B3FA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3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32CFD8F1-EC6D-4A6E-A7A9-54A103237D5F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10FC47-85FE-4D33-BBC3-9EF3C381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75ABB-776F-4E75-9130-AEED317F900E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F1AFDB-4CAA-444C-B809-8F336184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3BB10F-1F16-4BF0-9B28-A49AE7FF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AB19A-D0E0-44E0-9DFA-F6FCBD8C7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E8CA3E0-41F1-4E75-9771-DE8B836658ED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9B57246-9D67-4768-A62B-1173D73E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96A3-ACF0-4B5C-A8DE-18A86884991D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F5A57B9-BD57-4787-88CB-F832BD97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EABFF6-57FC-4E4E-BA7D-02758C8B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CD64D-259C-42CD-953F-A72B33585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8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5">
            <a:extLst>
              <a:ext uri="{FF2B5EF4-FFF2-40B4-BE49-F238E27FC236}">
                <a16:creationId xmlns:a16="http://schemas.microsoft.com/office/drawing/2014/main" id="{4B271A80-7296-4FD3-A505-87C80E879A06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9995380C-6838-4526-9ED9-DBAA51DC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8956D-0848-4C5B-880C-2840734290D5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6C0A4D1B-FF18-4FF7-B8CE-2A568974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4552A4-9D19-4D15-A9E3-756F7F7E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C8E4-398E-4BE1-8607-5A89FFE1C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B7C27134-91EC-4291-885D-59A2FDF5893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19E61235-0038-4A0F-B267-22D40267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17715-9629-46B3-9276-5A8B4066E2BA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0D2248A-6191-4F99-B928-81113716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AEDBE82-21CB-4827-A97E-EAB2F682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BC754-2203-4C75-B423-39E966249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6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17185C6D-A040-4716-876D-500B7A24A59D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BD6CD322-213D-4D8A-9991-E641E4C7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B6EA4-BDD7-4BED-AF6C-7BCE3F17764B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D87E6DA-044B-44E3-ABFA-7D2CEB72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82E025E-62FC-4A64-85AE-E58DA678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48BE1-EA31-4183-9F3B-71A1C0026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1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507472C7-D29A-40BF-ADDF-2044F9B80123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A0217C4-0305-44AC-90C8-8F00F56F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EE152-ED8F-4247-905B-C82EF57739FA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86B4949-66C1-4477-BC6A-FC84AEAF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CF7E09D-D361-4E6F-959D-AD035E1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B869A-A712-4BD5-A291-03C664EA2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6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0FCA00A-26D6-4B8F-8C42-D36E01A90BE2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09F4ACF-2529-4DF5-B775-2657F9FB4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2FE0-9F60-42C3-B8D8-ECA524EB787B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EB2C22A-2051-47B8-9A9C-B8F5B92D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BA64F31-C14E-46A7-833E-6193E04A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F31F-41C1-4931-92CD-76FAB61CB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AB60E9A-1B6F-4CFC-B97E-1EA1364A2F21}"/>
              </a:ext>
            </a:extLst>
          </p:cNvPr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41F73C00-F188-40B8-B977-FA90858E126B}"/>
                </a:ext>
              </a:extLst>
            </p:cNvPr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9E1C15A7-A535-49FE-8D0D-29023FF46043}"/>
                </a:ext>
              </a:extLst>
            </p:cNvPr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327973C0-2D05-4373-810D-49BC43A1A3CA}"/>
                </a:ext>
              </a:extLst>
            </p:cNvPr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E5E83AF8-DCA1-4515-BFC0-6167F6B41959}"/>
                </a:ext>
              </a:extLst>
            </p:cNvPr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950DC502-1D59-46B4-93E4-D8ED18B069D6}"/>
                </a:ext>
              </a:extLst>
            </p:cNvPr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E2D2CB15-F966-4B93-AAF6-12100104BFAC}"/>
                </a:ext>
              </a:extLst>
            </p:cNvPr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36F5E1A-34DC-45C2-8D45-4FDDFD34C703}"/>
                </a:ext>
              </a:extLst>
            </p:cNvPr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3B6C6FA3-89D9-42B0-A1FE-E24F7A6609EB}"/>
                </a:ext>
              </a:extLst>
            </p:cNvPr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BAF8A7EC-2C6E-4E34-B8A0-FA3FF74F4BAB}"/>
                </a:ext>
              </a:extLst>
            </p:cNvPr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7ED82085-17A8-4D52-B30E-18698D26BE8E}"/>
                </a:ext>
              </a:extLst>
            </p:cNvPr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60BD053A-EDCC-4623-BB11-01E3D4EE5115}"/>
                </a:ext>
              </a:extLst>
            </p:cNvPr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A46D1BA9-BE29-4D61-946C-11EDB80F2E43}"/>
                </a:ext>
              </a:extLst>
            </p:cNvPr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C798E4-2F66-44B3-93FA-E5F2F565AEA0}"/>
              </a:ext>
            </a:extLst>
          </p:cNvPr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EAA14B89-982D-4765-BEB3-F7E4C3E2C697}"/>
                </a:ext>
              </a:extLst>
            </p:cNvPr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54E462B4-DADE-47C2-9C18-F37B02830839}"/>
                </a:ext>
              </a:extLst>
            </p:cNvPr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4F4B039D-9194-4ECC-B14B-7FB8AD3032F9}"/>
                </a:ext>
              </a:extLst>
            </p:cNvPr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718A9F83-5148-4FB2-81AA-9B8702CFB294}"/>
                </a:ext>
              </a:extLst>
            </p:cNvPr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F097941C-9F0F-4D14-9A9B-D1181DD7122D}"/>
                </a:ext>
              </a:extLst>
            </p:cNvPr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09DAE6FD-135A-41C1-B16C-BCCE9C056B1B}"/>
                </a:ext>
              </a:extLst>
            </p:cNvPr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9D260791-9A1F-4EF7-8901-9D94AE4F1775}"/>
                </a:ext>
              </a:extLst>
            </p:cNvPr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70E30523-5596-46CE-949F-890489DA90CC}"/>
                </a:ext>
              </a:extLst>
            </p:cNvPr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04EB7005-58C8-4D9E-8F83-DEB7881E88AD}"/>
                </a:ext>
              </a:extLst>
            </p:cNvPr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E31F138A-0184-4E07-9C09-73F895AFD7B4}"/>
                </a:ext>
              </a:extLst>
            </p:cNvPr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8B54431E-5674-46ED-800B-90B2EE4DD5AF}"/>
                </a:ext>
              </a:extLst>
            </p:cNvPr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3C794164-3300-45C8-A8AB-285459C4B6D0}"/>
                </a:ext>
              </a:extLst>
            </p:cNvPr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FE98ECD-7DC5-45B4-95E5-5803DC9F7082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92FA9B2E-A4D0-475F-B54E-1C9CFE5890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ADF767D4-10C5-4379-9E6B-5FF2AA576E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90A1E-A908-4FA4-A768-D85BF056F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9A8483-0718-464D-AA2A-9A2EED0E6C5D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69D84-9C9A-49BC-9D92-BD64C194B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6F2F1-40D4-4E4E-B048-5A641B0A2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C3905049-F966-4630-8034-DC3ACB435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>
            <a:extLst>
              <a:ext uri="{FF2B5EF4-FFF2-40B4-BE49-F238E27FC236}">
                <a16:creationId xmlns:a16="http://schemas.microsoft.com/office/drawing/2014/main" id="{D2A49CDB-3582-43EF-9318-73DA578D3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50" y="4059238"/>
            <a:ext cx="1766888" cy="27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>
            <a:extLst>
              <a:ext uri="{FF2B5EF4-FFF2-40B4-BE49-F238E27FC236}">
                <a16:creationId xmlns:a16="http://schemas.microsoft.com/office/drawing/2014/main" id="{FEA62A57-60E4-41A6-BC31-6112FEC079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44775" y="1527175"/>
            <a:ext cx="7772400" cy="336708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>
                <a:latin typeface="Impact" panose="020B0806030902050204" pitchFamily="34" charset="0"/>
              </a:rPr>
              <a:t>Academic Development and Planning for College and Career Readiness K-12</a:t>
            </a:r>
            <a:br>
              <a:rPr lang="en-US" altLang="en-US" b="1">
                <a:latin typeface="Impact" panose="020B0806030902050204" pitchFamily="34" charset="0"/>
              </a:rPr>
            </a:br>
            <a:endParaRPr lang="en-US" altLang="en-US" b="1">
              <a:latin typeface="Impact" panose="020B0806030902050204" pitchFamily="34" charset="0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416D1A8-01FD-4D2C-BABD-3A285CDB4C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9625" y="425450"/>
            <a:ext cx="3671888" cy="9779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sz="5400" b="1" dirty="0">
                <a:latin typeface="Impact" panose="020B0806030902050204" pitchFamily="34" charset="0"/>
              </a:rPr>
              <a:t>CHAPTER 11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5400" b="1" dirty="0">
              <a:latin typeface="Impact" panose="020B0806030902050204" pitchFamily="34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5400" b="1" dirty="0">
              <a:latin typeface="Impact" panose="020B0806030902050204" pitchFamily="34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5400" b="1" dirty="0">
              <a:latin typeface="Impact" panose="020B0806030902050204" pitchFamily="34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5400" b="1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884C2250-825B-4536-9A1E-E894EC7058D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Types of Data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E50A3499-A04C-4C6B-91BF-FE4E08BD4151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Student Outcome Data: needs to be disaggregated to notice trends</a:t>
            </a:r>
          </a:p>
          <a:p>
            <a:r>
              <a:rPr lang="en-US" altLang="en-US"/>
              <a:t>School Counseling Program Data: track and monitor work in the domains of the ASCA National Model</a:t>
            </a:r>
          </a:p>
          <a:p>
            <a:r>
              <a:rPr lang="en-US" altLang="en-US"/>
              <a:t>School-specific Data: from stakeholders through needs assessments and outcome evaluations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2CD342CC-8685-4022-8872-183417A550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Equity in Academic Outcomes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33A912D8-E20C-480C-870A-CE0DD98C5D42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Equality vs Equity</a:t>
            </a:r>
          </a:p>
          <a:p>
            <a:pPr lvl="1"/>
            <a:r>
              <a:rPr lang="en-US" altLang="en-US"/>
              <a:t>Equality means treating all students the same, and equal treatment is certainly not enough to ensure all students are career and college ready</a:t>
            </a:r>
          </a:p>
          <a:p>
            <a:pPr lvl="1"/>
            <a:r>
              <a:rPr lang="en-US" altLang="en-US"/>
              <a:t>Equity means that some students may need  many more resources to level an uneven playing field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itle 1">
            <a:extLst>
              <a:ext uri="{FF2B5EF4-FFF2-40B4-BE49-F238E27FC236}">
                <a16:creationId xmlns:a16="http://schemas.microsoft.com/office/drawing/2014/main" id="{8E961D3C-9AEA-409C-9F35-F6E5EE32C4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89125" y="395288"/>
            <a:ext cx="8229600" cy="600075"/>
          </a:xfrm>
        </p:spPr>
        <p:txBody>
          <a:bodyPr rtlCol="0"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Equity in Academic Outcomes 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8F78063-6331-4A87-8826-7FEB7799DAE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52600" y="1600200"/>
            <a:ext cx="8229600" cy="4876800"/>
          </a:xfrm>
        </p:spPr>
        <p:txBody>
          <a:bodyPr/>
          <a:lstStyle/>
          <a:p>
            <a:r>
              <a:rPr lang="en-US" altLang="en-US"/>
              <a:t>1. Ensure every student has access to rigorous courses</a:t>
            </a:r>
          </a:p>
          <a:p>
            <a:r>
              <a:rPr lang="en-US" altLang="en-US"/>
              <a:t>2. Ensure every student has an annual plan</a:t>
            </a:r>
          </a:p>
          <a:p>
            <a:r>
              <a:rPr lang="en-US" altLang="en-US"/>
              <a:t>3. Ensure every student has access to competencies</a:t>
            </a:r>
          </a:p>
          <a:p>
            <a:r>
              <a:rPr lang="en-US" altLang="en-US"/>
              <a:t>4. Focus 80% of PSC time on direct services</a:t>
            </a:r>
          </a:p>
          <a:p>
            <a:r>
              <a:rPr lang="en-US" altLang="en-US"/>
              <a:t>5. Disaggregate data to ensure all groups receive equitable access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451A59A9-EE89-41DD-8923-55B42C37595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Equity in Academic Outcomes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F57B053-8FFB-4622-BE47-CAC67CFA36EF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6. Collect data about college admission, graduation, and career info</a:t>
            </a:r>
          </a:p>
          <a:p>
            <a:r>
              <a:rPr lang="en-US" altLang="en-US"/>
              <a:t>7. Collect data on college costs for students by cultural group, including college debt</a:t>
            </a:r>
          </a:p>
          <a:p>
            <a:r>
              <a:rPr lang="en-US" altLang="en-US"/>
              <a:t>8. Ensure students have access to career/technology education options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itle 1">
            <a:extLst>
              <a:ext uri="{FF2B5EF4-FFF2-40B4-BE49-F238E27FC236}">
                <a16:creationId xmlns:a16="http://schemas.microsoft.com/office/drawing/2014/main" id="{C5550C0D-5266-4EA0-938A-DF9F15414BE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609600"/>
            <a:ext cx="8458200" cy="1143000"/>
          </a:xfrm>
        </p:spPr>
        <p:txBody>
          <a:bodyPr rtlCol="0"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Leading and Advocating for System Change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0AB0658C-5938-4BE1-B177-E00FB47EE55E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Two primary interventions: delivering school counseling core curriculum lessons and annual planning for every students</a:t>
            </a:r>
          </a:p>
          <a:p>
            <a:r>
              <a:rPr lang="en-US" altLang="en-US"/>
              <a:t>Become advocates for academic rigor and college admission</a:t>
            </a:r>
          </a:p>
          <a:p>
            <a:r>
              <a:rPr lang="en-US" altLang="en-US"/>
              <a:t>Ensure the best teachers are teaching all levels of students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566D4BF4-BD31-4B01-9B6B-A0726C05141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What is…?</a:t>
            </a:r>
          </a:p>
        </p:txBody>
      </p:sp>
      <p:sp>
        <p:nvSpPr>
          <p:cNvPr id="32771" name="Text Placeholder 3">
            <a:extLst>
              <a:ext uri="{FF2B5EF4-FFF2-40B4-BE49-F238E27FC236}">
                <a16:creationId xmlns:a16="http://schemas.microsoft.com/office/drawing/2014/main" id="{FB895524-A278-452E-A907-D03B42D9840E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Academic Planning and Development</a:t>
            </a:r>
          </a:p>
          <a:p>
            <a:pPr lvl="1"/>
            <a:r>
              <a:rPr lang="en-US" altLang="en-US"/>
              <a:t>Annual academic plans to ensure rigorous course planning</a:t>
            </a:r>
          </a:p>
          <a:p>
            <a:pPr lvl="1"/>
            <a:r>
              <a:rPr lang="en-US" altLang="en-US"/>
              <a:t>Link academics with real-world relevancy to keep students engaged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C78E453F-6AD7-432B-8A47-570E0516501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What is…?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D2FD6B07-9170-41DA-AA1D-9663AB08ABD6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K-12 Academic Planning</a:t>
            </a:r>
          </a:p>
          <a:p>
            <a:pPr lvl="1"/>
            <a:r>
              <a:rPr lang="en-US" altLang="en-US"/>
              <a:t>ASCA academic student standards must be developmentally appropriate and executed systemically and sequentially beginning in Kindergarten</a:t>
            </a:r>
          </a:p>
          <a:p>
            <a:pPr lvl="1"/>
            <a:r>
              <a:rPr lang="en-US" altLang="en-US"/>
              <a:t>Commitment to ensure students are given equal access to an academically rigorous curriculum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B4BE22AA-A8D1-4A8A-9CAD-8AC1E5ECFB3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What is…?</a:t>
            </a:r>
          </a:p>
        </p:txBody>
      </p:sp>
      <p:sp>
        <p:nvSpPr>
          <p:cNvPr id="34819" name="Content Placeholder 3">
            <a:extLst>
              <a:ext uri="{FF2B5EF4-FFF2-40B4-BE49-F238E27FC236}">
                <a16:creationId xmlns:a16="http://schemas.microsoft.com/office/drawing/2014/main" id="{BDB34D96-A4C1-4C59-81F4-1079EB7FD9C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Roles and Responsibilities in Academic Planning and Development</a:t>
            </a:r>
          </a:p>
          <a:p>
            <a:pPr lvl="1"/>
            <a:r>
              <a:rPr lang="en-US" altLang="en-US"/>
              <a:t>Study skill and executive functioning development via various interventions</a:t>
            </a:r>
          </a:p>
          <a:p>
            <a:pPr lvl="1"/>
            <a:r>
              <a:rPr lang="en-US" altLang="en-US"/>
              <a:t>Annual academic planning sessions should include importance of academic rigor and commitment to high expectations for all students</a:t>
            </a:r>
          </a:p>
          <a:p>
            <a:pPr lvl="1"/>
            <a:r>
              <a:rPr lang="en-US" altLang="en-US"/>
              <a:t>Advocate for social and human capital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6">
            <a:extLst>
              <a:ext uri="{FF2B5EF4-FFF2-40B4-BE49-F238E27FC236}">
                <a16:creationId xmlns:a16="http://schemas.microsoft.com/office/drawing/2014/main" id="{2898D051-7801-4863-8B2C-CBD64223C50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What is…?</a:t>
            </a:r>
          </a:p>
        </p:txBody>
      </p:sp>
      <p:sp>
        <p:nvSpPr>
          <p:cNvPr id="35843" name="Content Placeholder 7">
            <a:extLst>
              <a:ext uri="{FF2B5EF4-FFF2-40B4-BE49-F238E27FC236}">
                <a16:creationId xmlns:a16="http://schemas.microsoft.com/office/drawing/2014/main" id="{AEF2CF97-AF8A-4CBA-9685-669772642C78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Effective Collaboration</a:t>
            </a:r>
          </a:p>
          <a:p>
            <a:pPr lvl="1"/>
            <a:r>
              <a:rPr lang="en-US" altLang="en-US"/>
              <a:t>Connect academic standards to necessary career/college competencies for teachers</a:t>
            </a:r>
          </a:p>
          <a:p>
            <a:pPr lvl="1"/>
            <a:r>
              <a:rPr lang="en-US" altLang="en-US"/>
              <a:t>Implement parent workshops on needed topics</a:t>
            </a:r>
          </a:p>
          <a:p>
            <a:pPr lvl="1"/>
            <a:r>
              <a:rPr lang="en-US" altLang="en-US"/>
              <a:t>Use data to show necessity and effectiveness of interventions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178237-AF5D-45F6-95F4-A05CE8F4EEB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What is…?</a:t>
            </a:r>
          </a:p>
        </p:txBody>
      </p:sp>
      <p:sp>
        <p:nvSpPr>
          <p:cNvPr id="36867" name="Content Placeholder 3">
            <a:extLst>
              <a:ext uri="{FF2B5EF4-FFF2-40B4-BE49-F238E27FC236}">
                <a16:creationId xmlns:a16="http://schemas.microsoft.com/office/drawing/2014/main" id="{67C1B473-F442-4AC0-855F-09B02BFCF4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89125" y="1981200"/>
            <a:ext cx="8229600" cy="4090988"/>
          </a:xfrm>
        </p:spPr>
        <p:txBody>
          <a:bodyPr/>
          <a:lstStyle/>
          <a:p>
            <a:pPr lvl="1"/>
            <a:r>
              <a:rPr lang="en-US" altLang="en-US"/>
              <a:t>Focus skill development on</a:t>
            </a:r>
          </a:p>
          <a:p>
            <a:pPr lvl="2"/>
            <a:r>
              <a:rPr lang="en-US" altLang="en-US"/>
              <a:t>Content knowledge of specific subject area</a:t>
            </a:r>
          </a:p>
          <a:p>
            <a:pPr lvl="2"/>
            <a:r>
              <a:rPr lang="en-US" altLang="en-US"/>
              <a:t>“Core academic skills” such as critical thinking, analysis, and writing</a:t>
            </a:r>
          </a:p>
          <a:p>
            <a:pPr lvl="2"/>
            <a:r>
              <a:rPr lang="en-US" altLang="en-US"/>
              <a:t>Executive functioning skills such as self-regulation, time management and problem-solving</a:t>
            </a:r>
          </a:p>
          <a:p>
            <a:pPr lvl="2"/>
            <a:r>
              <a:rPr lang="en-US" altLang="en-US"/>
              <a:t>“College knowledge” such as an understanding of college application  process, financial aid, and admissions</a:t>
            </a:r>
          </a:p>
        </p:txBody>
      </p:sp>
      <p:sp>
        <p:nvSpPr>
          <p:cNvPr id="36868" name="Text Placeholder 2">
            <a:extLst>
              <a:ext uri="{FF2B5EF4-FFF2-40B4-BE49-F238E27FC236}">
                <a16:creationId xmlns:a16="http://schemas.microsoft.com/office/drawing/2014/main" id="{77DBF922-97B8-4026-AE1F-926C7B74D26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524000" y="1535113"/>
            <a:ext cx="4040188" cy="639762"/>
          </a:xfrm>
        </p:spPr>
        <p:txBody>
          <a:bodyPr/>
          <a:lstStyle/>
          <a:p>
            <a:r>
              <a:rPr lang="en-US" altLang="en-US"/>
              <a:t>Critical Intervention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DD9C0D5-DE4C-40FF-836E-C9F1E1A7E6E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Academic and Career Planning in the Modern Era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E7CE488-5767-4516-A65F-5B6CC824C1ED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sz="2400" b="1"/>
              <a:t>Assist students to reach their academic, career, and college dreams beginning in kindergarten</a:t>
            </a:r>
          </a:p>
          <a:p>
            <a:r>
              <a:rPr lang="en-US" altLang="en-US" sz="2400" b="1"/>
              <a:t>School counseling programs focused on K-12 academic development skills, experiences, and rigorous coursework that lead to career and college opportunity, access, and readiness for every student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2812F0B2-6BB9-4898-9737-04760C3958C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/>
              <a:t>Summary/Conclusion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8E78D96F-7986-4D5B-A39B-139862CCDD51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/>
              <a:t>Regular and systematic planning will help ensure students are career and college ready</a:t>
            </a:r>
          </a:p>
          <a:p>
            <a:r>
              <a:rPr lang="en-US" altLang="en-US"/>
              <a:t>Key frameworks lay the foundations for meaningful counseling interventions</a:t>
            </a:r>
          </a:p>
          <a:p>
            <a:r>
              <a:rPr lang="en-US" altLang="en-US"/>
              <a:t>Collecting and analyzing disaggregated data will help give a clearer understanding of successes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itle 1">
            <a:extLst>
              <a:ext uri="{FF2B5EF4-FFF2-40B4-BE49-F238E27FC236}">
                <a16:creationId xmlns:a16="http://schemas.microsoft.com/office/drawing/2014/main" id="{4BEE559A-B9CE-4E5D-B2E2-B4B2CDF0BC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89125" y="395288"/>
            <a:ext cx="8229600" cy="600075"/>
          </a:xfrm>
        </p:spPr>
        <p:txBody>
          <a:bodyPr rtlCol="0"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Who Are the Under-served?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6BD3C745-FDB7-4DEB-B0DE-D063CEDA40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772400" cy="5257800"/>
          </a:xfrm>
        </p:spPr>
        <p:txBody>
          <a:bodyPr/>
          <a:lstStyle/>
          <a:p>
            <a:r>
              <a:rPr lang="en-US" altLang="en-US"/>
              <a:t>Poor and working class students of all races, especially young men of color</a:t>
            </a:r>
          </a:p>
          <a:p>
            <a:r>
              <a:rPr lang="en-US" altLang="en-US"/>
              <a:t>Students with emotional, physical, developmental, and learning disabilities,</a:t>
            </a:r>
          </a:p>
          <a:p>
            <a:r>
              <a:rPr lang="en-US" altLang="en-US"/>
              <a:t>LGBT students</a:t>
            </a:r>
          </a:p>
          <a:p>
            <a:r>
              <a:rPr lang="en-US" altLang="en-US"/>
              <a:t>First-generation Americans, immigrants, and undocumented students</a:t>
            </a:r>
          </a:p>
          <a:p>
            <a:r>
              <a:rPr lang="en-US" altLang="en-US"/>
              <a:t>Boys</a:t>
            </a:r>
          </a:p>
          <a:p>
            <a:r>
              <a:rPr lang="en-US" altLang="en-US"/>
              <a:t>Students from non-dominant family types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itle 1">
            <a:extLst>
              <a:ext uri="{FF2B5EF4-FFF2-40B4-BE49-F238E27FC236}">
                <a16:creationId xmlns:a16="http://schemas.microsoft.com/office/drawing/2014/main" id="{979CFF72-49F3-4FD9-9E73-1BA85B678D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89125" y="395288"/>
            <a:ext cx="8229600" cy="539750"/>
          </a:xfrm>
        </p:spPr>
        <p:txBody>
          <a:bodyPr rtlCol="0"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Concerns for the Under-served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E01E4E0-12EC-4092-857C-4EC31B5E32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371600"/>
            <a:ext cx="7772400" cy="4724400"/>
          </a:xfrm>
        </p:spPr>
        <p:txBody>
          <a:bodyPr/>
          <a:lstStyle/>
          <a:p>
            <a:r>
              <a:rPr lang="en-US" altLang="en-US"/>
              <a:t>Not all students are achieving consistent academic success that leads to well-paying careers and college access</a:t>
            </a:r>
          </a:p>
          <a:p>
            <a:r>
              <a:rPr lang="en-US" altLang="en-US"/>
              <a:t>Higher high-school and college drop-out rates</a:t>
            </a:r>
          </a:p>
          <a:p>
            <a:r>
              <a:rPr lang="en-US" altLang="en-US"/>
              <a:t>Lower high-school and college graduation rates</a:t>
            </a:r>
          </a:p>
          <a:p>
            <a:r>
              <a:rPr lang="en-US" altLang="en-US"/>
              <a:t>Unemployment, underemployment, incarceration, and lack of post-secondary education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6DAA9DE4-982F-4A63-9177-8F903354DB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89125" y="395288"/>
            <a:ext cx="8229600" cy="776287"/>
          </a:xfrm>
        </p:spPr>
        <p:txBody>
          <a:bodyPr anchor="ctr"/>
          <a:lstStyle/>
          <a:p>
            <a:r>
              <a:rPr lang="en-US" altLang="en-US" b="1"/>
              <a:t>How to Help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D88F3194-0394-47AC-9409-66CC7865BCE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524000"/>
            <a:ext cx="8029575" cy="4572000"/>
          </a:xfrm>
        </p:spPr>
        <p:txBody>
          <a:bodyPr/>
          <a:lstStyle/>
          <a:p>
            <a:r>
              <a:rPr lang="en-US" altLang="en-US" sz="2400" b="1"/>
              <a:t>Transformed school counselors need to create programs based on this data</a:t>
            </a:r>
          </a:p>
          <a:p>
            <a:r>
              <a:rPr lang="en-US" altLang="en-US" sz="2400" b="1"/>
              <a:t>Begin working earlier to turn around achievement and opportunity gaps</a:t>
            </a:r>
          </a:p>
          <a:p>
            <a:r>
              <a:rPr lang="en-US" altLang="en-US" sz="2400" b="1"/>
              <a:t>Planning, SCCC lessons, and academic development activities can help reach as many students as possible</a:t>
            </a:r>
          </a:p>
          <a:p>
            <a:r>
              <a:rPr lang="en-US" altLang="en-US" sz="2400" b="1"/>
              <a:t>Engage all students, not only those who seek out help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A74820E-CD39-4D11-B99A-77B901A69B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62100" y="184150"/>
            <a:ext cx="8458200" cy="1143000"/>
          </a:xfrm>
        </p:spPr>
        <p:txBody>
          <a:bodyPr anchor="ctr"/>
          <a:lstStyle/>
          <a:p>
            <a:r>
              <a:rPr lang="en-US" altLang="en-US" b="1"/>
              <a:t>Key Organizations and Frameworks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C696D04-5E81-4FAD-BDC4-A927D45645E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889125" y="1546225"/>
            <a:ext cx="4033838" cy="4525963"/>
          </a:xfrm>
        </p:spPr>
        <p:txBody>
          <a:bodyPr/>
          <a:lstStyle/>
          <a:p>
            <a:r>
              <a:rPr lang="en-US" altLang="en-US" sz="2000" b="1" dirty="0"/>
              <a:t>ASCA and the </a:t>
            </a:r>
            <a:r>
              <a:rPr lang="en-US" altLang="en-US" sz="2000" b="1" i="1" dirty="0"/>
              <a:t>ASCA National Model, Mindsets and Behaviors</a:t>
            </a:r>
            <a:r>
              <a:rPr lang="en-US" altLang="en-US" sz="2000" b="1" dirty="0"/>
              <a:t>, and the ASCA ethical code</a:t>
            </a:r>
          </a:p>
          <a:p>
            <a:endParaRPr lang="en-US" altLang="en-US" sz="2000" b="1" i="1" dirty="0"/>
          </a:p>
          <a:p>
            <a:r>
              <a:rPr lang="en-US" altLang="en-US" sz="2000" b="1" dirty="0"/>
              <a:t>The Education Trust, the Transforming School Counseling (TSC) Initiative and TACKLE</a:t>
            </a:r>
          </a:p>
          <a:p>
            <a:endParaRPr lang="en-US" altLang="en-US" sz="2000" b="1" dirty="0"/>
          </a:p>
        </p:txBody>
      </p:sp>
      <p:sp>
        <p:nvSpPr>
          <p:cNvPr id="23556" name="Content Placeholder 3">
            <a:extLst>
              <a:ext uri="{FF2B5EF4-FFF2-40B4-BE49-F238E27FC236}">
                <a16:creationId xmlns:a16="http://schemas.microsoft.com/office/drawing/2014/main" id="{94692B83-9C02-4224-820D-1B7FC6F34A0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84888" y="1546225"/>
            <a:ext cx="4033837" cy="4525963"/>
          </a:xfrm>
        </p:spPr>
        <p:txBody>
          <a:bodyPr/>
          <a:lstStyle/>
          <a:p>
            <a:r>
              <a:rPr lang="en-US" altLang="en-US" sz="2000" b="1"/>
              <a:t>National Center for Transforming School Counseling (NCTSC)</a:t>
            </a:r>
          </a:p>
          <a:p>
            <a:endParaRPr lang="en-US" altLang="en-US" sz="2000" b="1"/>
          </a:p>
          <a:p>
            <a:r>
              <a:rPr lang="en-US" altLang="en-US" sz="2000" b="1"/>
              <a:t>Center for School Counseling Outcome Research and Evaluation (CSCORE)</a:t>
            </a:r>
          </a:p>
          <a:p>
            <a:endParaRPr lang="en-US" altLang="en-US" sz="2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03C1849-4AFE-4463-AF24-4FC6192822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609600"/>
            <a:ext cx="8458200" cy="1143000"/>
          </a:xfrm>
        </p:spPr>
        <p:txBody>
          <a:bodyPr anchor="ctr"/>
          <a:lstStyle/>
          <a:p>
            <a:r>
              <a:rPr lang="en-US" altLang="en-US"/>
              <a:t>Key Organizations and Frameworks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6C7EAF51-96EE-4B23-A789-2C1C1A59014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889125" y="1546225"/>
            <a:ext cx="4033838" cy="4525963"/>
          </a:xfrm>
        </p:spPr>
        <p:txBody>
          <a:bodyPr/>
          <a:lstStyle/>
          <a:p>
            <a:r>
              <a:rPr lang="en-US" altLang="en-US" sz="1600"/>
              <a:t>National Office for School Counselor Advocacy (NOSCA)</a:t>
            </a:r>
          </a:p>
          <a:p>
            <a:r>
              <a:rPr lang="en-US" altLang="en-US" sz="1600"/>
              <a:t>Association for Counselor Education &amp; Supervision (ACES) and the Transforming School Counseling College Access Interest Network (TSCCAIN)</a:t>
            </a:r>
          </a:p>
          <a:p>
            <a:endParaRPr lang="en-US" altLang="en-US" sz="1600"/>
          </a:p>
        </p:txBody>
      </p:sp>
      <p:sp>
        <p:nvSpPr>
          <p:cNvPr id="24580" name="Content Placeholder 3">
            <a:extLst>
              <a:ext uri="{FF2B5EF4-FFF2-40B4-BE49-F238E27FC236}">
                <a16:creationId xmlns:a16="http://schemas.microsoft.com/office/drawing/2014/main" id="{2F757282-FC1C-4234-B602-7150D16700A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84888" y="1546225"/>
            <a:ext cx="4033837" cy="4525963"/>
          </a:xfrm>
        </p:spPr>
        <p:txBody>
          <a:bodyPr/>
          <a:lstStyle/>
          <a:p>
            <a:r>
              <a:rPr lang="en-US" altLang="en-US" sz="1600"/>
              <a:t>ACHIEVE and the ACHIEVE brief on School Counselors’ role in implementing Common Core State Standards</a:t>
            </a:r>
          </a:p>
          <a:p>
            <a:r>
              <a:rPr lang="en-US" altLang="en-US" sz="1600"/>
              <a:t>National Association for College Admission Counseling (NACAC) and the </a:t>
            </a:r>
            <a:r>
              <a:rPr lang="en-US" altLang="en-US" sz="1600" i="1"/>
              <a:t>Fundamentals of College Admission Counseling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>
            <a:extLst>
              <a:ext uri="{FF2B5EF4-FFF2-40B4-BE49-F238E27FC236}">
                <a16:creationId xmlns:a16="http://schemas.microsoft.com/office/drawing/2014/main" id="{C9593149-51AE-4823-B42F-4060469C24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609600"/>
            <a:ext cx="9144000" cy="1143000"/>
          </a:xfrm>
        </p:spPr>
        <p:txBody>
          <a:bodyPr anchor="ctr"/>
          <a:lstStyle/>
          <a:p>
            <a:r>
              <a:rPr lang="en-US" altLang="en-US"/>
              <a:t>Key Assessment and Learning Tools</a:t>
            </a:r>
          </a:p>
        </p:txBody>
      </p:sp>
      <p:sp>
        <p:nvSpPr>
          <p:cNvPr id="25603" name="Content Placeholder 5">
            <a:extLst>
              <a:ext uri="{FF2B5EF4-FFF2-40B4-BE49-F238E27FC236}">
                <a16:creationId xmlns:a16="http://schemas.microsoft.com/office/drawing/2014/main" id="{C935681C-0428-45B3-80DE-5ED2232F5CCE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i="1"/>
              <a:t>Advanced Placement (AP) courses</a:t>
            </a:r>
          </a:p>
          <a:p>
            <a:r>
              <a:rPr lang="en-US" altLang="en-US" i="1"/>
              <a:t>ACT, Aspire, Explore, and Plan assessments</a:t>
            </a:r>
          </a:p>
          <a:p>
            <a:r>
              <a:rPr lang="en-US" altLang="en-US" i="1"/>
              <a:t>Career Technical Education (CTE)</a:t>
            </a:r>
          </a:p>
          <a:p>
            <a:r>
              <a:rPr lang="en-US" altLang="en-US" i="1"/>
              <a:t>Fairtest</a:t>
            </a:r>
          </a:p>
          <a:p>
            <a:r>
              <a:rPr lang="en-US" altLang="en-US" i="1"/>
              <a:t>International Baccalaureate (IB)</a:t>
            </a:r>
          </a:p>
          <a:p>
            <a:r>
              <a:rPr lang="en-US" altLang="en-US" i="1"/>
              <a:t>College Board</a:t>
            </a:r>
          </a:p>
          <a:p>
            <a:r>
              <a:rPr lang="en-US" altLang="en-US" i="1"/>
              <a:t>Student Success Skills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42CE772-CA82-4149-B733-4C5FEF7AE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609600"/>
            <a:ext cx="8915400" cy="1143000"/>
          </a:xfrm>
        </p:spPr>
        <p:txBody>
          <a:bodyPr anchor="ctr"/>
          <a:lstStyle/>
          <a:p>
            <a:r>
              <a:rPr lang="en-US" altLang="en-US"/>
              <a:t>College and Career Readiness Terms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2BA50B6-CF81-4E51-8E97-CFBAE8AA0D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52600" y="1676400"/>
            <a:ext cx="8229600" cy="4419600"/>
          </a:xfrm>
        </p:spPr>
        <p:txBody>
          <a:bodyPr/>
          <a:lstStyle/>
          <a:p>
            <a:r>
              <a:rPr lang="en-US" altLang="en-US"/>
              <a:t>College access: skills for college enrollment and matriculation that lead to successful graduation with a degree</a:t>
            </a:r>
          </a:p>
          <a:p>
            <a:r>
              <a:rPr lang="en-US" altLang="en-US"/>
              <a:t>College-ready: a high school graduate having reading, writing, and math knowledge and skills to qualify for and succeed in college courses</a:t>
            </a:r>
          </a:p>
          <a:p>
            <a:r>
              <a:rPr lang="en-US" altLang="en-US"/>
              <a:t>Career-ready: ready to enter and advance in a job or succeed in training for a good job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886</Words>
  <Application>Microsoft Office PowerPoint</Application>
  <PresentationFormat>Widescreen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Century Gothic</vt:lpstr>
      <vt:lpstr>Arial</vt:lpstr>
      <vt:lpstr>Wingdings 3</vt:lpstr>
      <vt:lpstr>Calibri</vt:lpstr>
      <vt:lpstr>Impact</vt:lpstr>
      <vt:lpstr>Wisp</vt:lpstr>
      <vt:lpstr>Academic Development and Planning for College and Career Readiness K-12 </vt:lpstr>
      <vt:lpstr>Academic and Career Planning in the Modern Era</vt:lpstr>
      <vt:lpstr>Who Are the Under-served?</vt:lpstr>
      <vt:lpstr>Concerns for the Under-served</vt:lpstr>
      <vt:lpstr>How to Help</vt:lpstr>
      <vt:lpstr>Key Organizations and Frameworks</vt:lpstr>
      <vt:lpstr>Key Organizations and Frameworks</vt:lpstr>
      <vt:lpstr>Key Assessment and Learning Tools</vt:lpstr>
      <vt:lpstr>College and Career Readiness Terms</vt:lpstr>
      <vt:lpstr>Types of Data</vt:lpstr>
      <vt:lpstr>Equity in Academic Outcomes</vt:lpstr>
      <vt:lpstr>Equity in Academic Outcomes </vt:lpstr>
      <vt:lpstr>Equity in Academic Outcomes</vt:lpstr>
      <vt:lpstr>Leading and Advocating for System Change</vt:lpstr>
      <vt:lpstr>What is…?</vt:lpstr>
      <vt:lpstr>What is…?</vt:lpstr>
      <vt:lpstr>What is…?</vt:lpstr>
      <vt:lpstr>What is…?</vt:lpstr>
      <vt:lpstr>What is…?</vt:lpstr>
      <vt:lpstr>Summary/Conclusion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Development and Planning for College and Career Readiness K-12</dc:title>
  <dc:creator>Karen Rowland</dc:creator>
  <cp:lastModifiedBy>Karen Rowland</cp:lastModifiedBy>
  <cp:revision>2</cp:revision>
  <dcterms:created xsi:type="dcterms:W3CDTF">2014-09-25T17:56:23Z</dcterms:created>
  <dcterms:modified xsi:type="dcterms:W3CDTF">2018-05-18T01:17:20Z</dcterms:modified>
</cp:coreProperties>
</file>