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600"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a:extLst>
              <a:ext uri="{FF2B5EF4-FFF2-40B4-BE49-F238E27FC236}">
                <a16:creationId xmlns:a16="http://schemas.microsoft.com/office/drawing/2014/main" id="{0B460300-6B22-497F-93E8-39AC6D122ACB}"/>
              </a:ext>
            </a:extLst>
          </p:cNvPr>
          <p:cNvGrpSpPr>
            <a:grpSpLocks/>
          </p:cNvGrpSpPr>
          <p:nvPr/>
        </p:nvGrpSpPr>
        <p:grpSpPr bwMode="auto">
          <a:xfrm>
            <a:off x="-17463" y="0"/>
            <a:ext cx="12231688" cy="6856413"/>
            <a:chOff x="-16934" y="0"/>
            <a:chExt cx="12231160" cy="6856214"/>
          </a:xfrm>
        </p:grpSpPr>
        <p:pic>
          <p:nvPicPr>
            <p:cNvPr id="5" name="Picture 12" descr="HD-PanelTitleR1.png">
              <a:extLst>
                <a:ext uri="{FF2B5EF4-FFF2-40B4-BE49-F238E27FC236}">
                  <a16:creationId xmlns:a16="http://schemas.microsoft.com/office/drawing/2014/main" id="{03F631DC-41D1-45BE-BB8B-A9BAC79925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22620E4-D37B-4C0D-9A11-8B79AD1E48E7}"/>
                </a:ext>
              </a:extLst>
            </p:cNvPr>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4" descr="HDRibbonTitle-UniformTrim.png">
              <a:extLst>
                <a:ext uri="{FF2B5EF4-FFF2-40B4-BE49-F238E27FC236}">
                  <a16:creationId xmlns:a16="http://schemas.microsoft.com/office/drawing/2014/main" id="{F71D3BD3-E55C-464F-9E2F-585D120B04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34" y="3147609"/>
              <a:ext cx="2478024"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HDRibbonTitle-UniformTrim.png">
              <a:extLst>
                <a:ext uri="{FF2B5EF4-FFF2-40B4-BE49-F238E27FC236}">
                  <a16:creationId xmlns:a16="http://schemas.microsoft.com/office/drawing/2014/main" id="{CA0B906D-C762-45A8-8D16-27BC4774AA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36202" y="3147609"/>
              <a:ext cx="2478024"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8">
            <a:extLst>
              <a:ext uri="{FF2B5EF4-FFF2-40B4-BE49-F238E27FC236}">
                <a16:creationId xmlns:a16="http://schemas.microsoft.com/office/drawing/2014/main" id="{94329F97-EEB4-4F66-9871-510B0EEC5C64}"/>
              </a:ext>
            </a:extLst>
          </p:cNvPr>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3">
            <a:extLst>
              <a:ext uri="{FF2B5EF4-FFF2-40B4-BE49-F238E27FC236}">
                <a16:creationId xmlns:a16="http://schemas.microsoft.com/office/drawing/2014/main" id="{89F5A950-ACDD-4ACD-817E-6D5B90680D79}"/>
              </a:ext>
            </a:extLst>
          </p:cNvPr>
          <p:cNvSpPr>
            <a:spLocks noGrp="1"/>
          </p:cNvSpPr>
          <p:nvPr>
            <p:ph type="dt" sz="half" idx="10"/>
          </p:nvPr>
        </p:nvSpPr>
        <p:spPr>
          <a:xfrm>
            <a:off x="7983538" y="5037138"/>
            <a:ext cx="896937" cy="279400"/>
          </a:xfrm>
        </p:spPr>
        <p:txBody>
          <a:bodyPr/>
          <a:lstStyle>
            <a:lvl1pPr>
              <a:defRPr/>
            </a:lvl1pPr>
          </a:lstStyle>
          <a:p>
            <a:pPr>
              <a:defRPr/>
            </a:pPr>
            <a:fld id="{49DA0005-643A-4388-9A4C-B87AF04CDE44}" type="datetimeFigureOut">
              <a:rPr lang="en-US"/>
              <a:pPr>
                <a:defRPr/>
              </a:pPr>
              <a:t>5/17/2018</a:t>
            </a:fld>
            <a:endParaRPr lang="en-US"/>
          </a:p>
        </p:txBody>
      </p:sp>
      <p:sp>
        <p:nvSpPr>
          <p:cNvPr id="11" name="Footer Placeholder 4">
            <a:extLst>
              <a:ext uri="{FF2B5EF4-FFF2-40B4-BE49-F238E27FC236}">
                <a16:creationId xmlns:a16="http://schemas.microsoft.com/office/drawing/2014/main" id="{8D27B9F4-10F8-4E38-861B-ECDFD7BF939C}"/>
              </a:ext>
            </a:extLst>
          </p:cNvPr>
          <p:cNvSpPr>
            <a:spLocks noGrp="1"/>
          </p:cNvSpPr>
          <p:nvPr>
            <p:ph type="ftr" sz="quarter" idx="11"/>
          </p:nvPr>
        </p:nvSpPr>
        <p:spPr>
          <a:xfrm>
            <a:off x="2692400" y="5037138"/>
            <a:ext cx="5214938" cy="279400"/>
          </a:xfrm>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41F97CA9-6659-4D5A-9FFC-AB1512A17A7B}"/>
              </a:ext>
            </a:extLst>
          </p:cNvPr>
          <p:cNvSpPr>
            <a:spLocks noGrp="1"/>
          </p:cNvSpPr>
          <p:nvPr>
            <p:ph type="sldNum" sz="quarter" idx="12"/>
          </p:nvPr>
        </p:nvSpPr>
        <p:spPr>
          <a:xfrm>
            <a:off x="8956675" y="5037138"/>
            <a:ext cx="550863" cy="279400"/>
          </a:xfrm>
        </p:spPr>
        <p:txBody>
          <a:bodyPr/>
          <a:lstStyle>
            <a:lvl1pPr>
              <a:defRPr/>
            </a:lvl1pPr>
          </a:lstStyle>
          <a:p>
            <a:fld id="{9D0D3A1A-99E8-4D3B-824D-DE04BCD862F8}" type="slidenum">
              <a:rPr lang="en-US" altLang="en-US"/>
              <a:pPr/>
              <a:t>‹#›</a:t>
            </a:fld>
            <a:endParaRPr lang="en-US" altLang="en-US"/>
          </a:p>
        </p:txBody>
      </p:sp>
    </p:spTree>
    <p:extLst>
      <p:ext uri="{BB962C8B-B14F-4D97-AF65-F5344CB8AC3E}">
        <p14:creationId xmlns:p14="http://schemas.microsoft.com/office/powerpoint/2010/main" val="384179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237B25A-A7BF-4235-B313-EBE6D762D733}"/>
              </a:ext>
            </a:extLst>
          </p:cNvPr>
          <p:cNvSpPr>
            <a:spLocks noGrp="1"/>
          </p:cNvSpPr>
          <p:nvPr>
            <p:ph type="dt" sz="half" idx="10"/>
          </p:nvPr>
        </p:nvSpPr>
        <p:spPr/>
        <p:txBody>
          <a:bodyPr/>
          <a:lstStyle>
            <a:lvl1pPr>
              <a:defRPr/>
            </a:lvl1pPr>
          </a:lstStyle>
          <a:p>
            <a:pPr>
              <a:defRPr/>
            </a:pPr>
            <a:fld id="{AA388762-88CD-4CCE-95BC-EF668B10B4D2}" type="datetimeFigureOut">
              <a:rPr lang="en-US"/>
              <a:pPr>
                <a:defRPr/>
              </a:pPr>
              <a:t>5/17/2018</a:t>
            </a:fld>
            <a:endParaRPr lang="en-US"/>
          </a:p>
        </p:txBody>
      </p:sp>
      <p:sp>
        <p:nvSpPr>
          <p:cNvPr id="6" name="Footer Placeholder 4">
            <a:extLst>
              <a:ext uri="{FF2B5EF4-FFF2-40B4-BE49-F238E27FC236}">
                <a16:creationId xmlns:a16="http://schemas.microsoft.com/office/drawing/2014/main" id="{D0B1EF20-FEDD-4025-8BF3-5B9164A7744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B2C2D8B-49BA-443E-829C-6792A20A452A}"/>
              </a:ext>
            </a:extLst>
          </p:cNvPr>
          <p:cNvSpPr>
            <a:spLocks noGrp="1"/>
          </p:cNvSpPr>
          <p:nvPr>
            <p:ph type="sldNum" sz="quarter" idx="12"/>
          </p:nvPr>
        </p:nvSpPr>
        <p:spPr/>
        <p:txBody>
          <a:bodyPr/>
          <a:lstStyle>
            <a:lvl1pPr>
              <a:defRPr/>
            </a:lvl1pPr>
          </a:lstStyle>
          <a:p>
            <a:fld id="{A32647A9-36A4-4599-ABB0-973C65526F70}" type="slidenum">
              <a:rPr lang="en-US" altLang="en-US"/>
              <a:pPr/>
              <a:t>‹#›</a:t>
            </a:fld>
            <a:endParaRPr lang="en-US" altLang="en-US"/>
          </a:p>
        </p:txBody>
      </p:sp>
    </p:spTree>
    <p:extLst>
      <p:ext uri="{BB962C8B-B14F-4D97-AF65-F5344CB8AC3E}">
        <p14:creationId xmlns:p14="http://schemas.microsoft.com/office/powerpoint/2010/main" val="1707304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0AD38FC-4F55-4EE3-96C9-789D93A98C40}"/>
              </a:ext>
            </a:extLst>
          </p:cNvPr>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597B905B-675A-4C56-8E11-DB795F926A9A}"/>
              </a:ext>
            </a:extLst>
          </p:cNvPr>
          <p:cNvSpPr>
            <a:spLocks noGrp="1"/>
          </p:cNvSpPr>
          <p:nvPr>
            <p:ph type="dt" sz="half" idx="10"/>
          </p:nvPr>
        </p:nvSpPr>
        <p:spPr/>
        <p:txBody>
          <a:bodyPr/>
          <a:lstStyle>
            <a:lvl1pPr>
              <a:defRPr/>
            </a:lvl1pPr>
          </a:lstStyle>
          <a:p>
            <a:pPr>
              <a:defRPr/>
            </a:pPr>
            <a:fld id="{62E97E2C-B291-4F38-9FF5-EE38FB078940}" type="datetimeFigureOut">
              <a:rPr lang="en-US"/>
              <a:pPr>
                <a:defRPr/>
              </a:pPr>
              <a:t>5/17/2018</a:t>
            </a:fld>
            <a:endParaRPr lang="en-US"/>
          </a:p>
        </p:txBody>
      </p:sp>
      <p:sp>
        <p:nvSpPr>
          <p:cNvPr id="6" name="Footer Placeholder 4">
            <a:extLst>
              <a:ext uri="{FF2B5EF4-FFF2-40B4-BE49-F238E27FC236}">
                <a16:creationId xmlns:a16="http://schemas.microsoft.com/office/drawing/2014/main" id="{4E1D18D6-9556-403A-9ABA-19D049A7F3C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4C11488-FA36-4604-9745-24CBDC5F7B9A}"/>
              </a:ext>
            </a:extLst>
          </p:cNvPr>
          <p:cNvSpPr>
            <a:spLocks noGrp="1"/>
          </p:cNvSpPr>
          <p:nvPr>
            <p:ph type="sldNum" sz="quarter" idx="12"/>
          </p:nvPr>
        </p:nvSpPr>
        <p:spPr/>
        <p:txBody>
          <a:bodyPr/>
          <a:lstStyle>
            <a:lvl1pPr>
              <a:defRPr/>
            </a:lvl1pPr>
          </a:lstStyle>
          <a:p>
            <a:fld id="{85EE9A9C-B62C-4958-9062-F4C6D62C7DD2}" type="slidenum">
              <a:rPr lang="en-US" altLang="en-US"/>
              <a:pPr/>
              <a:t>‹#›</a:t>
            </a:fld>
            <a:endParaRPr lang="en-US" altLang="en-US"/>
          </a:p>
        </p:txBody>
      </p:sp>
    </p:spTree>
    <p:extLst>
      <p:ext uri="{BB962C8B-B14F-4D97-AF65-F5344CB8AC3E}">
        <p14:creationId xmlns:p14="http://schemas.microsoft.com/office/powerpoint/2010/main" val="99560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4810F2-D13E-4C1C-BE5F-20166F40491E}"/>
              </a:ext>
            </a:extLst>
          </p:cNvPr>
          <p:cNvSpPr txBox="1">
            <a:spLocks noChangeArrowheads="1"/>
          </p:cNvSpPr>
          <p:nvPr/>
        </p:nvSpPr>
        <p:spPr bwMode="auto">
          <a:xfrm>
            <a:off x="862013" y="879475"/>
            <a:ext cx="609600" cy="585788"/>
          </a:xfrm>
          <a:prstGeom prst="rect">
            <a:avLst/>
          </a:prstGeom>
          <a:noFill/>
          <a:ln w="9525">
            <a:noFill/>
            <a:miter lim="800000"/>
            <a:headEnd/>
            <a:tailEnd/>
          </a:ln>
        </p:spPr>
        <p:txBody>
          <a:bodyPr anchor="ctr"/>
          <a:lstStyle/>
          <a:p>
            <a:pPr eaLnBrk="1" hangingPunct="1">
              <a:defRPr/>
            </a:pPr>
            <a:r>
              <a:rPr lang="en-US" sz="8000"/>
              <a:t>“</a:t>
            </a:r>
          </a:p>
        </p:txBody>
      </p:sp>
      <p:sp>
        <p:nvSpPr>
          <p:cNvPr id="6" name="TextBox 5">
            <a:extLst>
              <a:ext uri="{FF2B5EF4-FFF2-40B4-BE49-F238E27FC236}">
                <a16:creationId xmlns:a16="http://schemas.microsoft.com/office/drawing/2014/main" id="{D4864665-437B-488D-8A86-E03B881C6F32}"/>
              </a:ext>
            </a:extLst>
          </p:cNvPr>
          <p:cNvSpPr txBox="1">
            <a:spLocks noChangeArrowheads="1"/>
          </p:cNvSpPr>
          <p:nvPr/>
        </p:nvSpPr>
        <p:spPr bwMode="auto">
          <a:xfrm>
            <a:off x="10599738" y="2827338"/>
            <a:ext cx="609600" cy="585787"/>
          </a:xfrm>
          <a:prstGeom prst="rect">
            <a:avLst/>
          </a:prstGeom>
          <a:noFill/>
          <a:ln w="9525">
            <a:noFill/>
            <a:miter lim="800000"/>
            <a:headEnd/>
            <a:tailEnd/>
          </a:ln>
        </p:spPr>
        <p:txBody>
          <a:bodyPr anchor="ctr"/>
          <a:lstStyle/>
          <a:p>
            <a:pPr algn="r" eaLnBrk="1" hangingPunct="1">
              <a:defRPr/>
            </a:pPr>
            <a:r>
              <a:rPr lang="en-US" sz="8000"/>
              <a:t>”</a:t>
            </a:r>
          </a:p>
        </p:txBody>
      </p:sp>
      <p:cxnSp>
        <p:nvCxnSpPr>
          <p:cNvPr id="7" name="Straight Connector 6">
            <a:extLst>
              <a:ext uri="{FF2B5EF4-FFF2-40B4-BE49-F238E27FC236}">
                <a16:creationId xmlns:a16="http://schemas.microsoft.com/office/drawing/2014/main" id="{26B29474-FDCA-4247-B457-596501A5576B}"/>
              </a:ext>
            </a:extLst>
          </p:cNvPr>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B4B002A1-A84F-487F-B8F2-C22F87FBA374}"/>
              </a:ext>
            </a:extLst>
          </p:cNvPr>
          <p:cNvSpPr>
            <a:spLocks noGrp="1"/>
          </p:cNvSpPr>
          <p:nvPr>
            <p:ph type="dt" sz="half" idx="14"/>
          </p:nvPr>
        </p:nvSpPr>
        <p:spPr/>
        <p:txBody>
          <a:bodyPr/>
          <a:lstStyle>
            <a:lvl1pPr>
              <a:defRPr/>
            </a:lvl1pPr>
          </a:lstStyle>
          <a:p>
            <a:pPr>
              <a:defRPr/>
            </a:pPr>
            <a:fld id="{D8031E38-BCAC-4D62-BAFA-CCE359C4B594}" type="datetimeFigureOut">
              <a:rPr lang="en-US"/>
              <a:pPr>
                <a:defRPr/>
              </a:pPr>
              <a:t>5/17/2018</a:t>
            </a:fld>
            <a:endParaRPr lang="en-US"/>
          </a:p>
        </p:txBody>
      </p:sp>
      <p:sp>
        <p:nvSpPr>
          <p:cNvPr id="9" name="Footer Placeholder 4">
            <a:extLst>
              <a:ext uri="{FF2B5EF4-FFF2-40B4-BE49-F238E27FC236}">
                <a16:creationId xmlns:a16="http://schemas.microsoft.com/office/drawing/2014/main" id="{DCEF8F63-9B72-4878-A3C9-3A17F69EA51F}"/>
              </a:ext>
            </a:extLst>
          </p:cNvPr>
          <p:cNvSpPr>
            <a:spLocks noGrp="1"/>
          </p:cNvSpPr>
          <p:nvPr>
            <p:ph type="ftr" sz="quarter" idx="15"/>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1620A549-C85C-43CA-80A5-BC7BCEEB9F5C}"/>
              </a:ext>
            </a:extLst>
          </p:cNvPr>
          <p:cNvSpPr>
            <a:spLocks noGrp="1"/>
          </p:cNvSpPr>
          <p:nvPr>
            <p:ph type="sldNum" sz="quarter" idx="16"/>
          </p:nvPr>
        </p:nvSpPr>
        <p:spPr/>
        <p:txBody>
          <a:bodyPr/>
          <a:lstStyle>
            <a:lvl1pPr>
              <a:defRPr/>
            </a:lvl1pPr>
          </a:lstStyle>
          <a:p>
            <a:fld id="{72070159-03E9-4E6C-BA0C-49199F40F39F}" type="slidenum">
              <a:rPr lang="en-US" altLang="en-US"/>
              <a:pPr/>
              <a:t>‹#›</a:t>
            </a:fld>
            <a:endParaRPr lang="en-US" altLang="en-US"/>
          </a:p>
        </p:txBody>
      </p:sp>
    </p:spTree>
    <p:extLst>
      <p:ext uri="{BB962C8B-B14F-4D97-AF65-F5344CB8AC3E}">
        <p14:creationId xmlns:p14="http://schemas.microsoft.com/office/powerpoint/2010/main" val="355516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0315FB-3D74-48E2-AB1C-CB7AFF26F538}"/>
              </a:ext>
            </a:extLst>
          </p:cNvPr>
          <p:cNvSpPr>
            <a:spLocks noGrp="1"/>
          </p:cNvSpPr>
          <p:nvPr>
            <p:ph type="dt" sz="half" idx="10"/>
          </p:nvPr>
        </p:nvSpPr>
        <p:spPr/>
        <p:txBody>
          <a:bodyPr/>
          <a:lstStyle>
            <a:lvl1pPr>
              <a:defRPr/>
            </a:lvl1pPr>
          </a:lstStyle>
          <a:p>
            <a:pPr>
              <a:defRPr/>
            </a:pPr>
            <a:fld id="{D5A1C3E0-2527-47D9-BAE4-DA3FF650C91B}" type="datetimeFigureOut">
              <a:rPr lang="en-US"/>
              <a:pPr>
                <a:defRPr/>
              </a:pPr>
              <a:t>5/17/2018</a:t>
            </a:fld>
            <a:endParaRPr lang="en-US"/>
          </a:p>
        </p:txBody>
      </p:sp>
      <p:sp>
        <p:nvSpPr>
          <p:cNvPr id="5" name="Footer Placeholder 4">
            <a:extLst>
              <a:ext uri="{FF2B5EF4-FFF2-40B4-BE49-F238E27FC236}">
                <a16:creationId xmlns:a16="http://schemas.microsoft.com/office/drawing/2014/main" id="{92FAD4D0-8841-4433-96AE-FC8747905BF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094F8F-00D1-43D2-85CF-1796E21D8738}"/>
              </a:ext>
            </a:extLst>
          </p:cNvPr>
          <p:cNvSpPr>
            <a:spLocks noGrp="1"/>
          </p:cNvSpPr>
          <p:nvPr>
            <p:ph type="sldNum" sz="quarter" idx="12"/>
          </p:nvPr>
        </p:nvSpPr>
        <p:spPr/>
        <p:txBody>
          <a:bodyPr/>
          <a:lstStyle>
            <a:lvl1pPr>
              <a:defRPr/>
            </a:lvl1pPr>
          </a:lstStyle>
          <a:p>
            <a:fld id="{7974CDE2-5283-4E81-A148-D120B4C1C5F8}" type="slidenum">
              <a:rPr lang="en-US" altLang="en-US"/>
              <a:pPr/>
              <a:t>‹#›</a:t>
            </a:fld>
            <a:endParaRPr lang="en-US" altLang="en-US"/>
          </a:p>
        </p:txBody>
      </p:sp>
    </p:spTree>
    <p:extLst>
      <p:ext uri="{BB962C8B-B14F-4D97-AF65-F5344CB8AC3E}">
        <p14:creationId xmlns:p14="http://schemas.microsoft.com/office/powerpoint/2010/main" val="3554717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37C8E1-0FBF-4806-B4B3-52CF718FFD3D}"/>
              </a:ext>
            </a:extLst>
          </p:cNvPr>
          <p:cNvSpPr txBox="1">
            <a:spLocks noChangeArrowheads="1"/>
          </p:cNvSpPr>
          <p:nvPr/>
        </p:nvSpPr>
        <p:spPr bwMode="auto">
          <a:xfrm>
            <a:off x="862013" y="879475"/>
            <a:ext cx="609600" cy="585788"/>
          </a:xfrm>
          <a:prstGeom prst="rect">
            <a:avLst/>
          </a:prstGeom>
          <a:noFill/>
          <a:ln w="9525">
            <a:noFill/>
            <a:miter lim="800000"/>
            <a:headEnd/>
            <a:tailEnd/>
          </a:ln>
        </p:spPr>
        <p:txBody>
          <a:bodyPr anchor="ctr"/>
          <a:lstStyle/>
          <a:p>
            <a:pPr eaLnBrk="1" hangingPunct="1">
              <a:defRPr/>
            </a:pPr>
            <a:r>
              <a:rPr lang="en-US" sz="8000"/>
              <a:t>“</a:t>
            </a:r>
          </a:p>
        </p:txBody>
      </p:sp>
      <p:sp>
        <p:nvSpPr>
          <p:cNvPr id="6" name="TextBox 5">
            <a:extLst>
              <a:ext uri="{FF2B5EF4-FFF2-40B4-BE49-F238E27FC236}">
                <a16:creationId xmlns:a16="http://schemas.microsoft.com/office/drawing/2014/main" id="{0701FB68-D7D0-4700-9317-48EF90EC19D8}"/>
              </a:ext>
            </a:extLst>
          </p:cNvPr>
          <p:cNvSpPr txBox="1">
            <a:spLocks noChangeArrowheads="1"/>
          </p:cNvSpPr>
          <p:nvPr/>
        </p:nvSpPr>
        <p:spPr bwMode="auto">
          <a:xfrm>
            <a:off x="10599738" y="2598738"/>
            <a:ext cx="609600" cy="585787"/>
          </a:xfrm>
          <a:prstGeom prst="rect">
            <a:avLst/>
          </a:prstGeom>
          <a:noFill/>
          <a:ln w="9525">
            <a:noFill/>
            <a:miter lim="800000"/>
            <a:headEnd/>
            <a:tailEnd/>
          </a:ln>
        </p:spPr>
        <p:txBody>
          <a:bodyPr anchor="ctr"/>
          <a:lstStyle/>
          <a:p>
            <a:pPr algn="r" eaLnBrk="1" hangingPunct="1">
              <a:defRPr/>
            </a:pPr>
            <a:r>
              <a:rPr lang="en-US" sz="8000"/>
              <a:t>”</a:t>
            </a:r>
          </a:p>
        </p:txBody>
      </p:sp>
      <p:cxnSp>
        <p:nvCxnSpPr>
          <p:cNvPr id="7" name="Straight Connector 6">
            <a:extLst>
              <a:ext uri="{FF2B5EF4-FFF2-40B4-BE49-F238E27FC236}">
                <a16:creationId xmlns:a16="http://schemas.microsoft.com/office/drawing/2014/main" id="{4990D324-4475-48CC-9404-DAC65C679AFB}"/>
              </a:ext>
            </a:extLst>
          </p:cNvPr>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AE8708FF-8143-459B-91C8-B9011B9D1021}"/>
              </a:ext>
            </a:extLst>
          </p:cNvPr>
          <p:cNvSpPr>
            <a:spLocks noGrp="1"/>
          </p:cNvSpPr>
          <p:nvPr>
            <p:ph type="dt" sz="half" idx="14"/>
          </p:nvPr>
        </p:nvSpPr>
        <p:spPr/>
        <p:txBody>
          <a:bodyPr/>
          <a:lstStyle>
            <a:lvl1pPr>
              <a:defRPr/>
            </a:lvl1pPr>
          </a:lstStyle>
          <a:p>
            <a:pPr>
              <a:defRPr/>
            </a:pPr>
            <a:fld id="{9B8B7235-AE97-4EE6-8D6A-CC89461B14A2}" type="datetimeFigureOut">
              <a:rPr lang="en-US"/>
              <a:pPr>
                <a:defRPr/>
              </a:pPr>
              <a:t>5/17/2018</a:t>
            </a:fld>
            <a:endParaRPr lang="en-US"/>
          </a:p>
        </p:txBody>
      </p:sp>
      <p:sp>
        <p:nvSpPr>
          <p:cNvPr id="9" name="Footer Placeholder 4">
            <a:extLst>
              <a:ext uri="{FF2B5EF4-FFF2-40B4-BE49-F238E27FC236}">
                <a16:creationId xmlns:a16="http://schemas.microsoft.com/office/drawing/2014/main" id="{74556C6C-38FA-4698-823E-798B74280D2D}"/>
              </a:ext>
            </a:extLst>
          </p:cNvPr>
          <p:cNvSpPr>
            <a:spLocks noGrp="1"/>
          </p:cNvSpPr>
          <p:nvPr>
            <p:ph type="ftr" sz="quarter" idx="15"/>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E9D0B45A-3DAE-4CB3-95AF-5E7175F7972E}"/>
              </a:ext>
            </a:extLst>
          </p:cNvPr>
          <p:cNvSpPr>
            <a:spLocks noGrp="1"/>
          </p:cNvSpPr>
          <p:nvPr>
            <p:ph type="sldNum" sz="quarter" idx="16"/>
          </p:nvPr>
        </p:nvSpPr>
        <p:spPr/>
        <p:txBody>
          <a:bodyPr/>
          <a:lstStyle>
            <a:lvl1pPr>
              <a:defRPr/>
            </a:lvl1pPr>
          </a:lstStyle>
          <a:p>
            <a:fld id="{02764C4A-26D8-40BE-B5C5-A0FC709C5281}" type="slidenum">
              <a:rPr lang="en-US" altLang="en-US"/>
              <a:pPr/>
              <a:t>‹#›</a:t>
            </a:fld>
            <a:endParaRPr lang="en-US" altLang="en-US"/>
          </a:p>
        </p:txBody>
      </p:sp>
    </p:spTree>
    <p:extLst>
      <p:ext uri="{BB962C8B-B14F-4D97-AF65-F5344CB8AC3E}">
        <p14:creationId xmlns:p14="http://schemas.microsoft.com/office/powerpoint/2010/main" val="72011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C856B45-FCFE-42C6-9C78-635F14AAF0A2}"/>
              </a:ext>
            </a:extLst>
          </p:cNvPr>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6A9F6134-2FA7-45B2-8533-4ED5F1092AEB}"/>
              </a:ext>
            </a:extLst>
          </p:cNvPr>
          <p:cNvSpPr>
            <a:spLocks noGrp="1"/>
          </p:cNvSpPr>
          <p:nvPr>
            <p:ph type="dt" sz="half" idx="14"/>
          </p:nvPr>
        </p:nvSpPr>
        <p:spPr/>
        <p:txBody>
          <a:bodyPr/>
          <a:lstStyle>
            <a:lvl1pPr>
              <a:defRPr/>
            </a:lvl1pPr>
          </a:lstStyle>
          <a:p>
            <a:pPr>
              <a:defRPr/>
            </a:pPr>
            <a:fld id="{F096E470-909C-48D2-82A5-D765860B061D}" type="datetimeFigureOut">
              <a:rPr lang="en-US"/>
              <a:pPr>
                <a:defRPr/>
              </a:pPr>
              <a:t>5/17/2018</a:t>
            </a:fld>
            <a:endParaRPr lang="en-US"/>
          </a:p>
        </p:txBody>
      </p:sp>
      <p:sp>
        <p:nvSpPr>
          <p:cNvPr id="7" name="Footer Placeholder 4">
            <a:extLst>
              <a:ext uri="{FF2B5EF4-FFF2-40B4-BE49-F238E27FC236}">
                <a16:creationId xmlns:a16="http://schemas.microsoft.com/office/drawing/2014/main" id="{3EC6B1E9-B7E8-483F-82AA-336A89DFEDF3}"/>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664F1BE6-7F4E-4365-8E3E-C2047A63B28F}"/>
              </a:ext>
            </a:extLst>
          </p:cNvPr>
          <p:cNvSpPr>
            <a:spLocks noGrp="1"/>
          </p:cNvSpPr>
          <p:nvPr>
            <p:ph type="sldNum" sz="quarter" idx="16"/>
          </p:nvPr>
        </p:nvSpPr>
        <p:spPr/>
        <p:txBody>
          <a:bodyPr/>
          <a:lstStyle>
            <a:lvl1pPr>
              <a:defRPr/>
            </a:lvl1pPr>
          </a:lstStyle>
          <a:p>
            <a:fld id="{EEAD6212-D7D0-43E4-9EF1-F10F6A0BB89A}" type="slidenum">
              <a:rPr lang="en-US" altLang="en-US"/>
              <a:pPr/>
              <a:t>‹#›</a:t>
            </a:fld>
            <a:endParaRPr lang="en-US" altLang="en-US"/>
          </a:p>
        </p:txBody>
      </p:sp>
    </p:spTree>
    <p:extLst>
      <p:ext uri="{BB962C8B-B14F-4D97-AF65-F5344CB8AC3E}">
        <p14:creationId xmlns:p14="http://schemas.microsoft.com/office/powerpoint/2010/main" val="524007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BEEE208-FA0D-4110-A470-4170477B80F1}"/>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4FDBB4E5-89B0-463E-AB54-76EED1A92FDE}"/>
              </a:ext>
            </a:extLst>
          </p:cNvPr>
          <p:cNvSpPr>
            <a:spLocks noGrp="1"/>
          </p:cNvSpPr>
          <p:nvPr>
            <p:ph type="dt" sz="half" idx="10"/>
          </p:nvPr>
        </p:nvSpPr>
        <p:spPr/>
        <p:txBody>
          <a:bodyPr/>
          <a:lstStyle>
            <a:lvl1pPr>
              <a:defRPr/>
            </a:lvl1pPr>
          </a:lstStyle>
          <a:p>
            <a:pPr>
              <a:defRPr/>
            </a:pPr>
            <a:fld id="{069ECA7E-FB85-4EA5-B3AF-69CB1D7B5626}" type="datetimeFigureOut">
              <a:rPr lang="en-US"/>
              <a:pPr>
                <a:defRPr/>
              </a:pPr>
              <a:t>5/17/2018</a:t>
            </a:fld>
            <a:endParaRPr lang="en-US"/>
          </a:p>
        </p:txBody>
      </p:sp>
      <p:sp>
        <p:nvSpPr>
          <p:cNvPr id="6" name="Footer Placeholder 4">
            <a:extLst>
              <a:ext uri="{FF2B5EF4-FFF2-40B4-BE49-F238E27FC236}">
                <a16:creationId xmlns:a16="http://schemas.microsoft.com/office/drawing/2014/main" id="{304F21C9-4955-40F5-BB75-745A919F737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179432C-5A2C-4A02-BF85-5C8D66653572}"/>
              </a:ext>
            </a:extLst>
          </p:cNvPr>
          <p:cNvSpPr>
            <a:spLocks noGrp="1"/>
          </p:cNvSpPr>
          <p:nvPr>
            <p:ph type="sldNum" sz="quarter" idx="12"/>
          </p:nvPr>
        </p:nvSpPr>
        <p:spPr/>
        <p:txBody>
          <a:bodyPr/>
          <a:lstStyle>
            <a:lvl1pPr>
              <a:defRPr/>
            </a:lvl1pPr>
          </a:lstStyle>
          <a:p>
            <a:fld id="{D55DCFEC-02AE-4303-AB9B-06E2B669088C}" type="slidenum">
              <a:rPr lang="en-US" altLang="en-US"/>
              <a:pPr/>
              <a:t>‹#›</a:t>
            </a:fld>
            <a:endParaRPr lang="en-US" altLang="en-US"/>
          </a:p>
        </p:txBody>
      </p:sp>
    </p:spTree>
    <p:extLst>
      <p:ext uri="{BB962C8B-B14F-4D97-AF65-F5344CB8AC3E}">
        <p14:creationId xmlns:p14="http://schemas.microsoft.com/office/powerpoint/2010/main" val="3649679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5CCB889-84F3-4EAC-AA01-CB9D0416313D}"/>
              </a:ext>
            </a:extLst>
          </p:cNvPr>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1C932FF9-38BD-4026-B541-CD3279E851B8}"/>
              </a:ext>
            </a:extLst>
          </p:cNvPr>
          <p:cNvSpPr>
            <a:spLocks noGrp="1"/>
          </p:cNvSpPr>
          <p:nvPr>
            <p:ph type="dt" sz="half" idx="10"/>
          </p:nvPr>
        </p:nvSpPr>
        <p:spPr/>
        <p:txBody>
          <a:bodyPr/>
          <a:lstStyle>
            <a:lvl1pPr>
              <a:defRPr/>
            </a:lvl1pPr>
          </a:lstStyle>
          <a:p>
            <a:pPr>
              <a:defRPr/>
            </a:pPr>
            <a:fld id="{F24113D3-B414-42F6-BCCE-07CFE21D59CD}" type="datetimeFigureOut">
              <a:rPr lang="en-US"/>
              <a:pPr>
                <a:defRPr/>
              </a:pPr>
              <a:t>5/17/2018</a:t>
            </a:fld>
            <a:endParaRPr lang="en-US"/>
          </a:p>
        </p:txBody>
      </p:sp>
      <p:sp>
        <p:nvSpPr>
          <p:cNvPr id="6" name="Footer Placeholder 4">
            <a:extLst>
              <a:ext uri="{FF2B5EF4-FFF2-40B4-BE49-F238E27FC236}">
                <a16:creationId xmlns:a16="http://schemas.microsoft.com/office/drawing/2014/main" id="{F21AECB5-DB8E-464C-A1B0-2D5E4F17E38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B4E865B-36A3-4B23-9A70-A65B42B3752D}"/>
              </a:ext>
            </a:extLst>
          </p:cNvPr>
          <p:cNvSpPr>
            <a:spLocks noGrp="1"/>
          </p:cNvSpPr>
          <p:nvPr>
            <p:ph type="sldNum" sz="quarter" idx="12"/>
          </p:nvPr>
        </p:nvSpPr>
        <p:spPr/>
        <p:txBody>
          <a:bodyPr/>
          <a:lstStyle>
            <a:lvl1pPr>
              <a:defRPr/>
            </a:lvl1pPr>
          </a:lstStyle>
          <a:p>
            <a:fld id="{CA3EB0AC-B1C8-41F5-9579-B39C386F24D3}" type="slidenum">
              <a:rPr lang="en-US" altLang="en-US"/>
              <a:pPr/>
              <a:t>‹#›</a:t>
            </a:fld>
            <a:endParaRPr lang="en-US" altLang="en-US"/>
          </a:p>
        </p:txBody>
      </p:sp>
    </p:spTree>
    <p:extLst>
      <p:ext uri="{BB962C8B-B14F-4D97-AF65-F5344CB8AC3E}">
        <p14:creationId xmlns:p14="http://schemas.microsoft.com/office/powerpoint/2010/main" val="1938453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8BE62ED-6580-44A0-93E3-82E1D394AD91}"/>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5EEC8F-4213-4D1F-A08B-013D05E60F66}"/>
              </a:ext>
            </a:extLst>
          </p:cNvPr>
          <p:cNvSpPr>
            <a:spLocks noGrp="1"/>
          </p:cNvSpPr>
          <p:nvPr>
            <p:ph type="dt" sz="half" idx="10"/>
          </p:nvPr>
        </p:nvSpPr>
        <p:spPr/>
        <p:txBody>
          <a:bodyPr/>
          <a:lstStyle>
            <a:lvl1pPr>
              <a:defRPr/>
            </a:lvl1pPr>
          </a:lstStyle>
          <a:p>
            <a:pPr>
              <a:defRPr/>
            </a:pPr>
            <a:fld id="{F7D98B7E-7796-4264-B492-8F7EC90207F1}" type="datetimeFigureOut">
              <a:rPr lang="en-US"/>
              <a:pPr>
                <a:defRPr/>
              </a:pPr>
              <a:t>5/17/2018</a:t>
            </a:fld>
            <a:endParaRPr lang="en-US"/>
          </a:p>
        </p:txBody>
      </p:sp>
      <p:sp>
        <p:nvSpPr>
          <p:cNvPr id="6" name="Footer Placeholder 4">
            <a:extLst>
              <a:ext uri="{FF2B5EF4-FFF2-40B4-BE49-F238E27FC236}">
                <a16:creationId xmlns:a16="http://schemas.microsoft.com/office/drawing/2014/main" id="{2B393493-89C6-4AFF-BE2F-003CEF46B43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4BDBAC4-424A-4D18-9B84-062DC0756525}"/>
              </a:ext>
            </a:extLst>
          </p:cNvPr>
          <p:cNvSpPr>
            <a:spLocks noGrp="1"/>
          </p:cNvSpPr>
          <p:nvPr>
            <p:ph type="sldNum" sz="quarter" idx="12"/>
          </p:nvPr>
        </p:nvSpPr>
        <p:spPr/>
        <p:txBody>
          <a:bodyPr/>
          <a:lstStyle>
            <a:lvl1pPr>
              <a:defRPr/>
            </a:lvl1pPr>
          </a:lstStyle>
          <a:p>
            <a:fld id="{EFA8D6B0-2F9B-4E15-ADEA-E3963178A76E}" type="slidenum">
              <a:rPr lang="en-US" altLang="en-US"/>
              <a:pPr/>
              <a:t>‹#›</a:t>
            </a:fld>
            <a:endParaRPr lang="en-US" altLang="en-US"/>
          </a:p>
        </p:txBody>
      </p:sp>
    </p:spTree>
    <p:extLst>
      <p:ext uri="{BB962C8B-B14F-4D97-AF65-F5344CB8AC3E}">
        <p14:creationId xmlns:p14="http://schemas.microsoft.com/office/powerpoint/2010/main" val="2739426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C955C1A-892F-4BDA-939F-282B8A92B234}"/>
              </a:ext>
            </a:extLst>
          </p:cNvPr>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18A23490-9619-4B48-8880-034DA59F2469}"/>
              </a:ext>
            </a:extLst>
          </p:cNvPr>
          <p:cNvSpPr>
            <a:spLocks noGrp="1"/>
          </p:cNvSpPr>
          <p:nvPr>
            <p:ph type="dt" sz="half" idx="10"/>
          </p:nvPr>
        </p:nvSpPr>
        <p:spPr/>
        <p:txBody>
          <a:bodyPr/>
          <a:lstStyle>
            <a:lvl1pPr>
              <a:defRPr/>
            </a:lvl1pPr>
          </a:lstStyle>
          <a:p>
            <a:pPr>
              <a:defRPr/>
            </a:pPr>
            <a:fld id="{300D8905-2F29-4ED8-9218-F21565D28989}" type="datetimeFigureOut">
              <a:rPr lang="en-US"/>
              <a:pPr>
                <a:defRPr/>
              </a:pPr>
              <a:t>5/17/2018</a:t>
            </a:fld>
            <a:endParaRPr lang="en-US"/>
          </a:p>
        </p:txBody>
      </p:sp>
      <p:sp>
        <p:nvSpPr>
          <p:cNvPr id="6" name="Footer Placeholder 4">
            <a:extLst>
              <a:ext uri="{FF2B5EF4-FFF2-40B4-BE49-F238E27FC236}">
                <a16:creationId xmlns:a16="http://schemas.microsoft.com/office/drawing/2014/main" id="{88FB1179-40BE-42CA-B022-26A194FB038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2B60E07-D584-43AE-AD1B-6267CEA3D937}"/>
              </a:ext>
            </a:extLst>
          </p:cNvPr>
          <p:cNvSpPr>
            <a:spLocks noGrp="1"/>
          </p:cNvSpPr>
          <p:nvPr>
            <p:ph type="sldNum" sz="quarter" idx="12"/>
          </p:nvPr>
        </p:nvSpPr>
        <p:spPr/>
        <p:txBody>
          <a:bodyPr/>
          <a:lstStyle>
            <a:lvl1pPr>
              <a:defRPr/>
            </a:lvl1pPr>
          </a:lstStyle>
          <a:p>
            <a:fld id="{A860D1A2-F846-4BF9-9520-A36C9018E994}" type="slidenum">
              <a:rPr lang="en-US" altLang="en-US"/>
              <a:pPr/>
              <a:t>‹#›</a:t>
            </a:fld>
            <a:endParaRPr lang="en-US" altLang="en-US"/>
          </a:p>
        </p:txBody>
      </p:sp>
    </p:spTree>
    <p:extLst>
      <p:ext uri="{BB962C8B-B14F-4D97-AF65-F5344CB8AC3E}">
        <p14:creationId xmlns:p14="http://schemas.microsoft.com/office/powerpoint/2010/main" val="1582375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E6CBE25-3D81-45F5-8D48-BCE1C21D5F31}"/>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3FCB7276-C6AE-4A0B-9BE5-439150BD849E}"/>
              </a:ext>
            </a:extLst>
          </p:cNvPr>
          <p:cNvSpPr>
            <a:spLocks noGrp="1"/>
          </p:cNvSpPr>
          <p:nvPr>
            <p:ph type="dt" sz="half" idx="10"/>
          </p:nvPr>
        </p:nvSpPr>
        <p:spPr/>
        <p:txBody>
          <a:bodyPr/>
          <a:lstStyle>
            <a:lvl1pPr>
              <a:defRPr/>
            </a:lvl1pPr>
          </a:lstStyle>
          <a:p>
            <a:pPr>
              <a:defRPr/>
            </a:pPr>
            <a:fld id="{A9F2BED9-BDE7-4D40-870F-40B581B13577}" type="datetimeFigureOut">
              <a:rPr lang="en-US"/>
              <a:pPr>
                <a:defRPr/>
              </a:pPr>
              <a:t>5/17/2018</a:t>
            </a:fld>
            <a:endParaRPr lang="en-US"/>
          </a:p>
        </p:txBody>
      </p:sp>
      <p:sp>
        <p:nvSpPr>
          <p:cNvPr id="7" name="Footer Placeholder 5">
            <a:extLst>
              <a:ext uri="{FF2B5EF4-FFF2-40B4-BE49-F238E27FC236}">
                <a16:creationId xmlns:a16="http://schemas.microsoft.com/office/drawing/2014/main" id="{287153F7-8AFD-477C-9D43-70B219EAE18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54656240-0192-4898-9700-9592557BECD0}"/>
              </a:ext>
            </a:extLst>
          </p:cNvPr>
          <p:cNvSpPr>
            <a:spLocks noGrp="1"/>
          </p:cNvSpPr>
          <p:nvPr>
            <p:ph type="sldNum" sz="quarter" idx="12"/>
          </p:nvPr>
        </p:nvSpPr>
        <p:spPr/>
        <p:txBody>
          <a:bodyPr/>
          <a:lstStyle>
            <a:lvl1pPr>
              <a:defRPr/>
            </a:lvl1pPr>
          </a:lstStyle>
          <a:p>
            <a:fld id="{E25E4C62-EEDE-48FB-9217-638C4A3DB4C3}" type="slidenum">
              <a:rPr lang="en-US" altLang="en-US"/>
              <a:pPr/>
              <a:t>‹#›</a:t>
            </a:fld>
            <a:endParaRPr lang="en-US" altLang="en-US"/>
          </a:p>
        </p:txBody>
      </p:sp>
    </p:spTree>
    <p:extLst>
      <p:ext uri="{BB962C8B-B14F-4D97-AF65-F5344CB8AC3E}">
        <p14:creationId xmlns:p14="http://schemas.microsoft.com/office/powerpoint/2010/main" val="2162231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029AF6D-A808-4826-8DC2-C58D9A98F015}"/>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9DBE5ACE-A1E1-42A8-A573-0CF72E2D6B2F}"/>
              </a:ext>
            </a:extLst>
          </p:cNvPr>
          <p:cNvSpPr>
            <a:spLocks noGrp="1"/>
          </p:cNvSpPr>
          <p:nvPr>
            <p:ph type="dt" sz="half" idx="10"/>
          </p:nvPr>
        </p:nvSpPr>
        <p:spPr/>
        <p:txBody>
          <a:bodyPr/>
          <a:lstStyle>
            <a:lvl1pPr>
              <a:defRPr/>
            </a:lvl1pPr>
          </a:lstStyle>
          <a:p>
            <a:pPr>
              <a:defRPr/>
            </a:pPr>
            <a:fld id="{C2962EBF-4665-4698-A2AD-AC75EA5C4328}" type="datetimeFigureOut">
              <a:rPr lang="en-US"/>
              <a:pPr>
                <a:defRPr/>
              </a:pPr>
              <a:t>5/17/2018</a:t>
            </a:fld>
            <a:endParaRPr lang="en-US"/>
          </a:p>
        </p:txBody>
      </p:sp>
      <p:sp>
        <p:nvSpPr>
          <p:cNvPr id="9" name="Footer Placeholder 7">
            <a:extLst>
              <a:ext uri="{FF2B5EF4-FFF2-40B4-BE49-F238E27FC236}">
                <a16:creationId xmlns:a16="http://schemas.microsoft.com/office/drawing/2014/main" id="{1D678320-045D-48CF-977D-197510676905}"/>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F4A69858-E6A0-4608-8FF4-736DDCA3D660}"/>
              </a:ext>
            </a:extLst>
          </p:cNvPr>
          <p:cNvSpPr>
            <a:spLocks noGrp="1"/>
          </p:cNvSpPr>
          <p:nvPr>
            <p:ph type="sldNum" sz="quarter" idx="12"/>
          </p:nvPr>
        </p:nvSpPr>
        <p:spPr/>
        <p:txBody>
          <a:bodyPr/>
          <a:lstStyle>
            <a:lvl1pPr>
              <a:defRPr/>
            </a:lvl1pPr>
          </a:lstStyle>
          <a:p>
            <a:fld id="{47AB63C5-A751-4E84-8CE5-DC266CCD39D5}" type="slidenum">
              <a:rPr lang="en-US" altLang="en-US"/>
              <a:pPr/>
              <a:t>‹#›</a:t>
            </a:fld>
            <a:endParaRPr lang="en-US" altLang="en-US"/>
          </a:p>
        </p:txBody>
      </p:sp>
    </p:spTree>
    <p:extLst>
      <p:ext uri="{BB962C8B-B14F-4D97-AF65-F5344CB8AC3E}">
        <p14:creationId xmlns:p14="http://schemas.microsoft.com/office/powerpoint/2010/main" val="3144645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B212FE2-3EA2-4EA2-AE20-91A464E5B3CD}"/>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90614D80-FBAB-4261-923B-85D012B8718F}"/>
              </a:ext>
            </a:extLst>
          </p:cNvPr>
          <p:cNvSpPr>
            <a:spLocks noGrp="1"/>
          </p:cNvSpPr>
          <p:nvPr>
            <p:ph type="dt" sz="half" idx="10"/>
          </p:nvPr>
        </p:nvSpPr>
        <p:spPr/>
        <p:txBody>
          <a:bodyPr/>
          <a:lstStyle>
            <a:lvl1pPr>
              <a:defRPr/>
            </a:lvl1pPr>
          </a:lstStyle>
          <a:p>
            <a:pPr>
              <a:defRPr/>
            </a:pPr>
            <a:fld id="{FC702D47-4723-4B94-9F99-DD4DD61CA9AF}" type="datetimeFigureOut">
              <a:rPr lang="en-US"/>
              <a:pPr>
                <a:defRPr/>
              </a:pPr>
              <a:t>5/17/2018</a:t>
            </a:fld>
            <a:endParaRPr lang="en-US"/>
          </a:p>
        </p:txBody>
      </p:sp>
      <p:sp>
        <p:nvSpPr>
          <p:cNvPr id="5" name="Footer Placeholder 3">
            <a:extLst>
              <a:ext uri="{FF2B5EF4-FFF2-40B4-BE49-F238E27FC236}">
                <a16:creationId xmlns:a16="http://schemas.microsoft.com/office/drawing/2014/main" id="{1A83A319-A60D-4988-BAC5-C0C7FB4DD03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349B58FC-7678-4A74-9887-11AA1994B9B4}"/>
              </a:ext>
            </a:extLst>
          </p:cNvPr>
          <p:cNvSpPr>
            <a:spLocks noGrp="1"/>
          </p:cNvSpPr>
          <p:nvPr>
            <p:ph type="sldNum" sz="quarter" idx="12"/>
          </p:nvPr>
        </p:nvSpPr>
        <p:spPr/>
        <p:txBody>
          <a:bodyPr/>
          <a:lstStyle>
            <a:lvl1pPr>
              <a:defRPr/>
            </a:lvl1pPr>
          </a:lstStyle>
          <a:p>
            <a:fld id="{B7A39864-80BD-4DCB-8D7D-50BF2F407B6A}" type="slidenum">
              <a:rPr lang="en-US" altLang="en-US"/>
              <a:pPr/>
              <a:t>‹#›</a:t>
            </a:fld>
            <a:endParaRPr lang="en-US" altLang="en-US"/>
          </a:p>
        </p:txBody>
      </p:sp>
    </p:spTree>
    <p:extLst>
      <p:ext uri="{BB962C8B-B14F-4D97-AF65-F5344CB8AC3E}">
        <p14:creationId xmlns:p14="http://schemas.microsoft.com/office/powerpoint/2010/main" val="3511277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7EA9543-4B7B-4BA3-8A0E-C00184BB3C0B}"/>
              </a:ext>
            </a:extLst>
          </p:cNvPr>
          <p:cNvSpPr>
            <a:spLocks noGrp="1"/>
          </p:cNvSpPr>
          <p:nvPr>
            <p:ph type="dt" sz="half" idx="10"/>
          </p:nvPr>
        </p:nvSpPr>
        <p:spPr/>
        <p:txBody>
          <a:bodyPr/>
          <a:lstStyle>
            <a:lvl1pPr>
              <a:defRPr/>
            </a:lvl1pPr>
          </a:lstStyle>
          <a:p>
            <a:pPr>
              <a:defRPr/>
            </a:pPr>
            <a:fld id="{CBD69BA0-DDED-4DAF-B388-8C4004D3AE28}" type="datetimeFigureOut">
              <a:rPr lang="en-US"/>
              <a:pPr>
                <a:defRPr/>
              </a:pPr>
              <a:t>5/17/2018</a:t>
            </a:fld>
            <a:endParaRPr lang="en-US"/>
          </a:p>
        </p:txBody>
      </p:sp>
      <p:sp>
        <p:nvSpPr>
          <p:cNvPr id="3" name="Footer Placeholder 4">
            <a:extLst>
              <a:ext uri="{FF2B5EF4-FFF2-40B4-BE49-F238E27FC236}">
                <a16:creationId xmlns:a16="http://schemas.microsoft.com/office/drawing/2014/main" id="{54DF08E4-7238-47F6-8D86-760CEB1CCF8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C77CA9F-1C7C-42F0-9961-48E2AC4BFA1A}"/>
              </a:ext>
            </a:extLst>
          </p:cNvPr>
          <p:cNvSpPr>
            <a:spLocks noGrp="1"/>
          </p:cNvSpPr>
          <p:nvPr>
            <p:ph type="sldNum" sz="quarter" idx="12"/>
          </p:nvPr>
        </p:nvSpPr>
        <p:spPr/>
        <p:txBody>
          <a:bodyPr/>
          <a:lstStyle>
            <a:lvl1pPr>
              <a:defRPr/>
            </a:lvl1pPr>
          </a:lstStyle>
          <a:p>
            <a:fld id="{1BBCA86D-AC3A-4681-9C32-91ED13DD5384}" type="slidenum">
              <a:rPr lang="en-US" altLang="en-US"/>
              <a:pPr/>
              <a:t>‹#›</a:t>
            </a:fld>
            <a:endParaRPr lang="en-US" altLang="en-US"/>
          </a:p>
        </p:txBody>
      </p:sp>
    </p:spTree>
    <p:extLst>
      <p:ext uri="{BB962C8B-B14F-4D97-AF65-F5344CB8AC3E}">
        <p14:creationId xmlns:p14="http://schemas.microsoft.com/office/powerpoint/2010/main" val="1122560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ED02764-655F-4564-8ECB-682535628853}"/>
              </a:ext>
            </a:extLst>
          </p:cNvPr>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D528FDE1-CF0A-413D-A8B3-7E2592C1612C}"/>
              </a:ext>
            </a:extLst>
          </p:cNvPr>
          <p:cNvSpPr>
            <a:spLocks noGrp="1"/>
          </p:cNvSpPr>
          <p:nvPr>
            <p:ph type="dt" sz="half" idx="10"/>
          </p:nvPr>
        </p:nvSpPr>
        <p:spPr/>
        <p:txBody>
          <a:bodyPr/>
          <a:lstStyle>
            <a:lvl1pPr>
              <a:defRPr/>
            </a:lvl1pPr>
          </a:lstStyle>
          <a:p>
            <a:pPr>
              <a:defRPr/>
            </a:pPr>
            <a:fld id="{F8B9DDB9-21F5-4DE3-8499-16D8312C47B8}" type="datetimeFigureOut">
              <a:rPr lang="en-US"/>
              <a:pPr>
                <a:defRPr/>
              </a:pPr>
              <a:t>5/17/2018</a:t>
            </a:fld>
            <a:endParaRPr lang="en-US"/>
          </a:p>
        </p:txBody>
      </p:sp>
      <p:sp>
        <p:nvSpPr>
          <p:cNvPr id="7" name="Footer Placeholder 5">
            <a:extLst>
              <a:ext uri="{FF2B5EF4-FFF2-40B4-BE49-F238E27FC236}">
                <a16:creationId xmlns:a16="http://schemas.microsoft.com/office/drawing/2014/main" id="{D2402992-783A-406D-8A10-17819EC15E12}"/>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AEC354AE-4F01-471C-A0EE-B1DD959C3CB3}"/>
              </a:ext>
            </a:extLst>
          </p:cNvPr>
          <p:cNvSpPr>
            <a:spLocks noGrp="1"/>
          </p:cNvSpPr>
          <p:nvPr>
            <p:ph type="sldNum" sz="quarter" idx="12"/>
          </p:nvPr>
        </p:nvSpPr>
        <p:spPr/>
        <p:txBody>
          <a:bodyPr/>
          <a:lstStyle>
            <a:lvl1pPr>
              <a:defRPr/>
            </a:lvl1pPr>
          </a:lstStyle>
          <a:p>
            <a:fld id="{B03F3542-AE22-4E83-A4BB-6290F55D4887}" type="slidenum">
              <a:rPr lang="en-US" altLang="en-US"/>
              <a:pPr/>
              <a:t>‹#›</a:t>
            </a:fld>
            <a:endParaRPr lang="en-US" altLang="en-US"/>
          </a:p>
        </p:txBody>
      </p:sp>
    </p:spTree>
    <p:extLst>
      <p:ext uri="{BB962C8B-B14F-4D97-AF65-F5344CB8AC3E}">
        <p14:creationId xmlns:p14="http://schemas.microsoft.com/office/powerpoint/2010/main" val="3133606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422E7D4-6145-4479-9E2A-162801D5D6B6}"/>
              </a:ext>
            </a:extLst>
          </p:cNvPr>
          <p:cNvSpPr>
            <a:spLocks noGrp="1"/>
          </p:cNvSpPr>
          <p:nvPr>
            <p:ph type="dt" sz="half" idx="10"/>
          </p:nvPr>
        </p:nvSpPr>
        <p:spPr/>
        <p:txBody>
          <a:bodyPr/>
          <a:lstStyle>
            <a:lvl1pPr>
              <a:defRPr/>
            </a:lvl1pPr>
          </a:lstStyle>
          <a:p>
            <a:pPr>
              <a:defRPr/>
            </a:pPr>
            <a:fld id="{BFCBBE18-872A-433B-8EE0-229FEA29CFBF}" type="datetimeFigureOut">
              <a:rPr lang="en-US"/>
              <a:pPr>
                <a:defRPr/>
              </a:pPr>
              <a:t>5/17/2018</a:t>
            </a:fld>
            <a:endParaRPr lang="en-US"/>
          </a:p>
        </p:txBody>
      </p:sp>
      <p:sp>
        <p:nvSpPr>
          <p:cNvPr id="6" name="Footer Placeholder 4">
            <a:extLst>
              <a:ext uri="{FF2B5EF4-FFF2-40B4-BE49-F238E27FC236}">
                <a16:creationId xmlns:a16="http://schemas.microsoft.com/office/drawing/2014/main" id="{05EF54C0-42EF-4EF2-B949-CDA4D048044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5573BA5-E766-4521-A578-E2149D1795B1}"/>
              </a:ext>
            </a:extLst>
          </p:cNvPr>
          <p:cNvSpPr>
            <a:spLocks noGrp="1"/>
          </p:cNvSpPr>
          <p:nvPr>
            <p:ph type="sldNum" sz="quarter" idx="12"/>
          </p:nvPr>
        </p:nvSpPr>
        <p:spPr/>
        <p:txBody>
          <a:bodyPr/>
          <a:lstStyle>
            <a:lvl1pPr>
              <a:defRPr/>
            </a:lvl1pPr>
          </a:lstStyle>
          <a:p>
            <a:fld id="{0DC5E760-CA9C-4887-A736-68EBBBA747DB}" type="slidenum">
              <a:rPr lang="en-US" altLang="en-US"/>
              <a:pPr/>
              <a:t>‹#›</a:t>
            </a:fld>
            <a:endParaRPr lang="en-US" altLang="en-US"/>
          </a:p>
        </p:txBody>
      </p:sp>
    </p:spTree>
    <p:extLst>
      <p:ext uri="{BB962C8B-B14F-4D97-AF65-F5344CB8AC3E}">
        <p14:creationId xmlns:p14="http://schemas.microsoft.com/office/powerpoint/2010/main" val="4255520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A328A2BC-08D1-43E0-9A65-400B6B89511E}"/>
              </a:ext>
            </a:extLst>
          </p:cNvPr>
          <p:cNvGrpSpPr>
            <a:grpSpLocks/>
          </p:cNvGrpSpPr>
          <p:nvPr/>
        </p:nvGrpSpPr>
        <p:grpSpPr bwMode="auto">
          <a:xfrm>
            <a:off x="-15875" y="0"/>
            <a:ext cx="12230100" cy="6856413"/>
            <a:chOff x="-15736" y="0"/>
            <a:chExt cx="12229962" cy="6856214"/>
          </a:xfrm>
        </p:grpSpPr>
        <p:pic>
          <p:nvPicPr>
            <p:cNvPr id="1032" name="Picture 7" descr="HD-PanelContent.png">
              <a:extLst>
                <a:ext uri="{FF2B5EF4-FFF2-40B4-BE49-F238E27FC236}">
                  <a16:creationId xmlns:a16="http://schemas.microsoft.com/office/drawing/2014/main" id="{A73D4384-6630-4D6E-8507-D128A2CD8248}"/>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30A6EE58-6C9C-440A-8422-650B661FF093}"/>
                </a:ext>
              </a:extLst>
            </p:cNvPr>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a:extLst>
                <a:ext uri="{FF2B5EF4-FFF2-40B4-BE49-F238E27FC236}">
                  <a16:creationId xmlns:a16="http://schemas.microsoft.com/office/drawing/2014/main" id="{012DD8D3-D93F-444C-B048-71F53A6AD8F1}"/>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5736" y="3153832"/>
              <a:ext cx="77724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a:extLst>
                <a:ext uri="{FF2B5EF4-FFF2-40B4-BE49-F238E27FC236}">
                  <a16:creationId xmlns:a16="http://schemas.microsoft.com/office/drawing/2014/main" id="{87437013-FB2F-423C-AE62-761C2638FEFE}"/>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1436986" y="3153832"/>
              <a:ext cx="77724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a:extLst>
              <a:ext uri="{FF2B5EF4-FFF2-40B4-BE49-F238E27FC236}">
                <a16:creationId xmlns:a16="http://schemas.microsoft.com/office/drawing/2014/main" id="{7E934EB9-797B-4B8F-AEB7-654DC83107A2}"/>
              </a:ext>
            </a:extLst>
          </p:cNvPr>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1389C3F6-E6B3-4A3A-A5EE-F6E35939DC88}"/>
              </a:ext>
            </a:extLst>
          </p:cNvPr>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4463835-5E9D-4AC1-85B7-6B84821052F2}"/>
              </a:ext>
            </a:extLst>
          </p:cNvPr>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pPr>
              <a:defRPr/>
            </a:pPr>
            <a:fld id="{FB8EC559-872B-44D4-B1D1-12FBB61CB615}" type="datetimeFigureOut">
              <a:rPr lang="en-US"/>
              <a:pPr>
                <a:defRPr/>
              </a:pPr>
              <a:t>5/17/2018</a:t>
            </a:fld>
            <a:endParaRPr lang="en-US"/>
          </a:p>
        </p:txBody>
      </p:sp>
      <p:sp>
        <p:nvSpPr>
          <p:cNvPr id="5" name="Footer Placeholder 4">
            <a:extLst>
              <a:ext uri="{FF2B5EF4-FFF2-40B4-BE49-F238E27FC236}">
                <a16:creationId xmlns:a16="http://schemas.microsoft.com/office/drawing/2014/main" id="{44E6F9CC-087A-40D6-ADA9-DECAA54C0C3D}"/>
              </a:ext>
            </a:extLst>
          </p:cNvPr>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eaLnBrk="1" fontAlgn="auto" hangingPunct="1">
              <a:spcBef>
                <a:spcPts val="0"/>
              </a:spcBef>
              <a:spcAft>
                <a:spcPts val="0"/>
              </a:spcAft>
              <a:defRPr sz="1000" b="0" i="0">
                <a:solidFill>
                  <a:schemeClr val="tx1"/>
                </a:solidFill>
                <a:effectLst/>
                <a:latin typeface="+mn-lt"/>
              </a:defRPr>
            </a:lvl1pPr>
          </a:lstStyle>
          <a:p>
            <a:pPr>
              <a:defRPr/>
            </a:pPr>
            <a:endParaRPr lang="en-US"/>
          </a:p>
        </p:txBody>
      </p:sp>
      <p:sp>
        <p:nvSpPr>
          <p:cNvPr id="6" name="Slide Number Placeholder 5">
            <a:extLst>
              <a:ext uri="{FF2B5EF4-FFF2-40B4-BE49-F238E27FC236}">
                <a16:creationId xmlns:a16="http://schemas.microsoft.com/office/drawing/2014/main" id="{CE8F2044-0245-4509-9508-29D458C747B1}"/>
              </a:ext>
            </a:extLst>
          </p:cNvPr>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lvl1pPr>
          </a:lstStyle>
          <a:p>
            <a:fld id="{361E1636-90F3-43A8-AB7F-99F892F21C0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21" r:id="rId7"/>
    <p:sldLayoutId id="2147483731" r:id="rId8"/>
    <p:sldLayoutId id="2147483722" r:id="rId9"/>
    <p:sldLayoutId id="2147483723" r:id="rId10"/>
    <p:sldLayoutId id="2147483732" r:id="rId11"/>
    <p:sldLayoutId id="2147483733" r:id="rId12"/>
    <p:sldLayoutId id="2147483724" r:id="rId13"/>
    <p:sldLayoutId id="2147483734" r:id="rId14"/>
    <p:sldLayoutId id="2147483735" r:id="rId15"/>
    <p:sldLayoutId id="2147483736" r:id="rId16"/>
    <p:sldLayoutId id="2147483737"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itchFamily="18" charset="0"/>
        </a:defRPr>
      </a:lvl2pPr>
      <a:lvl3pPr algn="ctr" defTabSz="457200" rtl="0" eaLnBrk="0" fontAlgn="base" hangingPunct="0">
        <a:spcBef>
          <a:spcPct val="0"/>
        </a:spcBef>
        <a:spcAft>
          <a:spcPct val="0"/>
        </a:spcAft>
        <a:defRPr sz="4400">
          <a:solidFill>
            <a:srgbClr val="262626"/>
          </a:solidFill>
          <a:latin typeface="Garamond" pitchFamily="18" charset="0"/>
        </a:defRPr>
      </a:lvl3pPr>
      <a:lvl4pPr algn="ctr" defTabSz="457200" rtl="0" eaLnBrk="0" fontAlgn="base" hangingPunct="0">
        <a:spcBef>
          <a:spcPct val="0"/>
        </a:spcBef>
        <a:spcAft>
          <a:spcPct val="0"/>
        </a:spcAft>
        <a:defRPr sz="4400">
          <a:solidFill>
            <a:srgbClr val="262626"/>
          </a:solidFill>
          <a:latin typeface="Garamond" pitchFamily="18" charset="0"/>
        </a:defRPr>
      </a:lvl4pPr>
      <a:lvl5pPr algn="ctr" defTabSz="457200" rtl="0" eaLnBrk="0" fontAlgn="base" hangingPunct="0">
        <a:spcBef>
          <a:spcPct val="0"/>
        </a:spcBef>
        <a:spcAft>
          <a:spcPct val="0"/>
        </a:spcAft>
        <a:defRPr sz="4400">
          <a:solidFill>
            <a:srgbClr val="262626"/>
          </a:solidFill>
          <a:latin typeface="Garamond"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bls.gov/k12" TargetMode="External"/><Relationship Id="rId7" Type="http://schemas.openxmlformats.org/officeDocument/2006/relationships/hyperlink" Target="http://www.jobhuntersbible.com/" TargetMode="External"/><Relationship Id="rId2" Type="http://schemas.openxmlformats.org/officeDocument/2006/relationships/hyperlink" Target="http://www.bls.gov/OCO" TargetMode="External"/><Relationship Id="rId1" Type="http://schemas.openxmlformats.org/officeDocument/2006/relationships/slideLayout" Target="../slideLayouts/slideLayout7.xml"/><Relationship Id="rId6" Type="http://schemas.openxmlformats.org/officeDocument/2006/relationships/hyperlink" Target="http://www.rileyguide.com/" TargetMode="External"/><Relationship Id="rId5" Type="http://schemas.openxmlformats.org/officeDocument/2006/relationships/hyperlink" Target="http://www.quintcareers.com/job-seeker.html" TargetMode="External"/><Relationship Id="rId4" Type="http://schemas.openxmlformats.org/officeDocument/2006/relationships/hyperlink" Target="http://online.onetcenter.org/find/"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www.collegeboard.com/" TargetMode="External"/><Relationship Id="rId3" Type="http://schemas.openxmlformats.org/officeDocument/2006/relationships/hyperlink" Target="http://www.monster.com/" TargetMode="External"/><Relationship Id="rId7" Type="http://schemas.openxmlformats.org/officeDocument/2006/relationships/hyperlink" Target="http://www.usnews.com/" TargetMode="External"/><Relationship Id="rId2" Type="http://schemas.openxmlformats.org/officeDocument/2006/relationships/hyperlink" Target="http://www.careerbuilder.com/" TargetMode="External"/><Relationship Id="rId1" Type="http://schemas.openxmlformats.org/officeDocument/2006/relationships/slideLayout" Target="../slideLayouts/slideLayout7.xml"/><Relationship Id="rId6" Type="http://schemas.openxmlformats.org/officeDocument/2006/relationships/hyperlink" Target="http://www.petersons.com/" TargetMode="External"/><Relationship Id="rId5" Type="http://schemas.openxmlformats.org/officeDocument/2006/relationships/hyperlink" Target="http://www.indeed.com/" TargetMode="External"/><Relationship Id="rId10" Type="http://schemas.openxmlformats.org/officeDocument/2006/relationships/hyperlink" Target="http://studentaid.ed.gov/" TargetMode="External"/><Relationship Id="rId4" Type="http://schemas.openxmlformats.org/officeDocument/2006/relationships/hyperlink" Target="http://www.simplyhired.com/" TargetMode="External"/><Relationship Id="rId9" Type="http://schemas.openxmlformats.org/officeDocument/2006/relationships/hyperlink" Target="http://www.quintcareers.com/student.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30B2A7EE-F5AA-48A9-BEDE-1EDFA536BA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1216025"/>
            <a:ext cx="3740150" cy="249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4" name="Rectangle 2">
            <a:extLst>
              <a:ext uri="{FF2B5EF4-FFF2-40B4-BE49-F238E27FC236}">
                <a16:creationId xmlns:a16="http://schemas.microsoft.com/office/drawing/2014/main" id="{689012E2-0334-4959-A36F-A55DDD266BAC}"/>
              </a:ext>
            </a:extLst>
          </p:cNvPr>
          <p:cNvSpPr>
            <a:spLocks noGrp="1" noChangeArrowheads="1"/>
          </p:cNvSpPr>
          <p:nvPr>
            <p:ph type="ctrTitle"/>
          </p:nvPr>
        </p:nvSpPr>
        <p:spPr>
          <a:xfrm>
            <a:off x="3284538" y="385763"/>
            <a:ext cx="5305425" cy="830262"/>
          </a:xfrm>
        </p:spPr>
        <p:txBody>
          <a:bodyPr rtlCol="0"/>
          <a:lstStyle/>
          <a:p>
            <a:pPr eaLnBrk="1" fontAlgn="auto" hangingPunct="1">
              <a:spcAft>
                <a:spcPts val="0"/>
              </a:spcAft>
              <a:defRPr/>
            </a:pPr>
            <a:r>
              <a:rPr lang="en-US" altLang="en-US" b="1" dirty="0">
                <a:solidFill>
                  <a:schemeClr val="accent4">
                    <a:lumMod val="50000"/>
                  </a:schemeClr>
                </a:solidFill>
              </a:rPr>
              <a:t>CHAPTER 12:</a:t>
            </a:r>
          </a:p>
        </p:txBody>
      </p:sp>
      <p:sp>
        <p:nvSpPr>
          <p:cNvPr id="95235" name="Rectangle 3">
            <a:extLst>
              <a:ext uri="{FF2B5EF4-FFF2-40B4-BE49-F238E27FC236}">
                <a16:creationId xmlns:a16="http://schemas.microsoft.com/office/drawing/2014/main" id="{3F3AF67F-B8D3-4E8D-A8A0-689F8D13439C}"/>
              </a:ext>
            </a:extLst>
          </p:cNvPr>
          <p:cNvSpPr>
            <a:spLocks noGrp="1" noChangeArrowheads="1"/>
          </p:cNvSpPr>
          <p:nvPr>
            <p:ph type="subTitle" idx="1"/>
          </p:nvPr>
        </p:nvSpPr>
        <p:spPr>
          <a:xfrm>
            <a:off x="2511425" y="3517900"/>
            <a:ext cx="7199313" cy="1828800"/>
          </a:xfrm>
        </p:spPr>
        <p:txBody>
          <a:bodyPr rtlCol="0"/>
          <a:lstStyle/>
          <a:p>
            <a:pPr eaLnBrk="1" fontAlgn="auto" hangingPunct="1">
              <a:buFont typeface="Arial"/>
              <a:buNone/>
              <a:defRPr/>
            </a:pPr>
            <a:r>
              <a:rPr lang="en-US" altLang="en-US" sz="4400" b="1" dirty="0">
                <a:solidFill>
                  <a:schemeClr val="accent4">
                    <a:lumMod val="50000"/>
                  </a:schemeClr>
                </a:solidFill>
              </a:rPr>
              <a:t>Promoting Educational and Career Planning in Schools</a:t>
            </a:r>
          </a:p>
          <a:p>
            <a:pPr eaLnBrk="1" fontAlgn="auto" hangingPunct="1">
              <a:buFont typeface="Arial"/>
              <a:buNone/>
              <a:defRPr/>
            </a:pPr>
            <a:endParaRPr lang="en-US" altLang="en-US" sz="4400" b="1" dirty="0">
              <a:solidFill>
                <a:schemeClr val="accent4">
                  <a:lumMod val="50000"/>
                </a:schemeClr>
              </a:solidFill>
            </a:endParaRPr>
          </a:p>
          <a:p>
            <a:pPr eaLnBrk="1" fontAlgn="auto" hangingPunct="1">
              <a:buFont typeface="Arial"/>
              <a:buNone/>
              <a:defRPr/>
            </a:pPr>
            <a:endParaRPr lang="en-US" altLang="en-US" sz="4400" b="1" dirty="0">
              <a:solidFill>
                <a:schemeClr val="accent4">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descr="Large confetti">
            <a:extLst>
              <a:ext uri="{FF2B5EF4-FFF2-40B4-BE49-F238E27FC236}">
                <a16:creationId xmlns:a16="http://schemas.microsoft.com/office/drawing/2014/main" id="{76216AE5-36D4-421C-867B-5ACEE469D71E}"/>
              </a:ext>
            </a:extLst>
          </p:cNvPr>
          <p:cNvSpPr>
            <a:spLocks noGrp="1" noChangeArrowheads="1"/>
          </p:cNvSpPr>
          <p:nvPr>
            <p:ph type="title" idx="4294967295"/>
          </p:nvPr>
        </p:nvSpPr>
        <p:spPr>
          <a:xfrm>
            <a:off x="2617788" y="381000"/>
            <a:ext cx="7772400" cy="1143000"/>
          </a:xfrm>
        </p:spPr>
        <p:txBody>
          <a:bodyPr anchor="b"/>
          <a:lstStyle/>
          <a:p>
            <a:pPr eaLnBrk="1" hangingPunct="1"/>
            <a:r>
              <a:rPr lang="en-US" altLang="en-US" sz="1600">
                <a:ln>
                  <a:noFill/>
                </a:ln>
              </a:rPr>
              <a:t>Career Assessment</a:t>
            </a:r>
          </a:p>
        </p:txBody>
      </p:sp>
      <p:sp>
        <p:nvSpPr>
          <p:cNvPr id="24579" name="Rectangle 3">
            <a:extLst>
              <a:ext uri="{FF2B5EF4-FFF2-40B4-BE49-F238E27FC236}">
                <a16:creationId xmlns:a16="http://schemas.microsoft.com/office/drawing/2014/main" id="{07352AE1-0337-4590-A4D7-71C9339096F5}"/>
              </a:ext>
            </a:extLst>
          </p:cNvPr>
          <p:cNvSpPr>
            <a:spLocks noGrp="1" noChangeArrowheads="1"/>
          </p:cNvSpPr>
          <p:nvPr>
            <p:ph type="body" idx="4294967295"/>
          </p:nvPr>
        </p:nvSpPr>
        <p:spPr>
          <a:xfrm>
            <a:off x="1676400" y="1905000"/>
            <a:ext cx="8839200" cy="4191000"/>
          </a:xfrm>
        </p:spPr>
        <p:txBody>
          <a:bodyPr/>
          <a:lstStyle/>
          <a:p>
            <a:pPr eaLnBrk="1" hangingPunct="1">
              <a:lnSpc>
                <a:spcPct val="90000"/>
              </a:lnSpc>
            </a:pPr>
            <a:r>
              <a:rPr lang="en-US" altLang="en-US" sz="1800"/>
              <a:t>It is through formal and informal assessments that students begin to learn about themselves and their interests, skills, and values related to the world of work.</a:t>
            </a:r>
          </a:p>
          <a:p>
            <a:pPr eaLnBrk="1" hangingPunct="1">
              <a:lnSpc>
                <a:spcPct val="90000"/>
              </a:lnSpc>
            </a:pPr>
            <a:r>
              <a:rPr lang="en-US" altLang="en-US" sz="1800"/>
              <a:t>Results from assessments provide professional school counselors with a starting point for guiding students in the career planning process.</a:t>
            </a:r>
          </a:p>
          <a:p>
            <a:pPr eaLnBrk="1" hangingPunct="1">
              <a:lnSpc>
                <a:spcPct val="90000"/>
              </a:lnSpc>
            </a:pPr>
            <a:r>
              <a:rPr lang="en-US" altLang="en-US" sz="1800"/>
              <a:t>School counselors must remain current in their knowledge about which career assessments are suitable for use with school-aged youth, as well as possess a general understanding of assessment so they can make informed decisions about which assessments to use.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descr="Large confetti">
            <a:extLst>
              <a:ext uri="{FF2B5EF4-FFF2-40B4-BE49-F238E27FC236}">
                <a16:creationId xmlns:a16="http://schemas.microsoft.com/office/drawing/2014/main" id="{ADB8B64A-4B04-41E4-B9B0-0DB62033912A}"/>
              </a:ext>
            </a:extLst>
          </p:cNvPr>
          <p:cNvSpPr>
            <a:spLocks noGrp="1" noChangeArrowheads="1"/>
          </p:cNvSpPr>
          <p:nvPr>
            <p:ph type="title" idx="4294967295"/>
          </p:nvPr>
        </p:nvSpPr>
        <p:spPr>
          <a:xfrm>
            <a:off x="2590800" y="631825"/>
            <a:ext cx="7772400" cy="892175"/>
          </a:xfrm>
        </p:spPr>
        <p:txBody>
          <a:bodyPr anchor="b"/>
          <a:lstStyle/>
          <a:p>
            <a:pPr eaLnBrk="1" hangingPunct="1"/>
            <a:r>
              <a:rPr lang="en-US" altLang="en-US" sz="3200" b="1">
                <a:ln>
                  <a:noFill/>
                </a:ln>
              </a:rPr>
              <a:t>Career Assessment</a:t>
            </a:r>
          </a:p>
        </p:txBody>
      </p:sp>
      <p:sp>
        <p:nvSpPr>
          <p:cNvPr id="25603" name="Rectangle 3">
            <a:extLst>
              <a:ext uri="{FF2B5EF4-FFF2-40B4-BE49-F238E27FC236}">
                <a16:creationId xmlns:a16="http://schemas.microsoft.com/office/drawing/2014/main" id="{5A28297D-EE7B-46EB-BEFF-C2253E33ABAE}"/>
              </a:ext>
            </a:extLst>
          </p:cNvPr>
          <p:cNvSpPr>
            <a:spLocks noGrp="1" noChangeArrowheads="1"/>
          </p:cNvSpPr>
          <p:nvPr>
            <p:ph type="body" idx="4294967295"/>
          </p:nvPr>
        </p:nvSpPr>
        <p:spPr>
          <a:xfrm>
            <a:off x="1166813" y="1655763"/>
            <a:ext cx="9601200" cy="4332287"/>
          </a:xfrm>
        </p:spPr>
        <p:txBody>
          <a:bodyPr/>
          <a:lstStyle/>
          <a:p>
            <a:pPr eaLnBrk="1" hangingPunct="1">
              <a:lnSpc>
                <a:spcPct val="90000"/>
              </a:lnSpc>
            </a:pPr>
            <a:r>
              <a:rPr lang="en-US" altLang="en-US" sz="1800"/>
              <a:t>Types of assessments available to professional school counselors:</a:t>
            </a:r>
          </a:p>
          <a:p>
            <a:pPr lvl="1" eaLnBrk="1" hangingPunct="1">
              <a:lnSpc>
                <a:spcPct val="90000"/>
              </a:lnSpc>
            </a:pPr>
            <a:r>
              <a:rPr lang="en-US" altLang="en-US" sz="1800"/>
              <a:t>Kuder Career Search with Person Match</a:t>
            </a:r>
          </a:p>
          <a:p>
            <a:pPr lvl="1" eaLnBrk="1" hangingPunct="1">
              <a:lnSpc>
                <a:spcPct val="90000"/>
              </a:lnSpc>
            </a:pPr>
            <a:r>
              <a:rPr lang="en-US" altLang="en-US" sz="1800"/>
              <a:t>Kuder Skills Assessment</a:t>
            </a:r>
          </a:p>
          <a:p>
            <a:pPr lvl="1" eaLnBrk="1" hangingPunct="1">
              <a:lnSpc>
                <a:spcPct val="90000"/>
              </a:lnSpc>
            </a:pPr>
            <a:r>
              <a:rPr lang="en-US" altLang="en-US" sz="1800"/>
              <a:t>Super’s Work Values Inventory</a:t>
            </a:r>
          </a:p>
          <a:p>
            <a:pPr lvl="1" eaLnBrk="1" hangingPunct="1">
              <a:lnSpc>
                <a:spcPct val="90000"/>
              </a:lnSpc>
            </a:pPr>
            <a:r>
              <a:rPr lang="en-US" altLang="en-US" sz="1800"/>
              <a:t>Self-Directed Search</a:t>
            </a:r>
          </a:p>
          <a:p>
            <a:pPr lvl="1" eaLnBrk="1" hangingPunct="1">
              <a:lnSpc>
                <a:spcPct val="90000"/>
              </a:lnSpc>
            </a:pPr>
            <a:r>
              <a:rPr lang="en-US" altLang="en-US" sz="1800"/>
              <a:t>Strong Interest Inventory</a:t>
            </a:r>
          </a:p>
          <a:p>
            <a:pPr lvl="1" eaLnBrk="1" hangingPunct="1">
              <a:lnSpc>
                <a:spcPct val="90000"/>
              </a:lnSpc>
            </a:pPr>
            <a:r>
              <a:rPr lang="en-US" altLang="en-US" sz="1800"/>
              <a:t>O*NET Interest Profiler</a:t>
            </a:r>
          </a:p>
          <a:p>
            <a:pPr lvl="1" eaLnBrk="1" hangingPunct="1">
              <a:lnSpc>
                <a:spcPct val="90000"/>
              </a:lnSpc>
            </a:pPr>
            <a:r>
              <a:rPr lang="en-US" altLang="en-US" sz="1800"/>
              <a:t>O*NET Ability Profiler</a:t>
            </a:r>
          </a:p>
          <a:p>
            <a:pPr lvl="1" eaLnBrk="1" hangingPunct="1">
              <a:lnSpc>
                <a:spcPct val="90000"/>
              </a:lnSpc>
            </a:pPr>
            <a:r>
              <a:rPr lang="en-US" altLang="en-US" sz="1800"/>
              <a:t>O*NET Work Importance Profiler</a:t>
            </a:r>
          </a:p>
          <a:p>
            <a:pPr lvl="1" eaLnBrk="1" hangingPunct="1">
              <a:lnSpc>
                <a:spcPct val="90000"/>
              </a:lnSpc>
            </a:pPr>
            <a:r>
              <a:rPr lang="en-US" altLang="en-US" sz="1800"/>
              <a:t>Myers-Briggs Type Indicator</a:t>
            </a:r>
          </a:p>
        </p:txBody>
      </p:sp>
      <p:pic>
        <p:nvPicPr>
          <p:cNvPr id="25604" name="Picture 1">
            <a:extLst>
              <a:ext uri="{FF2B5EF4-FFF2-40B4-BE49-F238E27FC236}">
                <a16:creationId xmlns:a16="http://schemas.microsoft.com/office/drawing/2014/main" id="{B9D635AB-89A5-4A57-A3F0-5FDACCD31F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378075"/>
            <a:ext cx="2757488"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descr="Large confetti">
            <a:extLst>
              <a:ext uri="{FF2B5EF4-FFF2-40B4-BE49-F238E27FC236}">
                <a16:creationId xmlns:a16="http://schemas.microsoft.com/office/drawing/2014/main" id="{62D01DD6-CE85-4051-82C5-5E6943016AC4}"/>
              </a:ext>
            </a:extLst>
          </p:cNvPr>
          <p:cNvSpPr>
            <a:spLocks noGrp="1" noChangeArrowheads="1"/>
          </p:cNvSpPr>
          <p:nvPr>
            <p:ph type="title" idx="4294967295"/>
          </p:nvPr>
        </p:nvSpPr>
        <p:spPr>
          <a:xfrm>
            <a:off x="1905000" y="381000"/>
            <a:ext cx="8408988" cy="1143000"/>
          </a:xfrm>
        </p:spPr>
        <p:txBody>
          <a:bodyPr anchor="b"/>
          <a:lstStyle/>
          <a:p>
            <a:pPr eaLnBrk="1" hangingPunct="1"/>
            <a:r>
              <a:rPr lang="en-US" altLang="en-US">
                <a:ln>
                  <a:noFill/>
                </a:ln>
              </a:rPr>
              <a:t>Career Assessment</a:t>
            </a:r>
          </a:p>
        </p:txBody>
      </p:sp>
      <p:sp>
        <p:nvSpPr>
          <p:cNvPr id="26627" name="Rectangle 3">
            <a:extLst>
              <a:ext uri="{FF2B5EF4-FFF2-40B4-BE49-F238E27FC236}">
                <a16:creationId xmlns:a16="http://schemas.microsoft.com/office/drawing/2014/main" id="{0759B498-E639-4867-8A01-BE26A3311A24}"/>
              </a:ext>
            </a:extLst>
          </p:cNvPr>
          <p:cNvSpPr>
            <a:spLocks noGrp="1" noChangeArrowheads="1"/>
          </p:cNvSpPr>
          <p:nvPr>
            <p:ph type="body" idx="4294967295"/>
          </p:nvPr>
        </p:nvSpPr>
        <p:spPr>
          <a:xfrm>
            <a:off x="2057400" y="1905000"/>
            <a:ext cx="7772400" cy="4191000"/>
          </a:xfrm>
        </p:spPr>
        <p:txBody>
          <a:bodyPr/>
          <a:lstStyle/>
          <a:p>
            <a:pPr eaLnBrk="1" hangingPunct="1">
              <a:lnSpc>
                <a:spcPct val="90000"/>
              </a:lnSpc>
            </a:pPr>
            <a:r>
              <a:rPr lang="en-US" altLang="en-US" sz="1800"/>
              <a:t>Professional school counselors must use emerging technology to sustain an educational and career planning system.</a:t>
            </a:r>
          </a:p>
          <a:p>
            <a:pPr eaLnBrk="1" hangingPunct="1">
              <a:lnSpc>
                <a:spcPct val="90000"/>
              </a:lnSpc>
            </a:pPr>
            <a:r>
              <a:rPr lang="en-US" altLang="en-US" sz="1800"/>
              <a:t>Recommended Web sites</a:t>
            </a:r>
          </a:p>
          <a:p>
            <a:pPr lvl="1" eaLnBrk="1" hangingPunct="1">
              <a:lnSpc>
                <a:spcPct val="90000"/>
              </a:lnSpc>
            </a:pPr>
            <a:r>
              <a:rPr lang="en-US" altLang="en-US" sz="1800"/>
              <a:t>GENERAL</a:t>
            </a:r>
          </a:p>
          <a:p>
            <a:pPr lvl="2" eaLnBrk="1" hangingPunct="1">
              <a:lnSpc>
                <a:spcPct val="90000"/>
              </a:lnSpc>
            </a:pPr>
            <a:r>
              <a:rPr lang="en-US" altLang="en-US"/>
              <a:t>Occupational Outlook Handbook (OOH) (</a:t>
            </a:r>
            <a:r>
              <a:rPr lang="en-US" altLang="en-US">
                <a:hlinkClick r:id="rId2"/>
              </a:rPr>
              <a:t>http://www.bls.gov/OCO</a:t>
            </a:r>
            <a:r>
              <a:rPr lang="en-US" altLang="en-US"/>
              <a:t>); OOH for children (</a:t>
            </a:r>
            <a:r>
              <a:rPr lang="en-US" altLang="en-US">
                <a:hlinkClick r:id="rId3"/>
              </a:rPr>
              <a:t>http://www.bls.gov/k12</a:t>
            </a:r>
            <a:r>
              <a:rPr lang="en-US" altLang="en-US"/>
              <a:t>)</a:t>
            </a:r>
          </a:p>
          <a:p>
            <a:pPr lvl="2" eaLnBrk="1" hangingPunct="1">
              <a:lnSpc>
                <a:spcPct val="90000"/>
              </a:lnSpc>
            </a:pPr>
            <a:r>
              <a:rPr lang="en-US" altLang="en-US"/>
              <a:t>O*NET (</a:t>
            </a:r>
            <a:r>
              <a:rPr lang="en-US" altLang="en-US">
                <a:hlinkClick r:id="rId4"/>
              </a:rPr>
              <a:t>http://online.onetcenter.org/find/</a:t>
            </a:r>
            <a:r>
              <a:rPr lang="en-US" altLang="en-US"/>
              <a:t>) </a:t>
            </a:r>
          </a:p>
          <a:p>
            <a:pPr lvl="1" eaLnBrk="1" hangingPunct="1">
              <a:lnSpc>
                <a:spcPct val="90000"/>
              </a:lnSpc>
            </a:pPr>
            <a:r>
              <a:rPr lang="en-US" altLang="en-US" sz="1800"/>
              <a:t>JOB SEARCH</a:t>
            </a:r>
          </a:p>
          <a:p>
            <a:pPr lvl="2" eaLnBrk="1" hangingPunct="1">
              <a:lnSpc>
                <a:spcPct val="90000"/>
              </a:lnSpc>
            </a:pPr>
            <a:r>
              <a:rPr lang="en-US" altLang="en-US"/>
              <a:t>Quint Careers (</a:t>
            </a:r>
            <a:r>
              <a:rPr lang="en-US" altLang="en-US">
                <a:hlinkClick r:id="rId5"/>
              </a:rPr>
              <a:t>http://www.quintcareers.com/job-seeker.html</a:t>
            </a:r>
            <a:r>
              <a:rPr lang="en-US" altLang="en-US"/>
              <a:t>)</a:t>
            </a:r>
          </a:p>
          <a:p>
            <a:pPr lvl="2" eaLnBrk="1" hangingPunct="1">
              <a:lnSpc>
                <a:spcPct val="90000"/>
              </a:lnSpc>
            </a:pPr>
            <a:r>
              <a:rPr lang="en-US" altLang="en-US"/>
              <a:t>The Riley Guide (</a:t>
            </a:r>
            <a:r>
              <a:rPr lang="en-US" altLang="en-US">
                <a:hlinkClick r:id="rId6"/>
              </a:rPr>
              <a:t>http://www.rileyguide.com</a:t>
            </a:r>
            <a:r>
              <a:rPr lang="en-US" altLang="en-US"/>
              <a:t>)</a:t>
            </a:r>
          </a:p>
          <a:p>
            <a:pPr lvl="2" eaLnBrk="1" hangingPunct="1">
              <a:lnSpc>
                <a:spcPct val="90000"/>
              </a:lnSpc>
            </a:pPr>
            <a:r>
              <a:rPr lang="en-US" altLang="en-US"/>
              <a:t>JobHuntersBible (</a:t>
            </a:r>
            <a:r>
              <a:rPr lang="en-US" altLang="en-US">
                <a:hlinkClick r:id="rId7"/>
              </a:rPr>
              <a:t>http://www.jobhuntersbible.com</a:t>
            </a:r>
            <a:r>
              <a:rPr lang="en-US" altLang="en-US"/>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descr="Large confetti">
            <a:extLst>
              <a:ext uri="{FF2B5EF4-FFF2-40B4-BE49-F238E27FC236}">
                <a16:creationId xmlns:a16="http://schemas.microsoft.com/office/drawing/2014/main" id="{9E9078BA-1478-47A9-AEA3-CE02DBC00637}"/>
              </a:ext>
            </a:extLst>
          </p:cNvPr>
          <p:cNvSpPr>
            <a:spLocks noGrp="1" noChangeArrowheads="1"/>
          </p:cNvSpPr>
          <p:nvPr>
            <p:ph type="title" idx="4294967295"/>
          </p:nvPr>
        </p:nvSpPr>
        <p:spPr>
          <a:xfrm>
            <a:off x="1949450" y="754063"/>
            <a:ext cx="8001000" cy="685800"/>
          </a:xfrm>
        </p:spPr>
        <p:txBody>
          <a:bodyPr rtlCol="0" anchor="b">
            <a:normAutofit fontScale="90000"/>
          </a:bodyPr>
          <a:lstStyle/>
          <a:p>
            <a:pPr eaLnBrk="1" fontAlgn="auto" hangingPunct="1">
              <a:spcAft>
                <a:spcPts val="0"/>
              </a:spcAft>
              <a:defRPr/>
            </a:pPr>
            <a:r>
              <a:rPr lang="en-US" altLang="en-US" dirty="0">
                <a:solidFill>
                  <a:schemeClr val="tx1">
                    <a:lumMod val="85000"/>
                    <a:lumOff val="15000"/>
                  </a:schemeClr>
                </a:solidFill>
              </a:rPr>
              <a:t>Career Assessment</a:t>
            </a:r>
          </a:p>
        </p:txBody>
      </p:sp>
      <p:sp>
        <p:nvSpPr>
          <p:cNvPr id="285699" name="Rectangle 3">
            <a:extLst>
              <a:ext uri="{FF2B5EF4-FFF2-40B4-BE49-F238E27FC236}">
                <a16:creationId xmlns:a16="http://schemas.microsoft.com/office/drawing/2014/main" id="{FA87D8B4-9507-4814-9FB6-FA3961BA1B61}"/>
              </a:ext>
            </a:extLst>
          </p:cNvPr>
          <p:cNvSpPr>
            <a:spLocks noGrp="1" noChangeArrowheads="1"/>
          </p:cNvSpPr>
          <p:nvPr>
            <p:ph type="body" idx="4294967295"/>
          </p:nvPr>
        </p:nvSpPr>
        <p:spPr>
          <a:xfrm>
            <a:off x="1320800" y="1668463"/>
            <a:ext cx="9601200" cy="3319462"/>
          </a:xfrm>
        </p:spPr>
        <p:txBody>
          <a:bodyPr rtlCol="0">
            <a:normAutofit fontScale="85000" lnSpcReduction="20000"/>
          </a:bodyPr>
          <a:lstStyle/>
          <a:p>
            <a:pPr lvl="1" eaLnBrk="1" fontAlgn="auto" hangingPunct="1">
              <a:lnSpc>
                <a:spcPct val="90000"/>
              </a:lnSpc>
              <a:buFont typeface="Arial"/>
              <a:buChar char="•"/>
              <a:defRPr/>
            </a:pPr>
            <a:r>
              <a:rPr lang="en-US" altLang="en-US" sz="1800">
                <a:solidFill>
                  <a:schemeClr val="tx1">
                    <a:lumMod val="85000"/>
                    <a:lumOff val="15000"/>
                  </a:schemeClr>
                </a:solidFill>
              </a:rPr>
              <a:t>JOB SEARCH (continued)</a:t>
            </a:r>
          </a:p>
          <a:p>
            <a:pPr lvl="2" eaLnBrk="1" fontAlgn="auto" hangingPunct="1">
              <a:lnSpc>
                <a:spcPct val="90000"/>
              </a:lnSpc>
              <a:buFont typeface="Arial"/>
              <a:buChar char="•"/>
              <a:defRPr/>
            </a:pPr>
            <a:r>
              <a:rPr lang="en-US" altLang="en-US">
                <a:solidFill>
                  <a:schemeClr val="tx1">
                    <a:lumMod val="85000"/>
                    <a:lumOff val="15000"/>
                  </a:schemeClr>
                </a:solidFill>
              </a:rPr>
              <a:t>Career Builder (</a:t>
            </a:r>
            <a:r>
              <a:rPr lang="en-US" altLang="en-US">
                <a:solidFill>
                  <a:schemeClr val="tx1">
                    <a:lumMod val="85000"/>
                    <a:lumOff val="15000"/>
                  </a:schemeClr>
                </a:solidFill>
                <a:hlinkClick r:id="rId2"/>
              </a:rPr>
              <a:t>http://www.careerbuilder.com</a:t>
            </a:r>
            <a:r>
              <a:rPr lang="en-US" altLang="en-US">
                <a:solidFill>
                  <a:schemeClr val="tx1">
                    <a:lumMod val="85000"/>
                    <a:lumOff val="15000"/>
                  </a:schemeClr>
                </a:solidFill>
              </a:rPr>
              <a:t>)</a:t>
            </a:r>
          </a:p>
          <a:p>
            <a:pPr lvl="2" eaLnBrk="1" fontAlgn="auto" hangingPunct="1">
              <a:lnSpc>
                <a:spcPct val="90000"/>
              </a:lnSpc>
              <a:buFont typeface="Arial"/>
              <a:buChar char="•"/>
              <a:defRPr/>
            </a:pPr>
            <a:r>
              <a:rPr lang="en-US" altLang="en-US">
                <a:solidFill>
                  <a:schemeClr val="tx1">
                    <a:lumMod val="85000"/>
                    <a:lumOff val="15000"/>
                  </a:schemeClr>
                </a:solidFill>
              </a:rPr>
              <a:t>Monster (</a:t>
            </a:r>
            <a:r>
              <a:rPr lang="en-US" altLang="en-US">
                <a:solidFill>
                  <a:schemeClr val="tx1">
                    <a:lumMod val="85000"/>
                    <a:lumOff val="15000"/>
                  </a:schemeClr>
                </a:solidFill>
                <a:hlinkClick r:id="rId3"/>
              </a:rPr>
              <a:t>http://www.monster.com</a:t>
            </a:r>
            <a:r>
              <a:rPr lang="en-US" altLang="en-US">
                <a:solidFill>
                  <a:schemeClr val="tx1">
                    <a:lumMod val="85000"/>
                    <a:lumOff val="15000"/>
                  </a:schemeClr>
                </a:solidFill>
              </a:rPr>
              <a:t>)</a:t>
            </a:r>
          </a:p>
          <a:p>
            <a:pPr lvl="2" eaLnBrk="1" fontAlgn="auto" hangingPunct="1">
              <a:lnSpc>
                <a:spcPct val="90000"/>
              </a:lnSpc>
              <a:buFont typeface="Arial"/>
              <a:buChar char="•"/>
              <a:defRPr/>
            </a:pPr>
            <a:r>
              <a:rPr lang="en-US" altLang="en-US">
                <a:solidFill>
                  <a:schemeClr val="tx1">
                    <a:lumMod val="85000"/>
                    <a:lumOff val="15000"/>
                  </a:schemeClr>
                </a:solidFill>
              </a:rPr>
              <a:t>Simply Hired (</a:t>
            </a:r>
            <a:r>
              <a:rPr lang="en-US" altLang="en-US">
                <a:solidFill>
                  <a:schemeClr val="tx1">
                    <a:lumMod val="85000"/>
                    <a:lumOff val="15000"/>
                  </a:schemeClr>
                </a:solidFill>
                <a:hlinkClick r:id="rId4"/>
              </a:rPr>
              <a:t>http://www.simplyhired.com</a:t>
            </a:r>
            <a:r>
              <a:rPr lang="en-US" altLang="en-US">
                <a:solidFill>
                  <a:schemeClr val="tx1">
                    <a:lumMod val="85000"/>
                    <a:lumOff val="15000"/>
                  </a:schemeClr>
                </a:solidFill>
              </a:rPr>
              <a:t>)</a:t>
            </a:r>
          </a:p>
          <a:p>
            <a:pPr lvl="2" eaLnBrk="1" fontAlgn="auto" hangingPunct="1">
              <a:lnSpc>
                <a:spcPct val="90000"/>
              </a:lnSpc>
              <a:buFont typeface="Arial"/>
              <a:buChar char="•"/>
              <a:defRPr/>
            </a:pPr>
            <a:r>
              <a:rPr lang="en-US" altLang="en-US">
                <a:solidFill>
                  <a:schemeClr val="tx1">
                    <a:lumMod val="85000"/>
                    <a:lumOff val="15000"/>
                  </a:schemeClr>
                </a:solidFill>
              </a:rPr>
              <a:t>Indeed (</a:t>
            </a:r>
            <a:r>
              <a:rPr lang="en-US" altLang="en-US">
                <a:solidFill>
                  <a:schemeClr val="tx1">
                    <a:lumMod val="85000"/>
                    <a:lumOff val="15000"/>
                  </a:schemeClr>
                </a:solidFill>
                <a:hlinkClick r:id="rId5"/>
              </a:rPr>
              <a:t>http://www.indeed.com</a:t>
            </a:r>
            <a:r>
              <a:rPr lang="en-US" altLang="en-US">
                <a:solidFill>
                  <a:schemeClr val="tx1">
                    <a:lumMod val="85000"/>
                    <a:lumOff val="15000"/>
                  </a:schemeClr>
                </a:solidFill>
              </a:rPr>
              <a:t>)</a:t>
            </a:r>
          </a:p>
          <a:p>
            <a:pPr lvl="1" eaLnBrk="1" fontAlgn="auto" hangingPunct="1">
              <a:lnSpc>
                <a:spcPct val="90000"/>
              </a:lnSpc>
              <a:buFont typeface="Arial"/>
              <a:buChar char="•"/>
              <a:defRPr/>
            </a:pPr>
            <a:r>
              <a:rPr lang="en-US" altLang="en-US" sz="1800">
                <a:solidFill>
                  <a:schemeClr val="tx1">
                    <a:lumMod val="85000"/>
                    <a:lumOff val="15000"/>
                  </a:schemeClr>
                </a:solidFill>
              </a:rPr>
              <a:t>COLLEGE ADMISSION AND FINANCIAL AID</a:t>
            </a:r>
          </a:p>
          <a:p>
            <a:pPr lvl="2" eaLnBrk="1" fontAlgn="auto" hangingPunct="1">
              <a:lnSpc>
                <a:spcPct val="90000"/>
              </a:lnSpc>
              <a:buFont typeface="Arial"/>
              <a:buChar char="•"/>
              <a:defRPr/>
            </a:pPr>
            <a:r>
              <a:rPr lang="en-US" altLang="en-US">
                <a:solidFill>
                  <a:schemeClr val="tx1">
                    <a:lumMod val="85000"/>
                    <a:lumOff val="15000"/>
                  </a:schemeClr>
                </a:solidFill>
              </a:rPr>
              <a:t>Peterson’s (</a:t>
            </a:r>
            <a:r>
              <a:rPr lang="en-US" altLang="en-US">
                <a:solidFill>
                  <a:schemeClr val="tx1">
                    <a:lumMod val="85000"/>
                    <a:lumOff val="15000"/>
                  </a:schemeClr>
                </a:solidFill>
                <a:hlinkClick r:id="rId6"/>
              </a:rPr>
              <a:t>http://www.petersons.com</a:t>
            </a:r>
            <a:r>
              <a:rPr lang="en-US" altLang="en-US">
                <a:solidFill>
                  <a:schemeClr val="tx1">
                    <a:lumMod val="85000"/>
                    <a:lumOff val="15000"/>
                  </a:schemeClr>
                </a:solidFill>
              </a:rPr>
              <a:t>)</a:t>
            </a:r>
          </a:p>
          <a:p>
            <a:pPr lvl="2" eaLnBrk="1" fontAlgn="auto" hangingPunct="1">
              <a:lnSpc>
                <a:spcPct val="90000"/>
              </a:lnSpc>
              <a:buFont typeface="Arial"/>
              <a:buChar char="•"/>
              <a:defRPr/>
            </a:pPr>
            <a:r>
              <a:rPr lang="en-US" altLang="en-US">
                <a:solidFill>
                  <a:schemeClr val="tx1">
                    <a:lumMod val="85000"/>
                    <a:lumOff val="15000"/>
                  </a:schemeClr>
                </a:solidFill>
              </a:rPr>
              <a:t>U. S. News and World Report (</a:t>
            </a:r>
            <a:r>
              <a:rPr lang="en-US" altLang="en-US">
                <a:solidFill>
                  <a:schemeClr val="tx1">
                    <a:lumMod val="85000"/>
                    <a:lumOff val="15000"/>
                  </a:schemeClr>
                </a:solidFill>
                <a:hlinkClick r:id="rId7"/>
              </a:rPr>
              <a:t>http://www.usnews.com</a:t>
            </a:r>
            <a:r>
              <a:rPr lang="en-US" altLang="en-US">
                <a:solidFill>
                  <a:schemeClr val="tx1">
                    <a:lumMod val="85000"/>
                    <a:lumOff val="15000"/>
                  </a:schemeClr>
                </a:solidFill>
              </a:rPr>
              <a:t>)</a:t>
            </a:r>
          </a:p>
          <a:p>
            <a:pPr lvl="2" eaLnBrk="1" fontAlgn="auto" hangingPunct="1">
              <a:lnSpc>
                <a:spcPct val="90000"/>
              </a:lnSpc>
              <a:buFont typeface="Arial"/>
              <a:buChar char="•"/>
              <a:defRPr/>
            </a:pPr>
            <a:r>
              <a:rPr lang="en-US" altLang="en-US">
                <a:solidFill>
                  <a:schemeClr val="tx1">
                    <a:lumMod val="85000"/>
                    <a:lumOff val="15000"/>
                  </a:schemeClr>
                </a:solidFill>
              </a:rPr>
              <a:t>College Board (</a:t>
            </a:r>
            <a:r>
              <a:rPr lang="en-US" altLang="en-US">
                <a:solidFill>
                  <a:schemeClr val="tx1">
                    <a:lumMod val="85000"/>
                    <a:lumOff val="15000"/>
                  </a:schemeClr>
                </a:solidFill>
                <a:hlinkClick r:id="rId8"/>
              </a:rPr>
              <a:t>http://www.collegeboard.com</a:t>
            </a:r>
            <a:r>
              <a:rPr lang="en-US" altLang="en-US">
                <a:solidFill>
                  <a:schemeClr val="tx1">
                    <a:lumMod val="85000"/>
                    <a:lumOff val="15000"/>
                  </a:schemeClr>
                </a:solidFill>
              </a:rPr>
              <a:t>)</a:t>
            </a:r>
          </a:p>
          <a:p>
            <a:pPr lvl="2" eaLnBrk="1" fontAlgn="auto" hangingPunct="1">
              <a:lnSpc>
                <a:spcPct val="90000"/>
              </a:lnSpc>
              <a:buFont typeface="Arial"/>
              <a:buChar char="•"/>
              <a:defRPr/>
            </a:pPr>
            <a:r>
              <a:rPr lang="en-US" altLang="en-US">
                <a:solidFill>
                  <a:schemeClr val="tx1">
                    <a:lumMod val="85000"/>
                    <a:lumOff val="15000"/>
                  </a:schemeClr>
                </a:solidFill>
              </a:rPr>
              <a:t>Quint Careers (</a:t>
            </a:r>
            <a:r>
              <a:rPr lang="en-US" altLang="en-US">
                <a:solidFill>
                  <a:schemeClr val="tx1">
                    <a:lumMod val="85000"/>
                    <a:lumOff val="15000"/>
                  </a:schemeClr>
                </a:solidFill>
                <a:hlinkClick r:id="rId9"/>
              </a:rPr>
              <a:t>http://www.quintcareers.com/student.html</a:t>
            </a:r>
            <a:r>
              <a:rPr lang="en-US" altLang="en-US">
                <a:solidFill>
                  <a:schemeClr val="tx1">
                    <a:lumMod val="85000"/>
                    <a:lumOff val="15000"/>
                  </a:schemeClr>
                </a:solidFill>
              </a:rPr>
              <a:t>)</a:t>
            </a:r>
          </a:p>
          <a:p>
            <a:pPr lvl="2" eaLnBrk="1" fontAlgn="auto" hangingPunct="1">
              <a:lnSpc>
                <a:spcPct val="90000"/>
              </a:lnSpc>
              <a:buFont typeface="Arial"/>
              <a:buChar char="•"/>
              <a:defRPr/>
            </a:pPr>
            <a:r>
              <a:rPr lang="en-US" altLang="en-US">
                <a:solidFill>
                  <a:schemeClr val="tx1">
                    <a:lumMod val="85000"/>
                    <a:lumOff val="15000"/>
                  </a:schemeClr>
                </a:solidFill>
              </a:rPr>
              <a:t>U. S. Department of Education (</a:t>
            </a:r>
            <a:r>
              <a:rPr lang="en-US" altLang="en-US">
                <a:solidFill>
                  <a:schemeClr val="tx1">
                    <a:lumMod val="85000"/>
                    <a:lumOff val="15000"/>
                  </a:schemeClr>
                </a:solidFill>
                <a:hlinkClick r:id="rId10"/>
              </a:rPr>
              <a:t>http://studentaid.ed.gov</a:t>
            </a:r>
            <a:r>
              <a:rPr lang="en-US" altLang="en-US">
                <a:solidFill>
                  <a:schemeClr val="tx1">
                    <a:lumMod val="85000"/>
                    <a:lumOff val="15000"/>
                  </a:schemeClr>
                </a:solidFill>
              </a:rPr>
              <a:t>)</a:t>
            </a:r>
          </a:p>
          <a:p>
            <a:pPr lvl="2" eaLnBrk="1" fontAlgn="auto" hangingPunct="1">
              <a:lnSpc>
                <a:spcPct val="90000"/>
              </a:lnSpc>
              <a:buFont typeface="Arial" panose="020B0604020202020204" pitchFamily="34" charset="0"/>
              <a:buNone/>
              <a:defRPr/>
            </a:pPr>
            <a:endParaRPr lang="en-US" altLang="en-US">
              <a:solidFill>
                <a:schemeClr val="tx1">
                  <a:lumMod val="85000"/>
                  <a:lumOff val="15000"/>
                </a:schemeClr>
              </a:solidFill>
            </a:endParaRPr>
          </a:p>
          <a:p>
            <a:pPr lvl="2" eaLnBrk="1" fontAlgn="auto" hangingPunct="1">
              <a:lnSpc>
                <a:spcPct val="90000"/>
              </a:lnSpc>
              <a:buFont typeface="Arial"/>
              <a:buChar char="•"/>
              <a:defRPr/>
            </a:pPr>
            <a:endParaRPr lang="en-US" altLang="en-US">
              <a:solidFill>
                <a:schemeClr val="tx1">
                  <a:lumMod val="85000"/>
                  <a:lumOff val="15000"/>
                </a:schemeClr>
              </a:solidFill>
            </a:endParaRPr>
          </a:p>
          <a:p>
            <a:pPr lvl="2" eaLnBrk="1" fontAlgn="auto" hangingPunct="1">
              <a:lnSpc>
                <a:spcPct val="90000"/>
              </a:lnSpc>
              <a:buFont typeface="Arial" panose="020B0604020202020204" pitchFamily="34" charset="0"/>
              <a:buNone/>
              <a:defRPr/>
            </a:pPr>
            <a:endParaRPr lang="en-US" altLang="en-US">
              <a:solidFill>
                <a:schemeClr val="tx1">
                  <a:lumMod val="85000"/>
                  <a:lumOff val="1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descr="Large confetti">
            <a:extLst>
              <a:ext uri="{FF2B5EF4-FFF2-40B4-BE49-F238E27FC236}">
                <a16:creationId xmlns:a16="http://schemas.microsoft.com/office/drawing/2014/main" id="{C5875AB2-4983-4C1B-B324-21E82E91B68B}"/>
              </a:ext>
            </a:extLst>
          </p:cNvPr>
          <p:cNvSpPr>
            <a:spLocks noGrp="1" noChangeArrowheads="1"/>
          </p:cNvSpPr>
          <p:nvPr>
            <p:ph type="title" idx="4294967295"/>
          </p:nvPr>
        </p:nvSpPr>
        <p:spPr>
          <a:xfrm>
            <a:off x="1284288" y="776288"/>
            <a:ext cx="9601200" cy="652462"/>
          </a:xfrm>
        </p:spPr>
        <p:txBody>
          <a:bodyPr rtlCol="0" anchor="b">
            <a:normAutofit fontScale="90000"/>
          </a:bodyPr>
          <a:lstStyle/>
          <a:p>
            <a:pPr eaLnBrk="1" fontAlgn="auto" hangingPunct="1">
              <a:spcAft>
                <a:spcPts val="0"/>
              </a:spcAft>
              <a:defRPr/>
            </a:pPr>
            <a:r>
              <a:rPr lang="en-US" altLang="en-US" b="1" dirty="0">
                <a:solidFill>
                  <a:schemeClr val="tx1">
                    <a:lumMod val="85000"/>
                    <a:lumOff val="15000"/>
                  </a:schemeClr>
                </a:solidFill>
              </a:rPr>
              <a:t>Elementary Schools</a:t>
            </a:r>
          </a:p>
        </p:txBody>
      </p:sp>
      <p:sp>
        <p:nvSpPr>
          <p:cNvPr id="28675" name="Rectangle 3">
            <a:extLst>
              <a:ext uri="{FF2B5EF4-FFF2-40B4-BE49-F238E27FC236}">
                <a16:creationId xmlns:a16="http://schemas.microsoft.com/office/drawing/2014/main" id="{1ECF89F3-1C68-4B25-88DB-83D47464CD47}"/>
              </a:ext>
            </a:extLst>
          </p:cNvPr>
          <p:cNvSpPr>
            <a:spLocks noGrp="1" noChangeArrowheads="1"/>
          </p:cNvSpPr>
          <p:nvPr>
            <p:ph type="body" sz="half" idx="4294967295"/>
          </p:nvPr>
        </p:nvSpPr>
        <p:spPr>
          <a:xfrm>
            <a:off x="1497013" y="1633538"/>
            <a:ext cx="3810000" cy="4191000"/>
          </a:xfrm>
        </p:spPr>
        <p:txBody>
          <a:bodyPr/>
          <a:lstStyle/>
          <a:p>
            <a:pPr eaLnBrk="1" hangingPunct="1"/>
            <a:r>
              <a:rPr lang="en-US" altLang="en-US" sz="1600"/>
              <a:t>In elementary schools children begin formulating a sense of identity outside of their immediate family.</a:t>
            </a:r>
          </a:p>
          <a:p>
            <a:pPr eaLnBrk="1" hangingPunct="1"/>
            <a:r>
              <a:rPr lang="en-US" altLang="en-US" sz="1600"/>
              <a:t>Television often provides children with gender-stereotyped roles and occupations, and limited perceptions of careers for people of color.</a:t>
            </a:r>
          </a:p>
        </p:txBody>
      </p:sp>
      <p:sp>
        <p:nvSpPr>
          <p:cNvPr id="28676" name="Rectangle 4">
            <a:extLst>
              <a:ext uri="{FF2B5EF4-FFF2-40B4-BE49-F238E27FC236}">
                <a16:creationId xmlns:a16="http://schemas.microsoft.com/office/drawing/2014/main" id="{2762FA48-B7CF-42E5-86E8-2C698973944A}"/>
              </a:ext>
            </a:extLst>
          </p:cNvPr>
          <p:cNvSpPr>
            <a:spLocks noGrp="1" noChangeArrowheads="1"/>
          </p:cNvSpPr>
          <p:nvPr>
            <p:ph type="body" sz="half" idx="4294967295"/>
          </p:nvPr>
        </p:nvSpPr>
        <p:spPr>
          <a:xfrm>
            <a:off x="6084888" y="1546225"/>
            <a:ext cx="4033837" cy="4525963"/>
          </a:xfrm>
        </p:spPr>
        <p:txBody>
          <a:bodyPr/>
          <a:lstStyle/>
          <a:p>
            <a:pPr eaLnBrk="1" hangingPunct="1">
              <a:lnSpc>
                <a:spcPct val="90000"/>
              </a:lnSpc>
            </a:pPr>
            <a:r>
              <a:rPr lang="en-US" altLang="en-US" sz="1600"/>
              <a:t>The use of non-traditional models, such as a male nurse or female engineers, help expose children to a broad range of occupational possibilities.</a:t>
            </a:r>
          </a:p>
          <a:p>
            <a:pPr eaLnBrk="1" hangingPunct="1">
              <a:lnSpc>
                <a:spcPct val="90000"/>
              </a:lnSpc>
            </a:pPr>
            <a:r>
              <a:rPr lang="en-US" altLang="en-US" sz="1600"/>
              <a:t>Children naturally express curiosity through fantasy and play which can provide a foundation for exploring careers such as firefighting, nursing, and teaching.</a:t>
            </a:r>
          </a:p>
          <a:p>
            <a:pPr eaLnBrk="1" hangingPunct="1">
              <a:lnSpc>
                <a:spcPct val="90000"/>
              </a:lnSpc>
            </a:pPr>
            <a:endParaRPr lang="en-US" altLang="en-US" sz="1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descr="Large confetti">
            <a:extLst>
              <a:ext uri="{FF2B5EF4-FFF2-40B4-BE49-F238E27FC236}">
                <a16:creationId xmlns:a16="http://schemas.microsoft.com/office/drawing/2014/main" id="{82CD806C-DBAC-4D43-A1E1-344E2DAC69A0}"/>
              </a:ext>
            </a:extLst>
          </p:cNvPr>
          <p:cNvSpPr>
            <a:spLocks noGrp="1" noChangeArrowheads="1"/>
          </p:cNvSpPr>
          <p:nvPr>
            <p:ph type="title" idx="4294967295"/>
          </p:nvPr>
        </p:nvSpPr>
        <p:spPr>
          <a:xfrm>
            <a:off x="1295400" y="982663"/>
            <a:ext cx="9601200" cy="639762"/>
          </a:xfrm>
        </p:spPr>
        <p:txBody>
          <a:bodyPr rtlCol="0" anchor="b">
            <a:normAutofit fontScale="90000"/>
          </a:bodyPr>
          <a:lstStyle/>
          <a:p>
            <a:pPr eaLnBrk="1" fontAlgn="auto" hangingPunct="1">
              <a:spcAft>
                <a:spcPts val="0"/>
              </a:spcAft>
              <a:defRPr/>
            </a:pPr>
            <a:r>
              <a:rPr lang="en-US" altLang="en-US" b="1" dirty="0">
                <a:solidFill>
                  <a:schemeClr val="tx1">
                    <a:lumMod val="85000"/>
                    <a:lumOff val="15000"/>
                  </a:schemeClr>
                </a:solidFill>
              </a:rPr>
              <a:t>Elementary Schools</a:t>
            </a:r>
          </a:p>
        </p:txBody>
      </p:sp>
      <p:sp>
        <p:nvSpPr>
          <p:cNvPr id="29699" name="Rectangle 3">
            <a:extLst>
              <a:ext uri="{FF2B5EF4-FFF2-40B4-BE49-F238E27FC236}">
                <a16:creationId xmlns:a16="http://schemas.microsoft.com/office/drawing/2014/main" id="{5A5601EC-DD20-4B40-8D31-21006DA862BC}"/>
              </a:ext>
            </a:extLst>
          </p:cNvPr>
          <p:cNvSpPr>
            <a:spLocks noGrp="1" noChangeArrowheads="1"/>
          </p:cNvSpPr>
          <p:nvPr>
            <p:ph type="body" idx="4294967295"/>
          </p:nvPr>
        </p:nvSpPr>
        <p:spPr>
          <a:xfrm>
            <a:off x="1390650" y="1622425"/>
            <a:ext cx="9505950" cy="4191000"/>
          </a:xfrm>
        </p:spPr>
        <p:txBody>
          <a:bodyPr/>
          <a:lstStyle/>
          <a:p>
            <a:pPr eaLnBrk="1" hangingPunct="1">
              <a:lnSpc>
                <a:spcPct val="90000"/>
              </a:lnSpc>
            </a:pPr>
            <a:r>
              <a:rPr lang="en-US" altLang="en-US" sz="2000"/>
              <a:t>When students are encouraged to participate in activities that are related to their interests it helps develop a sense of autonomy, an anticipation for future opportunities for exploring, and the beginning of playful behaviors.</a:t>
            </a:r>
          </a:p>
          <a:p>
            <a:pPr eaLnBrk="1" hangingPunct="1">
              <a:lnSpc>
                <a:spcPct val="90000"/>
              </a:lnSpc>
            </a:pPr>
            <a:r>
              <a:rPr lang="en-US" altLang="en-US" sz="2000"/>
              <a:t>When these interests connect with skills and capacities, a positive self-concept emerges, providing the foundation for the future career development tasks of adolescence.</a:t>
            </a:r>
          </a:p>
          <a:p>
            <a:pPr eaLnBrk="1" hangingPunct="1">
              <a:lnSpc>
                <a:spcPct val="90000"/>
              </a:lnSpc>
            </a:pPr>
            <a:r>
              <a:rPr lang="en-US" altLang="en-US" sz="2000"/>
              <a:t>Students in elementary school also can engage in career exploration by developing and understanding the importance of educational achievement.</a:t>
            </a:r>
          </a:p>
          <a:p>
            <a:pPr eaLnBrk="1" hangingPunct="1">
              <a:lnSpc>
                <a:spcPct val="90000"/>
              </a:lnSpc>
            </a:pPr>
            <a:r>
              <a:rPr lang="en-US" altLang="en-US" sz="2000"/>
              <a:t>The primary focus of career development interventions for elementary school children is </a:t>
            </a:r>
            <a:r>
              <a:rPr lang="en-US" altLang="en-US" sz="2000" u="sng"/>
              <a:t>awareness</a:t>
            </a:r>
            <a:r>
              <a:rPr lang="en-US" altLang="en-US" sz="2000"/>
              <a:t>, in its many facets.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descr="Large confetti">
            <a:extLst>
              <a:ext uri="{FF2B5EF4-FFF2-40B4-BE49-F238E27FC236}">
                <a16:creationId xmlns:a16="http://schemas.microsoft.com/office/drawing/2014/main" id="{68865A01-E22F-439F-A34B-76B1D2632317}"/>
              </a:ext>
            </a:extLst>
          </p:cNvPr>
          <p:cNvSpPr>
            <a:spLocks noGrp="1" noChangeArrowheads="1"/>
          </p:cNvSpPr>
          <p:nvPr>
            <p:ph type="title" idx="4294967295"/>
          </p:nvPr>
        </p:nvSpPr>
        <p:spPr/>
        <p:txBody>
          <a:bodyPr anchor="b"/>
          <a:lstStyle/>
          <a:p>
            <a:pPr eaLnBrk="1" hangingPunct="1"/>
            <a:r>
              <a:rPr lang="en-US" altLang="en-US">
                <a:ln>
                  <a:noFill/>
                </a:ln>
              </a:rPr>
              <a:t>Elementary Schools (cont)</a:t>
            </a:r>
          </a:p>
        </p:txBody>
      </p:sp>
      <p:sp>
        <p:nvSpPr>
          <p:cNvPr id="30723" name="Rectangle 3">
            <a:extLst>
              <a:ext uri="{FF2B5EF4-FFF2-40B4-BE49-F238E27FC236}">
                <a16:creationId xmlns:a16="http://schemas.microsoft.com/office/drawing/2014/main" id="{B70AD7C7-91E5-44B9-84AB-A7610E101BB8}"/>
              </a:ext>
            </a:extLst>
          </p:cNvPr>
          <p:cNvSpPr>
            <a:spLocks noGrp="1" noChangeArrowheads="1"/>
          </p:cNvSpPr>
          <p:nvPr>
            <p:ph type="body" idx="4294967295"/>
          </p:nvPr>
        </p:nvSpPr>
        <p:spPr/>
        <p:txBody>
          <a:bodyPr/>
          <a:lstStyle/>
          <a:p>
            <a:pPr eaLnBrk="1" hangingPunct="1">
              <a:lnSpc>
                <a:spcPct val="90000"/>
              </a:lnSpc>
            </a:pPr>
            <a:r>
              <a:rPr lang="en-US" altLang="en-US" sz="1800"/>
              <a:t>Educational planning in elementary school is also essential.</a:t>
            </a:r>
          </a:p>
          <a:p>
            <a:pPr lvl="1" eaLnBrk="1" hangingPunct="1">
              <a:lnSpc>
                <a:spcPct val="90000"/>
              </a:lnSpc>
            </a:pPr>
            <a:r>
              <a:rPr lang="en-US" altLang="en-US" sz="1800"/>
              <a:t>Raising student awareness about the training and educational requirements for occupations that interest them may serve to heighten their motivation to do well in school.</a:t>
            </a:r>
          </a:p>
          <a:p>
            <a:pPr lvl="1" eaLnBrk="1" hangingPunct="1">
              <a:lnSpc>
                <a:spcPct val="90000"/>
              </a:lnSpc>
            </a:pPr>
            <a:r>
              <a:rPr lang="en-US" altLang="en-US" sz="1800"/>
              <a:t>Students at this age should become aware of how the skills they are learning in school are used in various careers.</a:t>
            </a:r>
          </a:p>
          <a:p>
            <a:pPr lvl="1" eaLnBrk="1" hangingPunct="1">
              <a:lnSpc>
                <a:spcPct val="90000"/>
              </a:lnSpc>
            </a:pPr>
            <a:r>
              <a:rPr lang="en-US" altLang="en-US" sz="1800"/>
              <a:t>Students’ performance in elementary school can have a significant influence on their future course taking and postsecondary options.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descr="Large confetti">
            <a:extLst>
              <a:ext uri="{FF2B5EF4-FFF2-40B4-BE49-F238E27FC236}">
                <a16:creationId xmlns:a16="http://schemas.microsoft.com/office/drawing/2014/main" id="{DCD11970-A271-48AF-B507-0D25CFDCEFC3}"/>
              </a:ext>
            </a:extLst>
          </p:cNvPr>
          <p:cNvSpPr>
            <a:spLocks noGrp="1" noChangeArrowheads="1"/>
          </p:cNvSpPr>
          <p:nvPr>
            <p:ph type="title" idx="4294967295"/>
          </p:nvPr>
        </p:nvSpPr>
        <p:spPr/>
        <p:txBody>
          <a:bodyPr rtlCol="0" anchor="b">
            <a:normAutofit fontScale="90000"/>
          </a:bodyPr>
          <a:lstStyle/>
          <a:p>
            <a:pPr eaLnBrk="1" fontAlgn="auto" hangingPunct="1">
              <a:spcAft>
                <a:spcPts val="0"/>
              </a:spcAft>
              <a:defRPr/>
            </a:pPr>
            <a:r>
              <a:rPr lang="en-US" altLang="en-US">
                <a:solidFill>
                  <a:schemeClr val="tx1">
                    <a:lumMod val="85000"/>
                    <a:lumOff val="15000"/>
                  </a:schemeClr>
                </a:solidFill>
              </a:rPr>
              <a:t>Practical Ideas for Career Development Activities</a:t>
            </a:r>
          </a:p>
        </p:txBody>
      </p:sp>
      <p:sp>
        <p:nvSpPr>
          <p:cNvPr id="31747" name="Rectangle 3">
            <a:extLst>
              <a:ext uri="{FF2B5EF4-FFF2-40B4-BE49-F238E27FC236}">
                <a16:creationId xmlns:a16="http://schemas.microsoft.com/office/drawing/2014/main" id="{D954C270-F5CB-48E9-98B0-636757846E92}"/>
              </a:ext>
            </a:extLst>
          </p:cNvPr>
          <p:cNvSpPr>
            <a:spLocks noGrp="1" noChangeArrowheads="1"/>
          </p:cNvSpPr>
          <p:nvPr>
            <p:ph type="body" idx="4294967295"/>
          </p:nvPr>
        </p:nvSpPr>
        <p:spPr/>
        <p:txBody>
          <a:bodyPr/>
          <a:lstStyle/>
          <a:p>
            <a:pPr eaLnBrk="1" hangingPunct="1">
              <a:lnSpc>
                <a:spcPct val="90000"/>
              </a:lnSpc>
            </a:pPr>
            <a:r>
              <a:rPr lang="en-US" altLang="en-US" sz="1400"/>
              <a:t>Ask students to identify and discuss the jobs that they have observed in their communities and then add to their knowledge base by introducing a few new ones.</a:t>
            </a:r>
          </a:p>
          <a:p>
            <a:pPr eaLnBrk="1" hangingPunct="1">
              <a:lnSpc>
                <a:spcPct val="90000"/>
              </a:lnSpc>
            </a:pPr>
            <a:r>
              <a:rPr lang="en-US" altLang="en-US" sz="1400" noProof="1"/>
              <a:t>Encourage students to identify the </a:t>
            </a:r>
            <a:r>
              <a:rPr lang="en-US" altLang="en-US" sz="1400">
                <a:ea typeface="ヒラギノ角ゴ Pro W3" pitchFamily="28" charset="-128"/>
              </a:rPr>
              <a:t>“j</a:t>
            </a:r>
            <a:r>
              <a:rPr lang="en-US" altLang="en-US" sz="1400"/>
              <a:t>o</a:t>
            </a:r>
            <a:r>
              <a:rPr lang="en-US" altLang="en-US" sz="1400" noProof="1"/>
              <a:t>bs</a:t>
            </a:r>
            <a:r>
              <a:rPr lang="en-US" altLang="en-US" sz="1400" noProof="1">
                <a:latin typeface="Lucida Grande" pitchFamily="28" charset="0"/>
              </a:rPr>
              <a:t>”</a:t>
            </a:r>
            <a:r>
              <a:rPr lang="en-US" altLang="en-US" sz="1400" noProof="1"/>
              <a:t> they currently have as students and sons or daughters. They can use this self-knowledge to create a </a:t>
            </a:r>
            <a:r>
              <a:rPr lang="en-US" altLang="en-US" sz="1400">
                <a:ea typeface="ヒラギノ角ゴ Pro W3" pitchFamily="28" charset="-128"/>
              </a:rPr>
              <a:t>“M</a:t>
            </a:r>
            <a:r>
              <a:rPr lang="en-US" altLang="en-US" sz="1400"/>
              <a:t>e</a:t>
            </a:r>
            <a:r>
              <a:rPr lang="en-US" altLang="en-US" sz="1400" noProof="1"/>
              <a:t> and my Job</a:t>
            </a:r>
            <a:r>
              <a:rPr lang="en-US" altLang="en-US" sz="1400" noProof="1">
                <a:latin typeface="Lucida Grande" pitchFamily="28" charset="0"/>
              </a:rPr>
              <a:t>”</a:t>
            </a:r>
            <a:r>
              <a:rPr lang="en-US" altLang="en-US" sz="1400" noProof="1"/>
              <a:t> booklet that highlights their interests, as well as their </a:t>
            </a:r>
            <a:r>
              <a:rPr lang="en-US" altLang="en-US" sz="1400">
                <a:ea typeface="ヒラギノ角ゴ Pro W3" pitchFamily="28" charset="-128"/>
              </a:rPr>
              <a:t>“j</a:t>
            </a:r>
            <a:r>
              <a:rPr lang="en-US" altLang="en-US" sz="1400"/>
              <a:t>o</a:t>
            </a:r>
            <a:r>
              <a:rPr lang="en-US" altLang="en-US" sz="1400" noProof="1"/>
              <a:t>b</a:t>
            </a:r>
            <a:r>
              <a:rPr lang="en-US" altLang="en-US" sz="1400" noProof="1">
                <a:latin typeface="Lucida Grande" pitchFamily="28" charset="0"/>
              </a:rPr>
              <a:t>”</a:t>
            </a:r>
            <a:r>
              <a:rPr lang="en-US" altLang="en-US" sz="1400" noProof="1"/>
              <a:t> responsibilities at school and home.</a:t>
            </a:r>
          </a:p>
          <a:p>
            <a:pPr eaLnBrk="1" hangingPunct="1">
              <a:lnSpc>
                <a:spcPct val="90000"/>
              </a:lnSpc>
            </a:pPr>
            <a:r>
              <a:rPr lang="en-US" altLang="en-US" sz="1400" noProof="1"/>
              <a:t>Fill paper grocery bags with two to five items that are associated with a specific career. Take the items out of each bag one by one and have students guess the type of worker that uses those items. For example, one bag could be filled with a stethoscope and blood pressure cuff to represent a doctor. </a:t>
            </a:r>
          </a:p>
          <a:p>
            <a:pPr eaLnBrk="1" hangingPunct="1">
              <a:lnSpc>
                <a:spcPct val="90000"/>
              </a:lnSpc>
            </a:pPr>
            <a:r>
              <a:rPr lang="en-US" altLang="en-US" sz="1400" noProof="1"/>
              <a:t>Ask students to draw a picture of a job they might want to have when they are older.</a:t>
            </a:r>
            <a:endParaRPr lang="en-US" altLang="en-US" sz="1800" noProof="1"/>
          </a:p>
          <a:p>
            <a:pPr eaLnBrk="1" hangingPunct="1">
              <a:lnSpc>
                <a:spcPct val="90000"/>
              </a:lnSpc>
            </a:pPr>
            <a:endParaRPr lang="en-US" altLang="en-US" sz="1800" noProof="1"/>
          </a:p>
          <a:p>
            <a:pPr eaLnBrk="1" hangingPunct="1">
              <a:lnSpc>
                <a:spcPct val="90000"/>
              </a:lnSpc>
            </a:pPr>
            <a:endParaRPr lang="en-US" altLang="en-US" sz="1800" noProof="1"/>
          </a:p>
          <a:p>
            <a:pPr eaLnBrk="1" hangingPunct="1">
              <a:lnSpc>
                <a:spcPct val="90000"/>
              </a:lnSpc>
            </a:pPr>
            <a:endParaRPr lang="en-US" altLang="en-US"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descr="Large confetti">
            <a:extLst>
              <a:ext uri="{FF2B5EF4-FFF2-40B4-BE49-F238E27FC236}">
                <a16:creationId xmlns:a16="http://schemas.microsoft.com/office/drawing/2014/main" id="{1AE3F269-7897-4A93-BD95-C849FFFFCD04}"/>
              </a:ext>
            </a:extLst>
          </p:cNvPr>
          <p:cNvSpPr>
            <a:spLocks noGrp="1" noChangeArrowheads="1"/>
          </p:cNvSpPr>
          <p:nvPr>
            <p:ph type="title" idx="4294967295"/>
          </p:nvPr>
        </p:nvSpPr>
        <p:spPr/>
        <p:txBody>
          <a:bodyPr rtlCol="0" anchor="b">
            <a:normAutofit fontScale="90000"/>
          </a:bodyPr>
          <a:lstStyle/>
          <a:p>
            <a:pPr eaLnBrk="1" fontAlgn="auto" hangingPunct="1">
              <a:spcAft>
                <a:spcPts val="0"/>
              </a:spcAft>
              <a:defRPr/>
            </a:pPr>
            <a:r>
              <a:rPr lang="en-US" altLang="en-US">
                <a:solidFill>
                  <a:schemeClr val="tx1">
                    <a:lumMod val="85000"/>
                    <a:lumOff val="15000"/>
                  </a:schemeClr>
                </a:solidFill>
              </a:rPr>
              <a:t>Practical Ideas for Career Development Activities</a:t>
            </a:r>
          </a:p>
        </p:txBody>
      </p:sp>
      <p:sp>
        <p:nvSpPr>
          <p:cNvPr id="32771" name="Rectangle 3">
            <a:extLst>
              <a:ext uri="{FF2B5EF4-FFF2-40B4-BE49-F238E27FC236}">
                <a16:creationId xmlns:a16="http://schemas.microsoft.com/office/drawing/2014/main" id="{DDAD805B-85A2-4BA0-A4A7-864E8E5C40C8}"/>
              </a:ext>
            </a:extLst>
          </p:cNvPr>
          <p:cNvSpPr>
            <a:spLocks noGrp="1" noChangeArrowheads="1"/>
          </p:cNvSpPr>
          <p:nvPr>
            <p:ph type="body" idx="4294967295"/>
          </p:nvPr>
        </p:nvSpPr>
        <p:spPr/>
        <p:txBody>
          <a:bodyPr/>
          <a:lstStyle/>
          <a:p>
            <a:pPr eaLnBrk="1" hangingPunct="1">
              <a:lnSpc>
                <a:spcPct val="90000"/>
              </a:lnSpc>
            </a:pPr>
            <a:r>
              <a:rPr lang="en-US" altLang="en-US" sz="1400" noProof="1"/>
              <a:t>Give each student a letter of the alphabet and ask them to select a job that begins with that letter, draw a picture of the job, and write three tasks or activities that are related to that occupation. Bind the students’ work together to create an </a:t>
            </a:r>
            <a:r>
              <a:rPr lang="en-US" altLang="en-US" sz="1400">
                <a:ea typeface="ヒラギノ角ゴ Pro W3" pitchFamily="28" charset="-128"/>
              </a:rPr>
              <a:t>“A</a:t>
            </a:r>
            <a:r>
              <a:rPr lang="en-US" altLang="en-US" sz="1400"/>
              <a:t>l</a:t>
            </a:r>
            <a:r>
              <a:rPr lang="en-US" altLang="en-US" sz="1400" noProof="1"/>
              <a:t>phabet Career Book</a:t>
            </a:r>
            <a:r>
              <a:rPr lang="en-US" altLang="en-US" sz="1400" noProof="1">
                <a:latin typeface="Lucida Grande" pitchFamily="28" charset="0"/>
              </a:rPr>
              <a:t>”</a:t>
            </a:r>
            <a:r>
              <a:rPr lang="en-US" altLang="en-US" sz="1400" noProof="1"/>
              <a:t> for the school’s library.</a:t>
            </a:r>
          </a:p>
          <a:p>
            <a:pPr eaLnBrk="1" hangingPunct="1">
              <a:lnSpc>
                <a:spcPct val="90000"/>
              </a:lnSpc>
            </a:pPr>
            <a:r>
              <a:rPr lang="en-US" altLang="en-US" sz="1400" noProof="1"/>
              <a:t>Read a developmentally appropriate story (e.g., </a:t>
            </a:r>
            <a:r>
              <a:rPr lang="en-US" altLang="en-US" sz="1400" i="1" noProof="1"/>
              <a:t>Worm Gets a Job</a:t>
            </a:r>
            <a:r>
              <a:rPr lang="en-US" altLang="en-US" sz="1400" noProof="1"/>
              <a:t> by Kathy Caple for students in 2nd grade and below) to a classroom and then have the students identify the various jobs that were discussed in the book. </a:t>
            </a:r>
          </a:p>
          <a:p>
            <a:pPr eaLnBrk="1" hangingPunct="1">
              <a:lnSpc>
                <a:spcPct val="90000"/>
              </a:lnSpc>
            </a:pPr>
            <a:r>
              <a:rPr lang="en-US" altLang="en-US" sz="1400" noProof="1"/>
              <a:t>Expose students to women who work in traditionally </a:t>
            </a:r>
            <a:r>
              <a:rPr lang="en-US" altLang="en-US" sz="1400">
                <a:ea typeface="ヒラギノ角ゴ Pro W3" pitchFamily="28" charset="-128"/>
              </a:rPr>
              <a:t>“m</a:t>
            </a:r>
            <a:r>
              <a:rPr lang="en-US" altLang="en-US" sz="1400"/>
              <a:t>a</a:t>
            </a:r>
            <a:r>
              <a:rPr lang="en-US" altLang="en-US" sz="1400" noProof="1"/>
              <a:t>le</a:t>
            </a:r>
            <a:r>
              <a:rPr lang="en-US" altLang="en-US" sz="1400" noProof="1">
                <a:latin typeface="Lucida Grande" pitchFamily="28" charset="0"/>
              </a:rPr>
              <a:t>”</a:t>
            </a:r>
            <a:r>
              <a:rPr lang="en-US" altLang="en-US" sz="1400" noProof="1"/>
              <a:t> occupations and men who work in traditionally </a:t>
            </a:r>
            <a:r>
              <a:rPr lang="en-US" altLang="en-US" sz="1400">
                <a:ea typeface="ヒラギノ角ゴ Pro W3" pitchFamily="28" charset="-128"/>
              </a:rPr>
              <a:t>“f</a:t>
            </a:r>
            <a:r>
              <a:rPr lang="en-US" altLang="en-US" sz="1400"/>
              <a:t>e</a:t>
            </a:r>
            <a:r>
              <a:rPr lang="en-US" altLang="en-US" sz="1400" noProof="1"/>
              <a:t>male</a:t>
            </a:r>
            <a:r>
              <a:rPr lang="en-US" altLang="en-US" sz="1400" noProof="1">
                <a:latin typeface="Lucida Grande" pitchFamily="28" charset="0"/>
              </a:rPr>
              <a:t>”</a:t>
            </a:r>
            <a:r>
              <a:rPr lang="en-US" altLang="en-US" sz="1400" noProof="1"/>
              <a:t> occupations.</a:t>
            </a:r>
          </a:p>
          <a:p>
            <a:pPr eaLnBrk="1" hangingPunct="1">
              <a:lnSpc>
                <a:spcPct val="90000"/>
              </a:lnSpc>
            </a:pPr>
            <a:r>
              <a:rPr lang="en-US" altLang="en-US" sz="1400" noProof="1"/>
              <a:t>For students in grades 3 to 5, require each student to complete an interview with an adult about his or her career. Questions should focus on what the adult does and the schooling needed to prepare for that career. After interviews have been conducted, students can share their findings with the class.</a:t>
            </a:r>
            <a:endParaRPr lang="en-US" altLang="en-US" sz="1800" noProof="1"/>
          </a:p>
          <a:p>
            <a:pPr eaLnBrk="1" hangingPunct="1">
              <a:lnSpc>
                <a:spcPct val="90000"/>
              </a:lnSpc>
            </a:pPr>
            <a:endParaRPr lang="en-US" altLang="en-US" sz="1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descr="Large confetti">
            <a:extLst>
              <a:ext uri="{FF2B5EF4-FFF2-40B4-BE49-F238E27FC236}">
                <a16:creationId xmlns:a16="http://schemas.microsoft.com/office/drawing/2014/main" id="{F2AFC967-10CF-4417-8B0F-A7AB3D6AB55C}"/>
              </a:ext>
            </a:extLst>
          </p:cNvPr>
          <p:cNvSpPr>
            <a:spLocks noGrp="1" noChangeArrowheads="1"/>
          </p:cNvSpPr>
          <p:nvPr>
            <p:ph type="title" idx="4294967295"/>
          </p:nvPr>
        </p:nvSpPr>
        <p:spPr/>
        <p:txBody>
          <a:bodyPr rtlCol="0" anchor="b">
            <a:normAutofit fontScale="90000"/>
          </a:bodyPr>
          <a:lstStyle/>
          <a:p>
            <a:pPr eaLnBrk="1" fontAlgn="auto" hangingPunct="1">
              <a:spcAft>
                <a:spcPts val="0"/>
              </a:spcAft>
              <a:defRPr/>
            </a:pPr>
            <a:r>
              <a:rPr lang="en-US" altLang="en-US">
                <a:solidFill>
                  <a:schemeClr val="tx1">
                    <a:lumMod val="85000"/>
                    <a:lumOff val="15000"/>
                  </a:schemeClr>
                </a:solidFill>
              </a:rPr>
              <a:t>Practical Ideas for Career Development Activities</a:t>
            </a:r>
          </a:p>
        </p:txBody>
      </p:sp>
      <p:sp>
        <p:nvSpPr>
          <p:cNvPr id="33795" name="Rectangle 3">
            <a:extLst>
              <a:ext uri="{FF2B5EF4-FFF2-40B4-BE49-F238E27FC236}">
                <a16:creationId xmlns:a16="http://schemas.microsoft.com/office/drawing/2014/main" id="{1452DA96-4E27-41DD-B8D8-269327479E13}"/>
              </a:ext>
            </a:extLst>
          </p:cNvPr>
          <p:cNvSpPr>
            <a:spLocks noGrp="1" noChangeArrowheads="1"/>
          </p:cNvSpPr>
          <p:nvPr>
            <p:ph type="body" idx="4294967295"/>
          </p:nvPr>
        </p:nvSpPr>
        <p:spPr/>
        <p:txBody>
          <a:bodyPr/>
          <a:lstStyle/>
          <a:p>
            <a:pPr eaLnBrk="1" hangingPunct="1">
              <a:lnSpc>
                <a:spcPct val="90000"/>
              </a:lnSpc>
            </a:pPr>
            <a:r>
              <a:rPr lang="en-US" altLang="en-US" sz="1400"/>
              <a:t>Challenge students to look into the future and think about how the jobs they are currently interested in might be different in 15 to 20 years. Using a computer lab, provide students with time to research the education, training, and skills they will need to be successful in these “future careers.”</a:t>
            </a:r>
          </a:p>
          <a:p>
            <a:pPr eaLnBrk="1" hangingPunct="1">
              <a:lnSpc>
                <a:spcPct val="90000"/>
              </a:lnSpc>
            </a:pPr>
            <a:r>
              <a:rPr lang="en-US" altLang="en-US" sz="1400"/>
              <a:t>Host a career day or career week where students’ parents and members of the community visit the school to talk about their occupations. </a:t>
            </a:r>
          </a:p>
          <a:p>
            <a:pPr eaLnBrk="1" hangingPunct="1">
              <a:lnSpc>
                <a:spcPct val="90000"/>
              </a:lnSpc>
            </a:pPr>
            <a:r>
              <a:rPr lang="en-US" altLang="en-US" sz="1400"/>
              <a:t>Arrange field trips to nearby businesses to help students get a sense of the types of occupations that exist in those fields (e.g., hospital, grocery store, library, bank, etc.). </a:t>
            </a:r>
          </a:p>
          <a:p>
            <a:pPr eaLnBrk="1" hangingPunct="1">
              <a:lnSpc>
                <a:spcPct val="90000"/>
              </a:lnSpc>
            </a:pPr>
            <a:r>
              <a:rPr lang="en-US" altLang="en-US" sz="1400" noProof="1"/>
              <a:t>Provide parents with links to any Web sites used in the career development program so that they have the chance to explore these sites with their children at home and reinforce the learning that occurred in school.</a:t>
            </a:r>
            <a:endParaRPr lang="en-US" altLang="en-US" sz="1800" noProof="1"/>
          </a:p>
          <a:p>
            <a:pPr eaLnBrk="1" hangingPunct="1">
              <a:lnSpc>
                <a:spcPct val="90000"/>
              </a:lnSpc>
            </a:pPr>
            <a:endParaRPr lang="en-US" altLang="en-US"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descr="Large confetti">
            <a:extLst>
              <a:ext uri="{FF2B5EF4-FFF2-40B4-BE49-F238E27FC236}">
                <a16:creationId xmlns:a16="http://schemas.microsoft.com/office/drawing/2014/main" id="{5679E4F1-DEE5-4476-BB7D-990E4D0E0A8E}"/>
              </a:ext>
            </a:extLst>
          </p:cNvPr>
          <p:cNvSpPr>
            <a:spLocks noGrp="1" noChangeArrowheads="1"/>
          </p:cNvSpPr>
          <p:nvPr>
            <p:ph type="title" idx="4294967295"/>
          </p:nvPr>
        </p:nvSpPr>
        <p:spPr>
          <a:xfrm>
            <a:off x="1295400" y="982663"/>
            <a:ext cx="9601200" cy="611187"/>
          </a:xfrm>
        </p:spPr>
        <p:txBody>
          <a:bodyPr anchor="b"/>
          <a:lstStyle/>
          <a:p>
            <a:pPr eaLnBrk="1" hangingPunct="1"/>
            <a:r>
              <a:rPr lang="en-US" altLang="en-US" sz="1800">
                <a:ln>
                  <a:noFill/>
                </a:ln>
              </a:rPr>
              <a:t>Background for Educational and Career Planning Interventions in Schools</a:t>
            </a:r>
          </a:p>
        </p:txBody>
      </p:sp>
      <p:sp>
        <p:nvSpPr>
          <p:cNvPr id="16387" name="Rectangle 3">
            <a:extLst>
              <a:ext uri="{FF2B5EF4-FFF2-40B4-BE49-F238E27FC236}">
                <a16:creationId xmlns:a16="http://schemas.microsoft.com/office/drawing/2014/main" id="{010D718A-2BA9-4150-8173-7083F91867A9}"/>
              </a:ext>
            </a:extLst>
          </p:cNvPr>
          <p:cNvSpPr>
            <a:spLocks noGrp="1" noChangeArrowheads="1"/>
          </p:cNvSpPr>
          <p:nvPr>
            <p:ph type="body" idx="4294967295"/>
          </p:nvPr>
        </p:nvSpPr>
        <p:spPr>
          <a:xfrm>
            <a:off x="1922463" y="1695450"/>
            <a:ext cx="8229600" cy="4191000"/>
          </a:xfrm>
        </p:spPr>
        <p:txBody>
          <a:bodyPr/>
          <a:lstStyle/>
          <a:p>
            <a:pPr eaLnBrk="1" hangingPunct="1">
              <a:lnSpc>
                <a:spcPct val="90000"/>
              </a:lnSpc>
            </a:pPr>
            <a:r>
              <a:rPr lang="en-US" altLang="en-US" sz="1600"/>
              <a:t>Providing career assistance to students has always been an integral part of the work performed by professional school counselors.</a:t>
            </a:r>
          </a:p>
          <a:p>
            <a:pPr eaLnBrk="1" hangingPunct="1">
              <a:lnSpc>
                <a:spcPct val="90000"/>
              </a:lnSpc>
            </a:pPr>
            <a:r>
              <a:rPr lang="en-US" altLang="en-US" sz="1600"/>
              <a:t>During most of the 20th century, professional school counselors fostered students’ career decision making by administering and interpreting interest inventories and aptitude tests. </a:t>
            </a:r>
          </a:p>
          <a:p>
            <a:pPr eaLnBrk="1" hangingPunct="1">
              <a:lnSpc>
                <a:spcPct val="90000"/>
              </a:lnSpc>
            </a:pPr>
            <a:r>
              <a:rPr lang="en-US" altLang="en-US" sz="1600"/>
              <a:t>In the 1950s Donald Super proposed a developmental perspective emphasizing career development as a lifelong process.</a:t>
            </a:r>
          </a:p>
          <a:p>
            <a:pPr eaLnBrk="1" hangingPunct="1">
              <a:lnSpc>
                <a:spcPct val="90000"/>
              </a:lnSpc>
            </a:pPr>
            <a:r>
              <a:rPr lang="en-US" altLang="en-US" sz="1600"/>
              <a:t>Super suggested that development through the life stages could be guided, “partly by facilitating the maturing of abilities and interests and partly by aiding in reality testing and in the development of self-concepts.”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descr="Large confetti">
            <a:extLst>
              <a:ext uri="{FF2B5EF4-FFF2-40B4-BE49-F238E27FC236}">
                <a16:creationId xmlns:a16="http://schemas.microsoft.com/office/drawing/2014/main" id="{610C4D28-F4C8-4936-9540-710BE305F70B}"/>
              </a:ext>
            </a:extLst>
          </p:cNvPr>
          <p:cNvSpPr>
            <a:spLocks noGrp="1" noChangeArrowheads="1"/>
          </p:cNvSpPr>
          <p:nvPr>
            <p:ph type="title" idx="4294967295"/>
          </p:nvPr>
        </p:nvSpPr>
        <p:spPr>
          <a:xfrm>
            <a:off x="1284288" y="788988"/>
            <a:ext cx="9601200" cy="757237"/>
          </a:xfrm>
        </p:spPr>
        <p:txBody>
          <a:bodyPr rtlCol="0" anchor="b">
            <a:normAutofit fontScale="90000"/>
          </a:bodyPr>
          <a:lstStyle/>
          <a:p>
            <a:pPr eaLnBrk="1" fontAlgn="auto" hangingPunct="1">
              <a:spcAft>
                <a:spcPts val="0"/>
              </a:spcAft>
              <a:defRPr/>
            </a:pPr>
            <a:r>
              <a:rPr lang="en-US" altLang="en-US" b="1" dirty="0">
                <a:solidFill>
                  <a:schemeClr val="tx1">
                    <a:lumMod val="85000"/>
                    <a:lumOff val="15000"/>
                  </a:schemeClr>
                </a:solidFill>
              </a:rPr>
              <a:t>Middle Schools</a:t>
            </a:r>
          </a:p>
        </p:txBody>
      </p:sp>
      <p:sp>
        <p:nvSpPr>
          <p:cNvPr id="34819" name="Rectangle 3">
            <a:extLst>
              <a:ext uri="{FF2B5EF4-FFF2-40B4-BE49-F238E27FC236}">
                <a16:creationId xmlns:a16="http://schemas.microsoft.com/office/drawing/2014/main" id="{6EC3D671-0846-4526-95AE-87E6C27F1CD1}"/>
              </a:ext>
            </a:extLst>
          </p:cNvPr>
          <p:cNvSpPr>
            <a:spLocks noGrp="1" noChangeArrowheads="1"/>
          </p:cNvSpPr>
          <p:nvPr>
            <p:ph type="body" sz="half" idx="4294967295"/>
          </p:nvPr>
        </p:nvSpPr>
        <p:spPr>
          <a:xfrm>
            <a:off x="1889125" y="1546225"/>
            <a:ext cx="4033838" cy="4525963"/>
          </a:xfrm>
        </p:spPr>
        <p:txBody>
          <a:bodyPr/>
          <a:lstStyle/>
          <a:p>
            <a:pPr eaLnBrk="1" hangingPunct="1">
              <a:lnSpc>
                <a:spcPct val="90000"/>
              </a:lnSpc>
            </a:pPr>
            <a:r>
              <a:rPr lang="en-US" altLang="en-US" sz="1600"/>
              <a:t>At the middle school level the interventions are more complex and focused.</a:t>
            </a:r>
          </a:p>
          <a:p>
            <a:pPr eaLnBrk="1" hangingPunct="1">
              <a:lnSpc>
                <a:spcPct val="90000"/>
              </a:lnSpc>
            </a:pPr>
            <a:r>
              <a:rPr lang="en-US" altLang="en-US" sz="1600"/>
              <a:t>Since middle school students are typically preoccupied with belonging and are influenced significantly by same-sex peers, the focus of the interventions should be on helping students crystallize and articulate their ideas. </a:t>
            </a:r>
          </a:p>
        </p:txBody>
      </p:sp>
      <p:sp>
        <p:nvSpPr>
          <p:cNvPr id="34820" name="Rectangle 4">
            <a:extLst>
              <a:ext uri="{FF2B5EF4-FFF2-40B4-BE49-F238E27FC236}">
                <a16:creationId xmlns:a16="http://schemas.microsoft.com/office/drawing/2014/main" id="{6629B5A8-C1D0-4A60-82BE-A5545102E303}"/>
              </a:ext>
            </a:extLst>
          </p:cNvPr>
          <p:cNvSpPr>
            <a:spLocks noGrp="1" noChangeArrowheads="1"/>
          </p:cNvSpPr>
          <p:nvPr>
            <p:ph type="body" sz="half" idx="4294967295"/>
          </p:nvPr>
        </p:nvSpPr>
        <p:spPr>
          <a:xfrm>
            <a:off x="6084888" y="1546225"/>
            <a:ext cx="4033837" cy="4525963"/>
          </a:xfrm>
        </p:spPr>
        <p:txBody>
          <a:bodyPr/>
          <a:lstStyle/>
          <a:p>
            <a:pPr eaLnBrk="1" hangingPunct="1"/>
            <a:r>
              <a:rPr lang="en-US" altLang="en-US" sz="1600"/>
              <a:t>In middle school, realistic expectations should be held for students while also encouraging them to develop a realistic self-concept and learn more about possible opportunities.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descr="Large confetti">
            <a:extLst>
              <a:ext uri="{FF2B5EF4-FFF2-40B4-BE49-F238E27FC236}">
                <a16:creationId xmlns:a16="http://schemas.microsoft.com/office/drawing/2014/main" id="{7ACE380C-9E30-4E1A-908A-C42CB18B3E5D}"/>
              </a:ext>
            </a:extLst>
          </p:cNvPr>
          <p:cNvSpPr>
            <a:spLocks noGrp="1" noChangeArrowheads="1"/>
          </p:cNvSpPr>
          <p:nvPr>
            <p:ph type="title" idx="4294967295"/>
          </p:nvPr>
        </p:nvSpPr>
        <p:spPr/>
        <p:txBody>
          <a:bodyPr anchor="b"/>
          <a:lstStyle/>
          <a:p>
            <a:pPr eaLnBrk="1" hangingPunct="1"/>
            <a:r>
              <a:rPr lang="en-US" altLang="en-US">
                <a:ln>
                  <a:noFill/>
                </a:ln>
              </a:rPr>
              <a:t>Middle Schools (cont)</a:t>
            </a:r>
          </a:p>
        </p:txBody>
      </p:sp>
      <p:sp>
        <p:nvSpPr>
          <p:cNvPr id="35843" name="Rectangle 3">
            <a:extLst>
              <a:ext uri="{FF2B5EF4-FFF2-40B4-BE49-F238E27FC236}">
                <a16:creationId xmlns:a16="http://schemas.microsoft.com/office/drawing/2014/main" id="{DC956769-1D80-4B85-B472-693517310619}"/>
              </a:ext>
            </a:extLst>
          </p:cNvPr>
          <p:cNvSpPr>
            <a:spLocks noGrp="1" noChangeArrowheads="1"/>
          </p:cNvSpPr>
          <p:nvPr>
            <p:ph type="body" idx="4294967295"/>
          </p:nvPr>
        </p:nvSpPr>
        <p:spPr/>
        <p:txBody>
          <a:bodyPr/>
          <a:lstStyle/>
          <a:p>
            <a:pPr eaLnBrk="1" hangingPunct="1">
              <a:lnSpc>
                <a:spcPct val="90000"/>
              </a:lnSpc>
            </a:pPr>
            <a:r>
              <a:rPr lang="en-US" altLang="en-US" sz="1600"/>
              <a:t>The link between school activities and future opportunities that was first developed in elementary school needs to be strengthened in middle school.</a:t>
            </a:r>
          </a:p>
          <a:p>
            <a:pPr eaLnBrk="1" hangingPunct="1">
              <a:lnSpc>
                <a:spcPct val="90000"/>
              </a:lnSpc>
            </a:pPr>
            <a:r>
              <a:rPr lang="en-US" altLang="en-US" sz="1600"/>
              <a:t>Stress the process of “lifelong learning” that can lead to occupational success.</a:t>
            </a:r>
          </a:p>
          <a:p>
            <a:pPr eaLnBrk="1" hangingPunct="1">
              <a:lnSpc>
                <a:spcPct val="90000"/>
              </a:lnSpc>
            </a:pPr>
            <a:r>
              <a:rPr lang="en-US" altLang="en-US" sz="1600"/>
              <a:t>Inform students of the positive correlation between academic achievement and the amount of income workers earn.</a:t>
            </a:r>
          </a:p>
          <a:p>
            <a:pPr eaLnBrk="1" hangingPunct="1">
              <a:lnSpc>
                <a:spcPct val="90000"/>
              </a:lnSpc>
            </a:pPr>
            <a:r>
              <a:rPr lang="en-US" altLang="en-US" sz="1600"/>
              <a:t>The primary focus of career development in the middle school is on </a:t>
            </a:r>
            <a:r>
              <a:rPr lang="en-US" altLang="en-US" sz="1600" u="sng"/>
              <a:t>exploration</a:t>
            </a:r>
            <a:r>
              <a:rPr lang="en-US" altLang="en-US" sz="1600"/>
              <a:t>.</a:t>
            </a:r>
          </a:p>
          <a:p>
            <a:pPr eaLnBrk="1" hangingPunct="1">
              <a:lnSpc>
                <a:spcPct val="90000"/>
              </a:lnSpc>
            </a:pPr>
            <a:r>
              <a:rPr lang="en-US" altLang="en-US" sz="1600"/>
              <a:t>Students must learn the skills necessary for accessing and using educational and occupational information.</a:t>
            </a:r>
          </a:p>
          <a:p>
            <a:pPr eaLnBrk="1" hangingPunct="1">
              <a:lnSpc>
                <a:spcPct val="90000"/>
              </a:lnSpc>
            </a:pPr>
            <a:endParaRPr lang="en-US" altLang="en-US" sz="16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descr="Large confetti">
            <a:extLst>
              <a:ext uri="{FF2B5EF4-FFF2-40B4-BE49-F238E27FC236}">
                <a16:creationId xmlns:a16="http://schemas.microsoft.com/office/drawing/2014/main" id="{AA24CC3D-F4AE-49DA-B54C-EEB532E1E5EB}"/>
              </a:ext>
            </a:extLst>
          </p:cNvPr>
          <p:cNvSpPr>
            <a:spLocks noGrp="1" noChangeArrowheads="1"/>
          </p:cNvSpPr>
          <p:nvPr>
            <p:ph type="title" idx="4294967295"/>
          </p:nvPr>
        </p:nvSpPr>
        <p:spPr>
          <a:xfrm>
            <a:off x="1295400" y="820738"/>
            <a:ext cx="9601200" cy="827087"/>
          </a:xfrm>
        </p:spPr>
        <p:txBody>
          <a:bodyPr anchor="b"/>
          <a:lstStyle/>
          <a:p>
            <a:pPr eaLnBrk="1" hangingPunct="1"/>
            <a:r>
              <a:rPr lang="en-US" altLang="en-US" b="1">
                <a:ln>
                  <a:noFill/>
                </a:ln>
              </a:rPr>
              <a:t>Middle Schools</a:t>
            </a:r>
          </a:p>
        </p:txBody>
      </p:sp>
      <p:sp>
        <p:nvSpPr>
          <p:cNvPr id="36867" name="Rectangle 3">
            <a:extLst>
              <a:ext uri="{FF2B5EF4-FFF2-40B4-BE49-F238E27FC236}">
                <a16:creationId xmlns:a16="http://schemas.microsoft.com/office/drawing/2014/main" id="{92E057CE-A9A6-48E3-89DB-48DE38FDEEC9}"/>
              </a:ext>
            </a:extLst>
          </p:cNvPr>
          <p:cNvSpPr>
            <a:spLocks noGrp="1" noChangeArrowheads="1"/>
          </p:cNvSpPr>
          <p:nvPr>
            <p:ph type="body" idx="4294967295"/>
          </p:nvPr>
        </p:nvSpPr>
        <p:spPr>
          <a:xfrm>
            <a:off x="1144588" y="2124075"/>
            <a:ext cx="9902825" cy="3890963"/>
          </a:xfrm>
        </p:spPr>
        <p:txBody>
          <a:bodyPr/>
          <a:lstStyle/>
          <a:p>
            <a:pPr eaLnBrk="1" hangingPunct="1">
              <a:lnSpc>
                <a:spcPct val="90000"/>
              </a:lnSpc>
            </a:pPr>
            <a:r>
              <a:rPr lang="en-US" altLang="en-US" sz="1800"/>
              <a:t>For students who wish to attend college, it is essential that they begin talking about these plans with their parents and the appropriate school staff while in middle school so that they can take classes that will adequately prepare them for the rigorous courses (i.e., college prep) they will need to take once they reach high school.</a:t>
            </a:r>
          </a:p>
          <a:p>
            <a:pPr eaLnBrk="1" hangingPunct="1">
              <a:lnSpc>
                <a:spcPct val="90000"/>
              </a:lnSpc>
            </a:pPr>
            <a:r>
              <a:rPr lang="en-US" altLang="en-US" sz="1800"/>
              <a:t>Students who do not have any postsecondary plans or goals will be at a distinct disadvantage later on in their academic career if they find that they have not achieved high enough grades or taken the necessary classes to prepare themselves for the occupation or continuing education they desire.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descr="Large confetti">
            <a:extLst>
              <a:ext uri="{FF2B5EF4-FFF2-40B4-BE49-F238E27FC236}">
                <a16:creationId xmlns:a16="http://schemas.microsoft.com/office/drawing/2014/main" id="{DCF6FF16-5466-4F4A-9EBF-4C491E09B036}"/>
              </a:ext>
            </a:extLst>
          </p:cNvPr>
          <p:cNvSpPr>
            <a:spLocks noGrp="1" noChangeArrowheads="1"/>
          </p:cNvSpPr>
          <p:nvPr>
            <p:ph type="title" idx="4294967295"/>
          </p:nvPr>
        </p:nvSpPr>
        <p:spPr/>
        <p:txBody>
          <a:bodyPr rtlCol="0" anchor="b">
            <a:normAutofit fontScale="90000"/>
          </a:bodyPr>
          <a:lstStyle/>
          <a:p>
            <a:pPr eaLnBrk="1" fontAlgn="auto" hangingPunct="1">
              <a:spcAft>
                <a:spcPts val="0"/>
              </a:spcAft>
              <a:defRPr/>
            </a:pPr>
            <a:r>
              <a:rPr lang="en-US" altLang="en-US">
                <a:solidFill>
                  <a:schemeClr val="tx1">
                    <a:lumMod val="85000"/>
                    <a:lumOff val="15000"/>
                  </a:schemeClr>
                </a:solidFill>
              </a:rPr>
              <a:t>Practical Ideas for Career Development Activities</a:t>
            </a:r>
          </a:p>
        </p:txBody>
      </p:sp>
      <p:sp>
        <p:nvSpPr>
          <p:cNvPr id="37891" name="Rectangle 3">
            <a:extLst>
              <a:ext uri="{FF2B5EF4-FFF2-40B4-BE49-F238E27FC236}">
                <a16:creationId xmlns:a16="http://schemas.microsoft.com/office/drawing/2014/main" id="{130F2FBA-FA6E-4F67-BDA8-6ECB518B1CCD}"/>
              </a:ext>
            </a:extLst>
          </p:cNvPr>
          <p:cNvSpPr>
            <a:spLocks noGrp="1" noChangeArrowheads="1"/>
          </p:cNvSpPr>
          <p:nvPr>
            <p:ph type="body" idx="4294967295"/>
          </p:nvPr>
        </p:nvSpPr>
        <p:spPr/>
        <p:txBody>
          <a:bodyPr/>
          <a:lstStyle/>
          <a:p>
            <a:pPr eaLnBrk="1" hangingPunct="1">
              <a:lnSpc>
                <a:spcPct val="90000"/>
              </a:lnSpc>
            </a:pPr>
            <a:r>
              <a:rPr lang="en-US" altLang="en-US" sz="1400"/>
              <a:t>Administer a career interest inventory, skills assessment, and values inventory. Using the results from these inventories, help students pinpoint one or two career clusters that are of interest to them to begin exploring in more detail.</a:t>
            </a:r>
          </a:p>
          <a:p>
            <a:pPr eaLnBrk="1" hangingPunct="1">
              <a:lnSpc>
                <a:spcPct val="90000"/>
              </a:lnSpc>
            </a:pPr>
            <a:r>
              <a:rPr lang="en-US" altLang="en-US" sz="1400"/>
              <a:t>Present a classroom guidance lesson to students in the computer lab introducing them to the host of available online resources to help them learn about careers. Ask students to make a list of occupations they think women most commonly work in and the occupations they think men most commonly work in and have them share their lists with the class. Teach students about nontraditional career opportunities and how certain jobs have been stereotyped and discriminated against as </a:t>
            </a:r>
            <a:r>
              <a:rPr lang="en-US" altLang="en-US" sz="1400">
                <a:ea typeface="ヒラギノ角ゴ Pro W3" pitchFamily="28" charset="-128"/>
              </a:rPr>
              <a:t>“m</a:t>
            </a:r>
            <a:r>
              <a:rPr lang="en-US" altLang="en-US" sz="1400"/>
              <a:t>ale jobs” or </a:t>
            </a:r>
            <a:r>
              <a:rPr lang="en-US" altLang="en-US" sz="1400">
                <a:ea typeface="ヒラギノ角ゴ Pro W3" pitchFamily="28" charset="-128"/>
              </a:rPr>
              <a:t>“f</a:t>
            </a:r>
            <a:r>
              <a:rPr lang="en-US" altLang="en-US" sz="1400"/>
              <a:t>emale jobs.</a:t>
            </a:r>
            <a:r>
              <a:rPr lang="en-US" altLang="en-US" sz="1400">
                <a:latin typeface="Lucida Grande" pitchFamily="28" charset="0"/>
              </a:rPr>
              <a:t>”</a:t>
            </a:r>
            <a:r>
              <a:rPr lang="en-US" altLang="en-US" sz="1400"/>
              <a:t>  Present common myths related to nontraditional jobs, as well as information about the realities of these jobs. End with a discussion about the implications of such stereotyping.</a:t>
            </a:r>
            <a:endParaRPr lang="en-US" altLang="en-US"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descr="Large confetti">
            <a:extLst>
              <a:ext uri="{FF2B5EF4-FFF2-40B4-BE49-F238E27FC236}">
                <a16:creationId xmlns:a16="http://schemas.microsoft.com/office/drawing/2014/main" id="{7A42A6D5-24C3-4D18-8416-BED6A4FCB5D0}"/>
              </a:ext>
            </a:extLst>
          </p:cNvPr>
          <p:cNvSpPr>
            <a:spLocks noGrp="1" noChangeArrowheads="1"/>
          </p:cNvSpPr>
          <p:nvPr>
            <p:ph type="title" idx="4294967295"/>
          </p:nvPr>
        </p:nvSpPr>
        <p:spPr/>
        <p:txBody>
          <a:bodyPr rtlCol="0" anchor="b">
            <a:normAutofit fontScale="90000"/>
          </a:bodyPr>
          <a:lstStyle/>
          <a:p>
            <a:pPr eaLnBrk="1" fontAlgn="auto" hangingPunct="1">
              <a:spcAft>
                <a:spcPts val="0"/>
              </a:spcAft>
              <a:defRPr/>
            </a:pPr>
            <a:r>
              <a:rPr lang="en-US" altLang="en-US">
                <a:solidFill>
                  <a:schemeClr val="tx1">
                    <a:lumMod val="85000"/>
                    <a:lumOff val="15000"/>
                  </a:schemeClr>
                </a:solidFill>
              </a:rPr>
              <a:t>Practical Ideas for Career Development Activities</a:t>
            </a:r>
          </a:p>
        </p:txBody>
      </p:sp>
      <p:sp>
        <p:nvSpPr>
          <p:cNvPr id="38915" name="Rectangle 3">
            <a:extLst>
              <a:ext uri="{FF2B5EF4-FFF2-40B4-BE49-F238E27FC236}">
                <a16:creationId xmlns:a16="http://schemas.microsoft.com/office/drawing/2014/main" id="{CE9850D7-F3E5-490F-9ABE-2E672493C496}"/>
              </a:ext>
            </a:extLst>
          </p:cNvPr>
          <p:cNvSpPr>
            <a:spLocks noGrp="1" noChangeArrowheads="1"/>
          </p:cNvSpPr>
          <p:nvPr>
            <p:ph type="body" idx="4294967295"/>
          </p:nvPr>
        </p:nvSpPr>
        <p:spPr/>
        <p:txBody>
          <a:bodyPr/>
          <a:lstStyle/>
          <a:p>
            <a:pPr eaLnBrk="1" hangingPunct="1">
              <a:lnSpc>
                <a:spcPct val="90000"/>
              </a:lnSpc>
            </a:pPr>
            <a:r>
              <a:rPr lang="en-US" altLang="en-US" sz="1400"/>
              <a:t>Inform students about the importance of educational and career goal-setting. Create  a goal-setting worksheet that asks students to list two educational goals and two career goals that they have for themselves.</a:t>
            </a:r>
          </a:p>
          <a:p>
            <a:pPr eaLnBrk="1" hangingPunct="1">
              <a:lnSpc>
                <a:spcPct val="90000"/>
              </a:lnSpc>
            </a:pPr>
            <a:r>
              <a:rPr lang="en-US" altLang="en-US" sz="1400"/>
              <a:t>Deliver a classroom guidance lesson on the connection between school and work and assign students the task of conducting one informational interview with a professional in the community.</a:t>
            </a:r>
          </a:p>
          <a:p>
            <a:pPr eaLnBrk="1" hangingPunct="1">
              <a:lnSpc>
                <a:spcPct val="90000"/>
              </a:lnSpc>
            </a:pPr>
            <a:r>
              <a:rPr lang="en-US" altLang="en-US" sz="1400"/>
              <a:t>Prepare a presentation introducing students to the wide range of postsecondary possibilities (e.g., four-year college, community college, vocational school, job training) and provide a sampling of occupations corresponding to each pathway.</a:t>
            </a:r>
          </a:p>
          <a:p>
            <a:pPr eaLnBrk="1" hangingPunct="1">
              <a:lnSpc>
                <a:spcPct val="90000"/>
              </a:lnSpc>
            </a:pPr>
            <a:r>
              <a:rPr lang="en-US" altLang="en-US" sz="1400"/>
              <a:t>Introduce students to the concepts of lifestyle and life roles and have each student write down how they currently spend their time and their current life roles, as well as what they would like their lifestyle to be like and what life roles they think will be important to them when they are adults.</a:t>
            </a:r>
            <a:endParaRPr lang="en-US" altLang="en-US" sz="1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descr="Large confetti">
            <a:extLst>
              <a:ext uri="{FF2B5EF4-FFF2-40B4-BE49-F238E27FC236}">
                <a16:creationId xmlns:a16="http://schemas.microsoft.com/office/drawing/2014/main" id="{541D4BD6-698D-4C57-A458-2BBE1A7632EC}"/>
              </a:ext>
            </a:extLst>
          </p:cNvPr>
          <p:cNvSpPr>
            <a:spLocks noGrp="1" noChangeArrowheads="1"/>
          </p:cNvSpPr>
          <p:nvPr>
            <p:ph type="title" idx="4294967295"/>
          </p:nvPr>
        </p:nvSpPr>
        <p:spPr/>
        <p:txBody>
          <a:bodyPr rtlCol="0" anchor="b">
            <a:normAutofit fontScale="90000"/>
          </a:bodyPr>
          <a:lstStyle/>
          <a:p>
            <a:pPr eaLnBrk="1" fontAlgn="auto" hangingPunct="1">
              <a:spcAft>
                <a:spcPts val="0"/>
              </a:spcAft>
              <a:defRPr/>
            </a:pPr>
            <a:r>
              <a:rPr lang="en-US" altLang="en-US">
                <a:solidFill>
                  <a:schemeClr val="tx1">
                    <a:lumMod val="85000"/>
                    <a:lumOff val="15000"/>
                  </a:schemeClr>
                </a:solidFill>
              </a:rPr>
              <a:t>Practical Ideas for Career Development Activities</a:t>
            </a:r>
          </a:p>
        </p:txBody>
      </p:sp>
      <p:sp>
        <p:nvSpPr>
          <p:cNvPr id="39939" name="Rectangle 3">
            <a:extLst>
              <a:ext uri="{FF2B5EF4-FFF2-40B4-BE49-F238E27FC236}">
                <a16:creationId xmlns:a16="http://schemas.microsoft.com/office/drawing/2014/main" id="{D3DB6ADF-3DC7-4D9D-B3A2-C6F7F22A1E10}"/>
              </a:ext>
            </a:extLst>
          </p:cNvPr>
          <p:cNvSpPr>
            <a:spLocks noGrp="1" noChangeArrowheads="1"/>
          </p:cNvSpPr>
          <p:nvPr>
            <p:ph type="body" idx="4294967295"/>
          </p:nvPr>
        </p:nvSpPr>
        <p:spPr/>
        <p:txBody>
          <a:bodyPr/>
          <a:lstStyle/>
          <a:p>
            <a:pPr eaLnBrk="1" hangingPunct="1">
              <a:lnSpc>
                <a:spcPct val="90000"/>
              </a:lnSpc>
            </a:pPr>
            <a:r>
              <a:rPr lang="en-US" altLang="en-US" sz="1600"/>
              <a:t>Collaborate with teachers to find ways to integrate career development activities into students’ core classes.</a:t>
            </a:r>
          </a:p>
          <a:p>
            <a:pPr eaLnBrk="1" hangingPunct="1">
              <a:lnSpc>
                <a:spcPct val="90000"/>
              </a:lnSpc>
            </a:pPr>
            <a:r>
              <a:rPr lang="en-US" altLang="en-US" sz="1600" noProof="1"/>
              <a:t>Host a career day or career fair where students have the opportunity to meet and hear from professionals who work in a diverse range of occupations.</a:t>
            </a:r>
          </a:p>
          <a:p>
            <a:pPr eaLnBrk="1" hangingPunct="1">
              <a:lnSpc>
                <a:spcPct val="90000"/>
              </a:lnSpc>
            </a:pPr>
            <a:r>
              <a:rPr lang="en-US" altLang="en-US" sz="1600" noProof="1"/>
              <a:t>Work with students to begin creating a career portfolio, either on the computer or in a binder, to house the results from their assessments, as well as any other important documents, activities, projects, or research that they accumulate throughout middle school that will aid them in the career and educational decision making process once they reach high school.</a:t>
            </a:r>
            <a:endParaRPr lang="en-US" altLang="en-US" sz="1800" noProof="1"/>
          </a:p>
          <a:p>
            <a:pPr eaLnBrk="1" hangingPunct="1">
              <a:lnSpc>
                <a:spcPct val="90000"/>
              </a:lnSpc>
            </a:pPr>
            <a:endParaRPr lang="en-US" altLang="en-US" sz="1800" noProof="1"/>
          </a:p>
          <a:p>
            <a:pPr eaLnBrk="1" hangingPunct="1">
              <a:lnSpc>
                <a:spcPct val="90000"/>
              </a:lnSpc>
            </a:pPr>
            <a:endParaRPr lang="en-US" altLang="en-US" sz="1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descr="Large confetti">
            <a:extLst>
              <a:ext uri="{FF2B5EF4-FFF2-40B4-BE49-F238E27FC236}">
                <a16:creationId xmlns:a16="http://schemas.microsoft.com/office/drawing/2014/main" id="{A7A376E2-807B-44BA-ADE5-4E1D1C8392C9}"/>
              </a:ext>
            </a:extLst>
          </p:cNvPr>
          <p:cNvSpPr>
            <a:spLocks noGrp="1" noChangeArrowheads="1"/>
          </p:cNvSpPr>
          <p:nvPr>
            <p:ph type="title" idx="4294967295"/>
          </p:nvPr>
        </p:nvSpPr>
        <p:spPr>
          <a:xfrm>
            <a:off x="1295400" y="708025"/>
            <a:ext cx="9601200" cy="838200"/>
          </a:xfrm>
        </p:spPr>
        <p:txBody>
          <a:bodyPr anchor="b"/>
          <a:lstStyle/>
          <a:p>
            <a:pPr eaLnBrk="1" hangingPunct="1"/>
            <a:r>
              <a:rPr lang="en-US" altLang="en-US" b="1">
                <a:ln>
                  <a:noFill/>
                </a:ln>
              </a:rPr>
              <a:t>High Schools</a:t>
            </a:r>
          </a:p>
        </p:txBody>
      </p:sp>
      <p:sp>
        <p:nvSpPr>
          <p:cNvPr id="40963" name="Rectangle 3">
            <a:extLst>
              <a:ext uri="{FF2B5EF4-FFF2-40B4-BE49-F238E27FC236}">
                <a16:creationId xmlns:a16="http://schemas.microsoft.com/office/drawing/2014/main" id="{FDE7C4D5-2859-461A-BACB-EE08CF8CDE4B}"/>
              </a:ext>
            </a:extLst>
          </p:cNvPr>
          <p:cNvSpPr>
            <a:spLocks noGrp="1" noChangeArrowheads="1"/>
          </p:cNvSpPr>
          <p:nvPr>
            <p:ph type="body" sz="half" idx="4294967295"/>
          </p:nvPr>
        </p:nvSpPr>
        <p:spPr>
          <a:xfrm>
            <a:off x="1889125" y="1546225"/>
            <a:ext cx="4033838" cy="4525963"/>
          </a:xfrm>
        </p:spPr>
        <p:txBody>
          <a:bodyPr/>
          <a:lstStyle/>
          <a:p>
            <a:pPr eaLnBrk="1" hangingPunct="1"/>
            <a:r>
              <a:rPr lang="en-US" altLang="en-US" sz="1600"/>
              <a:t>In the transition from middle to high school, students focus on the task of identifying  occupational preferences and clarifying career/lifestyle choices.</a:t>
            </a:r>
          </a:p>
          <a:p>
            <a:pPr eaLnBrk="1" hangingPunct="1"/>
            <a:r>
              <a:rPr lang="en-US" altLang="en-US" sz="1600"/>
              <a:t>The next step is for students to improve their skills of adjustment.</a:t>
            </a:r>
          </a:p>
        </p:txBody>
      </p:sp>
      <p:sp>
        <p:nvSpPr>
          <p:cNvPr id="40964" name="Rectangle 4">
            <a:extLst>
              <a:ext uri="{FF2B5EF4-FFF2-40B4-BE49-F238E27FC236}">
                <a16:creationId xmlns:a16="http://schemas.microsoft.com/office/drawing/2014/main" id="{01E96252-3F16-47A4-9050-97FACFF62B53}"/>
              </a:ext>
            </a:extLst>
          </p:cNvPr>
          <p:cNvSpPr>
            <a:spLocks noGrp="1" noChangeArrowheads="1"/>
          </p:cNvSpPr>
          <p:nvPr>
            <p:ph type="body" sz="half" idx="4294967295"/>
          </p:nvPr>
        </p:nvSpPr>
        <p:spPr>
          <a:xfrm>
            <a:off x="6084888" y="1546225"/>
            <a:ext cx="4033837" cy="4525963"/>
          </a:xfrm>
        </p:spPr>
        <p:txBody>
          <a:bodyPr/>
          <a:lstStyle/>
          <a:p>
            <a:pPr eaLnBrk="1" hangingPunct="1">
              <a:lnSpc>
                <a:spcPct val="90000"/>
              </a:lnSpc>
            </a:pPr>
            <a:r>
              <a:rPr lang="en-US" altLang="en-US" sz="1600"/>
              <a:t>Workforce readiness is a key to successful career planning in high school because a majority of high school students go directly to work immediately following high school.</a:t>
            </a:r>
          </a:p>
          <a:p>
            <a:pPr eaLnBrk="1" hangingPunct="1">
              <a:lnSpc>
                <a:spcPct val="90000"/>
              </a:lnSpc>
            </a:pPr>
            <a:r>
              <a:rPr lang="en-US" altLang="en-US" sz="1600"/>
              <a:t>Since transitions typically cause anxiety in most people, students need emotional support to lessen the anticipatory anxiety.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descr="Large confetti">
            <a:extLst>
              <a:ext uri="{FF2B5EF4-FFF2-40B4-BE49-F238E27FC236}">
                <a16:creationId xmlns:a16="http://schemas.microsoft.com/office/drawing/2014/main" id="{5553BEC0-B544-416D-97A0-1C95C3E31FA6}"/>
              </a:ext>
            </a:extLst>
          </p:cNvPr>
          <p:cNvSpPr>
            <a:spLocks noGrp="1" noChangeArrowheads="1"/>
          </p:cNvSpPr>
          <p:nvPr>
            <p:ph type="title" idx="4294967295"/>
          </p:nvPr>
        </p:nvSpPr>
        <p:spPr>
          <a:xfrm>
            <a:off x="1295400" y="982663"/>
            <a:ext cx="9601200" cy="846137"/>
          </a:xfrm>
        </p:spPr>
        <p:txBody>
          <a:bodyPr anchor="b"/>
          <a:lstStyle/>
          <a:p>
            <a:pPr eaLnBrk="1" hangingPunct="1"/>
            <a:r>
              <a:rPr lang="en-US" altLang="en-US" b="1">
                <a:ln>
                  <a:noFill/>
                </a:ln>
              </a:rPr>
              <a:t>High Schools</a:t>
            </a:r>
          </a:p>
        </p:txBody>
      </p:sp>
      <p:sp>
        <p:nvSpPr>
          <p:cNvPr id="41987" name="Rectangle 3">
            <a:extLst>
              <a:ext uri="{FF2B5EF4-FFF2-40B4-BE49-F238E27FC236}">
                <a16:creationId xmlns:a16="http://schemas.microsoft.com/office/drawing/2014/main" id="{35536C28-FB08-422C-BFB7-7C81CB3D3C0C}"/>
              </a:ext>
            </a:extLst>
          </p:cNvPr>
          <p:cNvSpPr>
            <a:spLocks noGrp="1" noChangeArrowheads="1"/>
          </p:cNvSpPr>
          <p:nvPr>
            <p:ph type="body" idx="4294967295"/>
          </p:nvPr>
        </p:nvSpPr>
        <p:spPr>
          <a:xfrm>
            <a:off x="1295400" y="1828800"/>
            <a:ext cx="9601200" cy="4056063"/>
          </a:xfrm>
        </p:spPr>
        <p:txBody>
          <a:bodyPr/>
          <a:lstStyle/>
          <a:p>
            <a:pPr eaLnBrk="1" hangingPunct="1">
              <a:lnSpc>
                <a:spcPct val="90000"/>
              </a:lnSpc>
            </a:pPr>
            <a:r>
              <a:rPr lang="en-US" altLang="en-US"/>
              <a:t>The transition skills acquired in high school build upon the self-awareness, occupational awareness, and decision-making skills students have developed throughout their educational experience.</a:t>
            </a:r>
          </a:p>
          <a:p>
            <a:pPr eaLnBrk="1" hangingPunct="1">
              <a:lnSpc>
                <a:spcPct val="90000"/>
              </a:lnSpc>
            </a:pPr>
            <a:r>
              <a:rPr lang="en-US" altLang="en-US"/>
              <a:t>Acquiring information about jobs, colleges, and training programs, requires research, technology, and reading skills. </a:t>
            </a:r>
          </a:p>
          <a:p>
            <a:pPr eaLnBrk="1" hangingPunct="1">
              <a:lnSpc>
                <a:spcPct val="90000"/>
              </a:lnSpc>
            </a:pPr>
            <a:r>
              <a:rPr lang="en-US" altLang="en-US"/>
              <a:t>Providing career guidance is one of the most important contributions professional school counselors make to a student’s lifelong development.</a:t>
            </a:r>
          </a:p>
          <a:p>
            <a:pPr eaLnBrk="1" hangingPunct="1">
              <a:lnSpc>
                <a:spcPct val="90000"/>
              </a:lnSpc>
            </a:pPr>
            <a:r>
              <a:rPr lang="en-US" altLang="en-US"/>
              <a:t>Students need also to be aware of the choices they will make throughout high school and beyond.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descr="Large confetti">
            <a:extLst>
              <a:ext uri="{FF2B5EF4-FFF2-40B4-BE49-F238E27FC236}">
                <a16:creationId xmlns:a16="http://schemas.microsoft.com/office/drawing/2014/main" id="{72CB5879-A5F4-41B0-8AF3-F5FE3AA13B65}"/>
              </a:ext>
            </a:extLst>
          </p:cNvPr>
          <p:cNvSpPr>
            <a:spLocks noGrp="1" noChangeArrowheads="1"/>
          </p:cNvSpPr>
          <p:nvPr>
            <p:ph type="title" idx="4294967295"/>
          </p:nvPr>
        </p:nvSpPr>
        <p:spPr>
          <a:xfrm>
            <a:off x="1295400" y="982663"/>
            <a:ext cx="9601200" cy="808037"/>
          </a:xfrm>
        </p:spPr>
        <p:txBody>
          <a:bodyPr anchor="b"/>
          <a:lstStyle/>
          <a:p>
            <a:pPr eaLnBrk="1" hangingPunct="1"/>
            <a:r>
              <a:rPr lang="en-US" altLang="en-US" b="1">
                <a:ln>
                  <a:noFill/>
                </a:ln>
              </a:rPr>
              <a:t>High Schools</a:t>
            </a:r>
          </a:p>
        </p:txBody>
      </p:sp>
      <p:sp>
        <p:nvSpPr>
          <p:cNvPr id="43011" name="Rectangle 3">
            <a:extLst>
              <a:ext uri="{FF2B5EF4-FFF2-40B4-BE49-F238E27FC236}">
                <a16:creationId xmlns:a16="http://schemas.microsoft.com/office/drawing/2014/main" id="{D7A91E30-EDE8-486B-B723-31003709F5C9}"/>
              </a:ext>
            </a:extLst>
          </p:cNvPr>
          <p:cNvSpPr>
            <a:spLocks noGrp="1" noChangeArrowheads="1"/>
          </p:cNvSpPr>
          <p:nvPr>
            <p:ph type="body" sz="half" idx="4294967295"/>
          </p:nvPr>
        </p:nvSpPr>
        <p:spPr>
          <a:xfrm>
            <a:off x="1433513" y="1943100"/>
            <a:ext cx="9463087" cy="3581400"/>
          </a:xfrm>
        </p:spPr>
        <p:txBody>
          <a:bodyPr/>
          <a:lstStyle/>
          <a:p>
            <a:pPr eaLnBrk="1" hangingPunct="1">
              <a:lnSpc>
                <a:spcPct val="90000"/>
              </a:lnSpc>
            </a:pPr>
            <a:r>
              <a:rPr lang="en-US" altLang="en-US"/>
              <a:t>Community resources are a great way to expose students to a variety of career experiences</a:t>
            </a:r>
          </a:p>
          <a:p>
            <a:pPr eaLnBrk="1" hangingPunct="1">
              <a:lnSpc>
                <a:spcPct val="90000"/>
              </a:lnSpc>
            </a:pPr>
            <a:r>
              <a:rPr lang="en-US" altLang="en-US"/>
              <a:t>These include local businesses, colleges/universities, and community members including parents and recent graduates</a:t>
            </a:r>
          </a:p>
          <a:p>
            <a:pPr eaLnBrk="1" hangingPunct="1">
              <a:lnSpc>
                <a:spcPct val="90000"/>
              </a:lnSpc>
            </a:pPr>
            <a:r>
              <a:rPr lang="en-US" altLang="en-US"/>
              <a:t>Savickas (1999) discussed the necessity of helping students to understand the decisions and tasks they will have to make in career development and suggested tools such as the </a:t>
            </a:r>
            <a:r>
              <a:rPr lang="en-US" altLang="en-US" i="1"/>
              <a:t>Career Maturity Inventory </a:t>
            </a:r>
            <a:r>
              <a:rPr lang="en-US" altLang="en-US"/>
              <a:t>(Crites, 1978) and others to help reinforce this concept</a:t>
            </a:r>
          </a:p>
          <a:p>
            <a:pPr eaLnBrk="1" hangingPunct="1">
              <a:lnSpc>
                <a:spcPct val="90000"/>
              </a:lnSpc>
            </a:pPr>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descr="Large confetti">
            <a:extLst>
              <a:ext uri="{FF2B5EF4-FFF2-40B4-BE49-F238E27FC236}">
                <a16:creationId xmlns:a16="http://schemas.microsoft.com/office/drawing/2014/main" id="{504A671E-D26E-43AB-9B4D-CAE41DEB8639}"/>
              </a:ext>
            </a:extLst>
          </p:cNvPr>
          <p:cNvSpPr>
            <a:spLocks noGrp="1" noChangeArrowheads="1"/>
          </p:cNvSpPr>
          <p:nvPr>
            <p:ph type="title" idx="4294967295"/>
          </p:nvPr>
        </p:nvSpPr>
        <p:spPr>
          <a:xfrm>
            <a:off x="1295400" y="892175"/>
            <a:ext cx="9601200" cy="795338"/>
          </a:xfrm>
        </p:spPr>
        <p:txBody>
          <a:bodyPr anchor="b"/>
          <a:lstStyle/>
          <a:p>
            <a:pPr eaLnBrk="1" hangingPunct="1"/>
            <a:r>
              <a:rPr lang="en-US" altLang="en-US" b="1">
                <a:ln>
                  <a:noFill/>
                </a:ln>
              </a:rPr>
              <a:t>High Schools</a:t>
            </a:r>
          </a:p>
        </p:txBody>
      </p:sp>
      <p:sp>
        <p:nvSpPr>
          <p:cNvPr id="44035" name="Rectangle 3">
            <a:extLst>
              <a:ext uri="{FF2B5EF4-FFF2-40B4-BE49-F238E27FC236}">
                <a16:creationId xmlns:a16="http://schemas.microsoft.com/office/drawing/2014/main" id="{C5C7E0BE-C995-450E-A91F-D196C7A3F3AD}"/>
              </a:ext>
            </a:extLst>
          </p:cNvPr>
          <p:cNvSpPr>
            <a:spLocks noGrp="1" noChangeArrowheads="1"/>
          </p:cNvSpPr>
          <p:nvPr>
            <p:ph type="body" sz="half" idx="4294967295"/>
          </p:nvPr>
        </p:nvSpPr>
        <p:spPr>
          <a:xfrm>
            <a:off x="1295400" y="1905000"/>
            <a:ext cx="9601200" cy="3941763"/>
          </a:xfrm>
        </p:spPr>
        <p:txBody>
          <a:bodyPr/>
          <a:lstStyle/>
          <a:p>
            <a:pPr eaLnBrk="1" hangingPunct="1">
              <a:lnSpc>
                <a:spcPct val="90000"/>
              </a:lnSpc>
            </a:pPr>
            <a:r>
              <a:rPr lang="en-US" altLang="en-US"/>
              <a:t>Educational planning culminates in high school—students must begin to make serious decisions about their future.</a:t>
            </a:r>
          </a:p>
          <a:p>
            <a:pPr lvl="1" eaLnBrk="1" hangingPunct="1">
              <a:lnSpc>
                <a:spcPct val="90000"/>
              </a:lnSpc>
            </a:pPr>
            <a:r>
              <a:rPr lang="en-US" altLang="en-US" sz="2400"/>
              <a:t>Students should formulate an educational plan delineating the steps they will need to take to achieve their postsecondary goals.</a:t>
            </a:r>
          </a:p>
          <a:p>
            <a:pPr lvl="1" eaLnBrk="1" hangingPunct="1">
              <a:lnSpc>
                <a:spcPct val="90000"/>
              </a:lnSpc>
            </a:pPr>
            <a:r>
              <a:rPr lang="en-US" altLang="en-US" sz="2400"/>
              <a:t>Professional school counselors should help with the educational planning process by connecting students with opportunities to more fully investigate, learn about, and prepare for the preliminary goals they have set for themselves (e.g., elective classes, job shadowing, summer enrichment programs, informational interviews).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descr="Large confetti">
            <a:extLst>
              <a:ext uri="{FF2B5EF4-FFF2-40B4-BE49-F238E27FC236}">
                <a16:creationId xmlns:a16="http://schemas.microsoft.com/office/drawing/2014/main" id="{C1795D07-51AB-41C1-B3DC-74CCEB8C402A}"/>
              </a:ext>
            </a:extLst>
          </p:cNvPr>
          <p:cNvSpPr>
            <a:spLocks noGrp="1" noChangeArrowheads="1"/>
          </p:cNvSpPr>
          <p:nvPr>
            <p:ph type="title" idx="4294967295"/>
          </p:nvPr>
        </p:nvSpPr>
        <p:spPr/>
        <p:txBody>
          <a:bodyPr anchor="b"/>
          <a:lstStyle/>
          <a:p>
            <a:pPr eaLnBrk="1" hangingPunct="1"/>
            <a:r>
              <a:rPr lang="en-US" altLang="en-US" sz="1800">
                <a:ln>
                  <a:noFill/>
                </a:ln>
              </a:rPr>
              <a:t>Background for Educational and Career Planning Interventions in Schools</a:t>
            </a:r>
          </a:p>
        </p:txBody>
      </p:sp>
      <p:sp>
        <p:nvSpPr>
          <p:cNvPr id="17411" name="Rectangle 3">
            <a:extLst>
              <a:ext uri="{FF2B5EF4-FFF2-40B4-BE49-F238E27FC236}">
                <a16:creationId xmlns:a16="http://schemas.microsoft.com/office/drawing/2014/main" id="{F4FE83E2-C076-40F4-BD6E-6CD1CD39EA05}"/>
              </a:ext>
            </a:extLst>
          </p:cNvPr>
          <p:cNvSpPr>
            <a:spLocks noGrp="1" noChangeArrowheads="1"/>
          </p:cNvSpPr>
          <p:nvPr>
            <p:ph type="body" idx="4294967295"/>
          </p:nvPr>
        </p:nvSpPr>
        <p:spPr/>
        <p:txBody>
          <a:bodyPr/>
          <a:lstStyle/>
          <a:p>
            <a:pPr eaLnBrk="1" hangingPunct="1"/>
            <a:r>
              <a:rPr lang="en-US" altLang="en-US" sz="1800"/>
              <a:t>Changes in the economy, population, and technology have enhanced the need for professional school counselors to focus on the area of educational planning and career development.</a:t>
            </a:r>
          </a:p>
          <a:p>
            <a:pPr eaLnBrk="1" hangingPunct="1"/>
            <a:r>
              <a:rPr lang="en-US" altLang="en-US" sz="1800"/>
              <a:t>Increased globalization has altered job titles, roles, and structure within the workplace.</a:t>
            </a:r>
          </a:p>
          <a:p>
            <a:pPr eaLnBrk="1" hangingPunct="1"/>
            <a:r>
              <a:rPr lang="en-US" altLang="en-US" sz="1800"/>
              <a:t>Markets are calling for skilled workers  over unskilled workers and employment has become less stable.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descr="Large confetti">
            <a:extLst>
              <a:ext uri="{FF2B5EF4-FFF2-40B4-BE49-F238E27FC236}">
                <a16:creationId xmlns:a16="http://schemas.microsoft.com/office/drawing/2014/main" id="{3E97D4EA-7580-46BE-9029-616696C35542}"/>
              </a:ext>
            </a:extLst>
          </p:cNvPr>
          <p:cNvSpPr>
            <a:spLocks noGrp="1" noChangeArrowheads="1"/>
          </p:cNvSpPr>
          <p:nvPr>
            <p:ph type="title" idx="4294967295"/>
          </p:nvPr>
        </p:nvSpPr>
        <p:spPr>
          <a:xfrm>
            <a:off x="1295400" y="1030288"/>
            <a:ext cx="9601200" cy="901700"/>
          </a:xfrm>
        </p:spPr>
        <p:txBody>
          <a:bodyPr rtlCol="0" anchor="b">
            <a:normAutofit fontScale="90000"/>
          </a:bodyPr>
          <a:lstStyle/>
          <a:p>
            <a:pPr eaLnBrk="1" fontAlgn="auto" hangingPunct="1">
              <a:spcAft>
                <a:spcPts val="0"/>
              </a:spcAft>
              <a:defRPr/>
            </a:pPr>
            <a:r>
              <a:rPr lang="en-US" altLang="en-US" b="1" dirty="0">
                <a:solidFill>
                  <a:schemeClr val="tx1">
                    <a:lumMod val="85000"/>
                    <a:lumOff val="15000"/>
                  </a:schemeClr>
                </a:solidFill>
              </a:rPr>
              <a:t>Practical Ideas for Career Development Activities</a:t>
            </a:r>
          </a:p>
        </p:txBody>
      </p:sp>
      <p:sp>
        <p:nvSpPr>
          <p:cNvPr id="45059" name="Rectangle 3">
            <a:extLst>
              <a:ext uri="{FF2B5EF4-FFF2-40B4-BE49-F238E27FC236}">
                <a16:creationId xmlns:a16="http://schemas.microsoft.com/office/drawing/2014/main" id="{259C1C16-6764-4B13-9EE1-8DDCC53B28A0}"/>
              </a:ext>
            </a:extLst>
          </p:cNvPr>
          <p:cNvSpPr>
            <a:spLocks noGrp="1" noChangeArrowheads="1"/>
          </p:cNvSpPr>
          <p:nvPr>
            <p:ph type="body" sz="half" idx="4294967295"/>
          </p:nvPr>
        </p:nvSpPr>
        <p:spPr>
          <a:xfrm>
            <a:off x="1133475" y="2022475"/>
            <a:ext cx="9917113" cy="3708400"/>
          </a:xfrm>
        </p:spPr>
        <p:txBody>
          <a:bodyPr/>
          <a:lstStyle/>
          <a:p>
            <a:pPr eaLnBrk="1" hangingPunct="1">
              <a:lnSpc>
                <a:spcPct val="90000"/>
              </a:lnSpc>
            </a:pPr>
            <a:r>
              <a:rPr lang="en-US" altLang="en-US" sz="2000"/>
              <a:t>Administer interest inventories to students that provide them with information about careers and college majors potentially suitable for them. Have students research two or three careers and college majors that sound interesting to them.</a:t>
            </a:r>
          </a:p>
          <a:p>
            <a:pPr eaLnBrk="1" hangingPunct="1">
              <a:lnSpc>
                <a:spcPct val="90000"/>
              </a:lnSpc>
            </a:pPr>
            <a:r>
              <a:rPr lang="en-US" altLang="en-US" sz="2000" noProof="1"/>
              <a:t>Help all students create a four-year educational plan (this is a requirement of many public schools). Use students’ postsecondary goals and results from career assessments to help guide course selection.</a:t>
            </a:r>
          </a:p>
          <a:p>
            <a:pPr eaLnBrk="1" hangingPunct="1">
              <a:lnSpc>
                <a:spcPct val="90000"/>
              </a:lnSpc>
            </a:pPr>
            <a:r>
              <a:rPr lang="en-US" altLang="en-US" sz="2000"/>
              <a:t>Inform students that different occupations require different levels of education. In a computer lab, show students a few helpful career Web sites and ask them to locate occupations that require certain degrees. </a:t>
            </a:r>
          </a:p>
          <a:p>
            <a:pPr eaLnBrk="1" hangingPunct="1">
              <a:lnSpc>
                <a:spcPct val="90000"/>
              </a:lnSpc>
            </a:pPr>
            <a:r>
              <a:rPr lang="en-US" altLang="en-US" sz="2000"/>
              <a:t>Present a lesson on decision-making to students and teach them a specific decision-making model. Inform students that sound decision-making skills will enable them to make educated choices about their postsecondary plans. </a:t>
            </a:r>
            <a:endParaRPr lang="en-US" altLang="en-US" sz="2000" noProof="1"/>
          </a:p>
          <a:p>
            <a:pPr eaLnBrk="1" hangingPunct="1">
              <a:lnSpc>
                <a:spcPct val="90000"/>
              </a:lnSpc>
            </a:pPr>
            <a:endParaRPr lang="en-US" altLang="en-US" sz="2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descr="Large confetti">
            <a:extLst>
              <a:ext uri="{FF2B5EF4-FFF2-40B4-BE49-F238E27FC236}">
                <a16:creationId xmlns:a16="http://schemas.microsoft.com/office/drawing/2014/main" id="{58261D22-0666-4FC7-9FC1-32659F2FA089}"/>
              </a:ext>
            </a:extLst>
          </p:cNvPr>
          <p:cNvSpPr>
            <a:spLocks noGrp="1" noChangeArrowheads="1"/>
          </p:cNvSpPr>
          <p:nvPr>
            <p:ph type="title" idx="4294967295"/>
          </p:nvPr>
        </p:nvSpPr>
        <p:spPr>
          <a:xfrm>
            <a:off x="1171575" y="601663"/>
            <a:ext cx="9601200" cy="1303337"/>
          </a:xfrm>
        </p:spPr>
        <p:txBody>
          <a:bodyPr rtlCol="0" anchor="b">
            <a:normAutofit fontScale="90000"/>
          </a:bodyPr>
          <a:lstStyle/>
          <a:p>
            <a:pPr eaLnBrk="1" fontAlgn="auto" hangingPunct="1">
              <a:spcAft>
                <a:spcPts val="0"/>
              </a:spcAft>
              <a:defRPr/>
            </a:pPr>
            <a:r>
              <a:rPr lang="en-US" altLang="en-US" b="1" dirty="0">
                <a:solidFill>
                  <a:schemeClr val="tx1">
                    <a:lumMod val="85000"/>
                    <a:lumOff val="15000"/>
                  </a:schemeClr>
                </a:solidFill>
              </a:rPr>
              <a:t>Practical Ideas for Career Development Activities</a:t>
            </a:r>
          </a:p>
        </p:txBody>
      </p:sp>
      <p:sp>
        <p:nvSpPr>
          <p:cNvPr id="46083" name="Rectangle 3">
            <a:extLst>
              <a:ext uri="{FF2B5EF4-FFF2-40B4-BE49-F238E27FC236}">
                <a16:creationId xmlns:a16="http://schemas.microsoft.com/office/drawing/2014/main" id="{42FC5CDE-81A3-4C10-88DF-CE6BAB399601}"/>
              </a:ext>
            </a:extLst>
          </p:cNvPr>
          <p:cNvSpPr>
            <a:spLocks noGrp="1" noChangeArrowheads="1"/>
          </p:cNvSpPr>
          <p:nvPr>
            <p:ph type="body" sz="half" idx="4294967295"/>
          </p:nvPr>
        </p:nvSpPr>
        <p:spPr>
          <a:xfrm>
            <a:off x="1171575" y="1905000"/>
            <a:ext cx="9826625" cy="3941763"/>
          </a:xfrm>
        </p:spPr>
        <p:txBody>
          <a:bodyPr/>
          <a:lstStyle/>
          <a:p>
            <a:pPr eaLnBrk="1" hangingPunct="1">
              <a:lnSpc>
                <a:spcPct val="90000"/>
              </a:lnSpc>
            </a:pPr>
            <a:r>
              <a:rPr lang="en-US" altLang="en-US"/>
              <a:t>Run counseling groups for students on topics related to career development and educational planning (e.g., choosing a college, succeeding in college, finding a job, choosing a career).</a:t>
            </a:r>
          </a:p>
          <a:p>
            <a:pPr eaLnBrk="1" hangingPunct="1">
              <a:lnSpc>
                <a:spcPct val="90000"/>
              </a:lnSpc>
            </a:pPr>
            <a:r>
              <a:rPr lang="en-US" altLang="en-US" noProof="1"/>
              <a:t>Connect with local companies and professionals to provide students with job shadowing opportunities.</a:t>
            </a:r>
          </a:p>
          <a:p>
            <a:pPr eaLnBrk="1" hangingPunct="1">
              <a:lnSpc>
                <a:spcPct val="90000"/>
              </a:lnSpc>
            </a:pPr>
            <a:r>
              <a:rPr lang="en-US" altLang="en-US" noProof="1"/>
              <a:t>Collaborate with English teachers to present lessons to 11th and 12th graders on how to write a resume and cover letter.</a:t>
            </a:r>
          </a:p>
          <a:p>
            <a:pPr eaLnBrk="1" hangingPunct="1">
              <a:lnSpc>
                <a:spcPct val="90000"/>
              </a:lnSpc>
            </a:pPr>
            <a:r>
              <a:rPr lang="en-US" altLang="en-US"/>
              <a:t>Host a mock interview day for 11th and 12th graders. Bring in members of the community to conduct brief mock interviews with students, as well as provide them with feedback.</a:t>
            </a:r>
            <a:endParaRPr lang="en-US" altLang="en-US" noProof="1"/>
          </a:p>
          <a:p>
            <a:pPr eaLnBrk="1" hangingPunct="1">
              <a:lnSpc>
                <a:spcPct val="90000"/>
              </a:lnSpc>
            </a:pPr>
            <a:endParaRPr lang="en-US" altLang="en-US" noProof="1"/>
          </a:p>
          <a:p>
            <a:pPr eaLnBrk="1" hangingPunct="1">
              <a:lnSpc>
                <a:spcPct val="90000"/>
              </a:lnSpc>
            </a:pPr>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descr="Large confetti">
            <a:extLst>
              <a:ext uri="{FF2B5EF4-FFF2-40B4-BE49-F238E27FC236}">
                <a16:creationId xmlns:a16="http://schemas.microsoft.com/office/drawing/2014/main" id="{F3DCC1E7-8121-4024-8B66-A13055B19D7A}"/>
              </a:ext>
            </a:extLst>
          </p:cNvPr>
          <p:cNvSpPr>
            <a:spLocks noGrp="1" noChangeArrowheads="1"/>
          </p:cNvSpPr>
          <p:nvPr>
            <p:ph type="title" idx="4294967295"/>
          </p:nvPr>
        </p:nvSpPr>
        <p:spPr>
          <a:xfrm>
            <a:off x="1295400" y="601663"/>
            <a:ext cx="9601200" cy="1303337"/>
          </a:xfrm>
        </p:spPr>
        <p:txBody>
          <a:bodyPr rtlCol="0" anchor="b">
            <a:normAutofit fontScale="90000"/>
          </a:bodyPr>
          <a:lstStyle/>
          <a:p>
            <a:pPr eaLnBrk="1" fontAlgn="auto" hangingPunct="1">
              <a:spcAft>
                <a:spcPts val="0"/>
              </a:spcAft>
              <a:defRPr/>
            </a:pPr>
            <a:r>
              <a:rPr lang="en-US" altLang="en-US" b="1" dirty="0">
                <a:solidFill>
                  <a:schemeClr val="tx1">
                    <a:lumMod val="85000"/>
                    <a:lumOff val="15000"/>
                  </a:schemeClr>
                </a:solidFill>
              </a:rPr>
              <a:t>Practical Ideas for Career Development Activities</a:t>
            </a:r>
          </a:p>
        </p:txBody>
      </p:sp>
      <p:sp>
        <p:nvSpPr>
          <p:cNvPr id="47107" name="Rectangle 3">
            <a:extLst>
              <a:ext uri="{FF2B5EF4-FFF2-40B4-BE49-F238E27FC236}">
                <a16:creationId xmlns:a16="http://schemas.microsoft.com/office/drawing/2014/main" id="{C30D4693-F641-4A4C-9BFE-FE614CBC5DAD}"/>
              </a:ext>
            </a:extLst>
          </p:cNvPr>
          <p:cNvSpPr>
            <a:spLocks noGrp="1" noChangeArrowheads="1"/>
          </p:cNvSpPr>
          <p:nvPr>
            <p:ph type="body" sz="half" idx="4294967295"/>
          </p:nvPr>
        </p:nvSpPr>
        <p:spPr>
          <a:xfrm>
            <a:off x="1295400" y="1905000"/>
            <a:ext cx="9755188" cy="3800475"/>
          </a:xfrm>
        </p:spPr>
        <p:txBody>
          <a:bodyPr/>
          <a:lstStyle/>
          <a:p>
            <a:pPr eaLnBrk="1" hangingPunct="1">
              <a:lnSpc>
                <a:spcPct val="90000"/>
              </a:lnSpc>
            </a:pPr>
            <a:r>
              <a:rPr lang="en-US" altLang="en-US"/>
              <a:t>Advertise local job and college fairs, or host your own.</a:t>
            </a:r>
          </a:p>
          <a:p>
            <a:pPr eaLnBrk="1" hangingPunct="1">
              <a:lnSpc>
                <a:spcPct val="90000"/>
              </a:lnSpc>
            </a:pPr>
            <a:r>
              <a:rPr lang="en-US" altLang="en-US" noProof="1"/>
              <a:t>Invite college representatives to visit campus and hold information sessions for interested students.</a:t>
            </a:r>
          </a:p>
          <a:p>
            <a:pPr eaLnBrk="1" hangingPunct="1">
              <a:lnSpc>
                <a:spcPct val="90000"/>
              </a:lnSpc>
            </a:pPr>
            <a:r>
              <a:rPr lang="en-US" altLang="en-US" noProof="1"/>
              <a:t>Hold information sessions about financial aid and scholarship opportunities for students interested in attending college. </a:t>
            </a:r>
          </a:p>
          <a:p>
            <a:pPr eaLnBrk="1" hangingPunct="1">
              <a:lnSpc>
                <a:spcPct val="90000"/>
              </a:lnSpc>
            </a:pPr>
            <a:r>
              <a:rPr lang="en-US" altLang="en-US" noProof="1"/>
              <a:t>Offer job workshops to assist students in finding and applying for jobs.</a:t>
            </a:r>
          </a:p>
          <a:p>
            <a:pPr eaLnBrk="1" hangingPunct="1">
              <a:lnSpc>
                <a:spcPct val="90000"/>
              </a:lnSpc>
            </a:pPr>
            <a:r>
              <a:rPr lang="en-US" altLang="en-US" noProof="1"/>
              <a:t>If the high school you work at has a career resource center, create a scavenger hunt to orient students to the career and educational information and resources available to them.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descr="Large confetti">
            <a:extLst>
              <a:ext uri="{FF2B5EF4-FFF2-40B4-BE49-F238E27FC236}">
                <a16:creationId xmlns:a16="http://schemas.microsoft.com/office/drawing/2014/main" id="{C6D11D8C-5E9F-43BD-9866-7C101E76E3D2}"/>
              </a:ext>
            </a:extLst>
          </p:cNvPr>
          <p:cNvSpPr>
            <a:spLocks noGrp="1" noChangeArrowheads="1"/>
          </p:cNvSpPr>
          <p:nvPr>
            <p:ph type="title" idx="4294967295"/>
          </p:nvPr>
        </p:nvSpPr>
        <p:spPr/>
        <p:txBody>
          <a:bodyPr anchor="b"/>
          <a:lstStyle/>
          <a:p>
            <a:pPr eaLnBrk="1" hangingPunct="1"/>
            <a:r>
              <a:rPr lang="en-US" altLang="en-US">
                <a:ln>
                  <a:noFill/>
                </a:ln>
              </a:rPr>
              <a:t>Multicultural Implications</a:t>
            </a:r>
          </a:p>
        </p:txBody>
      </p:sp>
      <p:sp>
        <p:nvSpPr>
          <p:cNvPr id="48131" name="Rectangle 3">
            <a:extLst>
              <a:ext uri="{FF2B5EF4-FFF2-40B4-BE49-F238E27FC236}">
                <a16:creationId xmlns:a16="http://schemas.microsoft.com/office/drawing/2014/main" id="{A0BA4CD4-F728-4A5D-A1A0-18E8AB8E56B1}"/>
              </a:ext>
            </a:extLst>
          </p:cNvPr>
          <p:cNvSpPr>
            <a:spLocks noGrp="1" noChangeArrowheads="1"/>
          </p:cNvSpPr>
          <p:nvPr>
            <p:ph type="body" sz="half" idx="4294967295"/>
          </p:nvPr>
        </p:nvSpPr>
        <p:spPr/>
        <p:txBody>
          <a:bodyPr/>
          <a:lstStyle/>
          <a:p>
            <a:pPr eaLnBrk="1" hangingPunct="1"/>
            <a:r>
              <a:rPr lang="en-US" altLang="en-US" sz="1800"/>
              <a:t>When designing a K–12 educational and career planning program, students’ cultural backgrounds are salient and an important part of the process.</a:t>
            </a:r>
          </a:p>
          <a:p>
            <a:pPr eaLnBrk="1" hangingPunct="1"/>
            <a:r>
              <a:rPr lang="en-US" altLang="en-US" sz="1800"/>
              <a:t>The professional school counselor must be aware of how culture intersects and influences all aspects of career and educational planning in elementary, middle, and high school to promote development that is congruent with the client’s culture.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descr="Large confetti">
            <a:extLst>
              <a:ext uri="{FF2B5EF4-FFF2-40B4-BE49-F238E27FC236}">
                <a16:creationId xmlns:a16="http://schemas.microsoft.com/office/drawing/2014/main" id="{1C2D4299-C069-4435-B618-A962ED62B93F}"/>
              </a:ext>
            </a:extLst>
          </p:cNvPr>
          <p:cNvSpPr>
            <a:spLocks noGrp="1" noChangeArrowheads="1"/>
          </p:cNvSpPr>
          <p:nvPr>
            <p:ph type="title" idx="4294967295"/>
          </p:nvPr>
        </p:nvSpPr>
        <p:spPr/>
        <p:txBody>
          <a:bodyPr anchor="b"/>
          <a:lstStyle/>
          <a:p>
            <a:pPr eaLnBrk="1" hangingPunct="1"/>
            <a:r>
              <a:rPr lang="en-US" altLang="en-US">
                <a:ln>
                  <a:noFill/>
                </a:ln>
              </a:rPr>
              <a:t>Developing Life-role Readiness</a:t>
            </a:r>
          </a:p>
        </p:txBody>
      </p:sp>
      <p:sp>
        <p:nvSpPr>
          <p:cNvPr id="307203" name="Rectangle 3">
            <a:extLst>
              <a:ext uri="{FF2B5EF4-FFF2-40B4-BE49-F238E27FC236}">
                <a16:creationId xmlns:a16="http://schemas.microsoft.com/office/drawing/2014/main" id="{7C57CC68-CA6D-4D15-9C01-ADFB3018EEF6}"/>
              </a:ext>
            </a:extLst>
          </p:cNvPr>
          <p:cNvSpPr>
            <a:spLocks noGrp="1" noChangeArrowheads="1"/>
          </p:cNvSpPr>
          <p:nvPr>
            <p:ph type="body" idx="4294967295"/>
          </p:nvPr>
        </p:nvSpPr>
        <p:spPr/>
        <p:txBody>
          <a:bodyPr rtlCol="0">
            <a:normAutofit lnSpcReduction="10000"/>
          </a:bodyPr>
          <a:lstStyle/>
          <a:p>
            <a:pPr eaLnBrk="1" fontAlgn="auto" hangingPunct="1">
              <a:lnSpc>
                <a:spcPct val="90000"/>
              </a:lnSpc>
              <a:buFont typeface="Arial"/>
              <a:buChar char="•"/>
              <a:defRPr/>
            </a:pPr>
            <a:r>
              <a:rPr lang="en-US" altLang="en-US" sz="1600">
                <a:solidFill>
                  <a:schemeClr val="tx1">
                    <a:lumMod val="85000"/>
                    <a:lumOff val="15000"/>
                  </a:schemeClr>
                </a:solidFill>
              </a:rPr>
              <a:t>The life-role readiness concept is based on developmental approaches to school counseling (Myrick, 2002).</a:t>
            </a:r>
          </a:p>
          <a:p>
            <a:pPr eaLnBrk="1" fontAlgn="auto" hangingPunct="1">
              <a:lnSpc>
                <a:spcPct val="90000"/>
              </a:lnSpc>
              <a:buFont typeface="Arial"/>
              <a:buChar char="•"/>
              <a:defRPr/>
            </a:pPr>
            <a:r>
              <a:rPr lang="en-US" altLang="en-US" sz="1400">
                <a:solidFill>
                  <a:schemeClr val="tx1">
                    <a:lumMod val="85000"/>
                    <a:lumOff val="15000"/>
                  </a:schemeClr>
                </a:solidFill>
              </a:rPr>
              <a:t>The eight content areas:</a:t>
            </a:r>
          </a:p>
          <a:p>
            <a:pPr lvl="1" eaLnBrk="1" fontAlgn="auto" hangingPunct="1">
              <a:lnSpc>
                <a:spcPct val="90000"/>
              </a:lnSpc>
              <a:buFont typeface="Arial"/>
              <a:buChar char="•"/>
              <a:defRPr/>
            </a:pPr>
            <a:r>
              <a:rPr lang="en-US" altLang="en-US" sz="1400">
                <a:solidFill>
                  <a:schemeClr val="tx1">
                    <a:lumMod val="85000"/>
                    <a:lumOff val="15000"/>
                  </a:schemeClr>
                </a:solidFill>
              </a:rPr>
              <a:t>Understanding school environment</a:t>
            </a:r>
          </a:p>
          <a:p>
            <a:pPr lvl="1" eaLnBrk="1" fontAlgn="auto" hangingPunct="1">
              <a:lnSpc>
                <a:spcPct val="90000"/>
              </a:lnSpc>
              <a:buFont typeface="Arial"/>
              <a:buChar char="•"/>
              <a:defRPr/>
            </a:pPr>
            <a:r>
              <a:rPr lang="en-US" altLang="en-US" sz="1400">
                <a:solidFill>
                  <a:schemeClr val="tx1">
                    <a:lumMod val="85000"/>
                    <a:lumOff val="15000"/>
                  </a:schemeClr>
                </a:solidFill>
              </a:rPr>
              <a:t>Understanding self and others</a:t>
            </a:r>
          </a:p>
          <a:p>
            <a:pPr lvl="1" eaLnBrk="1" fontAlgn="auto" hangingPunct="1">
              <a:lnSpc>
                <a:spcPct val="90000"/>
              </a:lnSpc>
              <a:buFont typeface="Arial"/>
              <a:buChar char="•"/>
              <a:defRPr/>
            </a:pPr>
            <a:r>
              <a:rPr lang="en-US" altLang="en-US" sz="1400">
                <a:solidFill>
                  <a:schemeClr val="tx1">
                    <a:lumMod val="85000"/>
                    <a:lumOff val="15000"/>
                  </a:schemeClr>
                </a:solidFill>
              </a:rPr>
              <a:t>Understanding attitudes and behaviors</a:t>
            </a:r>
          </a:p>
          <a:p>
            <a:pPr lvl="1" eaLnBrk="1" fontAlgn="auto" hangingPunct="1">
              <a:lnSpc>
                <a:spcPct val="90000"/>
              </a:lnSpc>
              <a:buFont typeface="Arial"/>
              <a:buChar char="•"/>
              <a:defRPr/>
            </a:pPr>
            <a:r>
              <a:rPr lang="en-US" altLang="en-US" sz="1400">
                <a:solidFill>
                  <a:schemeClr val="tx1">
                    <a:lumMod val="85000"/>
                    <a:lumOff val="15000"/>
                  </a:schemeClr>
                </a:solidFill>
              </a:rPr>
              <a:t>Decision-making and problem-solving </a:t>
            </a:r>
          </a:p>
          <a:p>
            <a:pPr lvl="1" eaLnBrk="1" fontAlgn="auto" hangingPunct="1">
              <a:lnSpc>
                <a:spcPct val="90000"/>
              </a:lnSpc>
              <a:buFont typeface="Arial"/>
              <a:buChar char="•"/>
              <a:defRPr/>
            </a:pPr>
            <a:r>
              <a:rPr lang="en-US" altLang="en-US" sz="1400">
                <a:solidFill>
                  <a:schemeClr val="tx1">
                    <a:lumMod val="85000"/>
                    <a:lumOff val="15000"/>
                  </a:schemeClr>
                </a:solidFill>
              </a:rPr>
              <a:t>Interpersonal and communication skills</a:t>
            </a:r>
          </a:p>
          <a:p>
            <a:pPr lvl="1" eaLnBrk="1" fontAlgn="auto" hangingPunct="1">
              <a:lnSpc>
                <a:spcPct val="90000"/>
              </a:lnSpc>
              <a:buFont typeface="Arial"/>
              <a:buChar char="•"/>
              <a:defRPr/>
            </a:pPr>
            <a:r>
              <a:rPr lang="en-US" altLang="en-US" sz="1400">
                <a:solidFill>
                  <a:schemeClr val="tx1">
                    <a:lumMod val="85000"/>
                    <a:lumOff val="15000"/>
                  </a:schemeClr>
                </a:solidFill>
              </a:rPr>
              <a:t>School success skills</a:t>
            </a:r>
          </a:p>
          <a:p>
            <a:pPr lvl="1" eaLnBrk="1" fontAlgn="auto" hangingPunct="1">
              <a:lnSpc>
                <a:spcPct val="90000"/>
              </a:lnSpc>
              <a:buFont typeface="Arial"/>
              <a:buChar char="•"/>
              <a:defRPr/>
            </a:pPr>
            <a:r>
              <a:rPr lang="en-US" altLang="en-US" sz="1400">
                <a:solidFill>
                  <a:schemeClr val="tx1">
                    <a:lumMod val="85000"/>
                    <a:lumOff val="15000"/>
                  </a:schemeClr>
                </a:solidFill>
              </a:rPr>
              <a:t>Career awareness and educational planning</a:t>
            </a:r>
          </a:p>
          <a:p>
            <a:pPr lvl="1" eaLnBrk="1" fontAlgn="auto" hangingPunct="1">
              <a:lnSpc>
                <a:spcPct val="90000"/>
              </a:lnSpc>
              <a:buFont typeface="Arial"/>
              <a:buChar char="•"/>
              <a:defRPr/>
            </a:pPr>
            <a:r>
              <a:rPr lang="en-US" altLang="en-US" sz="1400">
                <a:solidFill>
                  <a:schemeClr val="tx1">
                    <a:lumMod val="85000"/>
                    <a:lumOff val="15000"/>
                  </a:schemeClr>
                </a:solidFill>
              </a:rPr>
              <a:t>Community pride and involvement</a:t>
            </a:r>
          </a:p>
          <a:p>
            <a:pPr eaLnBrk="1" fontAlgn="auto" hangingPunct="1">
              <a:lnSpc>
                <a:spcPct val="90000"/>
              </a:lnSpc>
              <a:buFont typeface="Arial"/>
              <a:buChar char="•"/>
              <a:defRPr/>
            </a:pPr>
            <a:r>
              <a:rPr lang="en-US" altLang="en-US" sz="1600">
                <a:solidFill>
                  <a:schemeClr val="tx1">
                    <a:lumMod val="85000"/>
                    <a:lumOff val="15000"/>
                  </a:schemeClr>
                </a:solidFill>
              </a:rPr>
              <a:t>These areas focus on specific life-roles that are needed to achieve life-role readiness.</a:t>
            </a:r>
          </a:p>
          <a:p>
            <a:pPr eaLnBrk="1" fontAlgn="auto" hangingPunct="1">
              <a:lnSpc>
                <a:spcPct val="90000"/>
              </a:lnSpc>
              <a:buFont typeface="Arial"/>
              <a:buChar char="•"/>
              <a:defRPr/>
            </a:pPr>
            <a:endParaRPr lang="en-US" altLang="en-US" sz="1600">
              <a:solidFill>
                <a:schemeClr val="tx1">
                  <a:lumMod val="85000"/>
                  <a:lumOff val="15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descr="Large confetti">
            <a:extLst>
              <a:ext uri="{FF2B5EF4-FFF2-40B4-BE49-F238E27FC236}">
                <a16:creationId xmlns:a16="http://schemas.microsoft.com/office/drawing/2014/main" id="{3A7D1488-08A6-48C2-9700-423D7055B740}"/>
              </a:ext>
            </a:extLst>
          </p:cNvPr>
          <p:cNvSpPr>
            <a:spLocks noGrp="1" noChangeArrowheads="1"/>
          </p:cNvSpPr>
          <p:nvPr>
            <p:ph type="title" idx="4294967295"/>
          </p:nvPr>
        </p:nvSpPr>
        <p:spPr>
          <a:xfrm>
            <a:off x="1017588" y="720725"/>
            <a:ext cx="10353675" cy="727075"/>
          </a:xfrm>
        </p:spPr>
        <p:txBody>
          <a:bodyPr anchor="b"/>
          <a:lstStyle/>
          <a:p>
            <a:pPr eaLnBrk="1" hangingPunct="1"/>
            <a:r>
              <a:rPr lang="en-US" altLang="en-US" sz="3600" b="1">
                <a:ln>
                  <a:noFill/>
                </a:ln>
              </a:rPr>
              <a:t>Fostering Life-role Readiness and Life-role Salience</a:t>
            </a:r>
          </a:p>
        </p:txBody>
      </p:sp>
      <p:sp>
        <p:nvSpPr>
          <p:cNvPr id="50179" name="Rectangle 3">
            <a:extLst>
              <a:ext uri="{FF2B5EF4-FFF2-40B4-BE49-F238E27FC236}">
                <a16:creationId xmlns:a16="http://schemas.microsoft.com/office/drawing/2014/main" id="{E0A4654C-0338-4916-83C2-A41E84BA4407}"/>
              </a:ext>
            </a:extLst>
          </p:cNvPr>
          <p:cNvSpPr>
            <a:spLocks noGrp="1" noChangeArrowheads="1"/>
          </p:cNvSpPr>
          <p:nvPr>
            <p:ph type="body" idx="4294967295"/>
          </p:nvPr>
        </p:nvSpPr>
        <p:spPr>
          <a:xfrm>
            <a:off x="1211263" y="1676400"/>
            <a:ext cx="9902825" cy="4191000"/>
          </a:xfrm>
        </p:spPr>
        <p:txBody>
          <a:bodyPr/>
          <a:lstStyle/>
          <a:p>
            <a:pPr eaLnBrk="1" hangingPunct="1">
              <a:lnSpc>
                <a:spcPct val="90000"/>
              </a:lnSpc>
            </a:pPr>
            <a:r>
              <a:rPr lang="en-US" altLang="en-US"/>
              <a:t>In elementary and middle schools counselors can introduce students to the primary roles of life (e.g., student, worker, family member, citizen). </a:t>
            </a:r>
          </a:p>
          <a:p>
            <a:pPr eaLnBrk="1" hangingPunct="1">
              <a:lnSpc>
                <a:spcPct val="90000"/>
              </a:lnSpc>
            </a:pPr>
            <a:r>
              <a:rPr lang="en-US" altLang="en-US"/>
              <a:t>Students can talk about and decide the importance of each life-role.</a:t>
            </a:r>
          </a:p>
          <a:p>
            <a:pPr eaLnBrk="1" hangingPunct="1">
              <a:lnSpc>
                <a:spcPct val="90000"/>
              </a:lnSpc>
            </a:pPr>
            <a:r>
              <a:rPr lang="en-US" altLang="en-US"/>
              <a:t>Middle school and high school students can be encouraged to participate in activities that foster the development of life-role readiness.</a:t>
            </a:r>
          </a:p>
          <a:p>
            <a:pPr eaLnBrk="1" hangingPunct="1">
              <a:lnSpc>
                <a:spcPct val="90000"/>
              </a:lnSpc>
            </a:pPr>
            <a:r>
              <a:rPr lang="en-US" altLang="en-US"/>
              <a:t>Students can examine the relationship between their goals and their current life-role activities.</a:t>
            </a:r>
          </a:p>
          <a:p>
            <a:pPr eaLnBrk="1" hangingPunct="1">
              <a:lnSpc>
                <a:spcPct val="90000"/>
              </a:lnSpc>
            </a:pPr>
            <a:r>
              <a:rPr lang="en-US" altLang="en-US"/>
              <a:t>Counselors can achieve this by asking questions about what life-roles students are involved in and which are most important to them or their family.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descr="Large confetti">
            <a:extLst>
              <a:ext uri="{FF2B5EF4-FFF2-40B4-BE49-F238E27FC236}">
                <a16:creationId xmlns:a16="http://schemas.microsoft.com/office/drawing/2014/main" id="{D491E2BF-028D-47A0-A511-FA6A887C2B2B}"/>
              </a:ext>
            </a:extLst>
          </p:cNvPr>
          <p:cNvSpPr>
            <a:spLocks noGrp="1" noChangeArrowheads="1"/>
          </p:cNvSpPr>
          <p:nvPr>
            <p:ph type="title" idx="4294967295"/>
          </p:nvPr>
        </p:nvSpPr>
        <p:spPr>
          <a:xfrm>
            <a:off x="1295400" y="982663"/>
            <a:ext cx="9601200" cy="704850"/>
          </a:xfrm>
        </p:spPr>
        <p:txBody>
          <a:bodyPr anchor="b"/>
          <a:lstStyle/>
          <a:p>
            <a:pPr eaLnBrk="1" hangingPunct="1"/>
            <a:r>
              <a:rPr lang="en-US" altLang="en-US" sz="3200" b="1">
                <a:ln>
                  <a:noFill/>
                </a:ln>
              </a:rPr>
              <a:t>Fostering Life-role Readiness and Life-role Salience</a:t>
            </a:r>
          </a:p>
        </p:txBody>
      </p:sp>
      <p:sp>
        <p:nvSpPr>
          <p:cNvPr id="51203" name="Rectangle 3">
            <a:extLst>
              <a:ext uri="{FF2B5EF4-FFF2-40B4-BE49-F238E27FC236}">
                <a16:creationId xmlns:a16="http://schemas.microsoft.com/office/drawing/2014/main" id="{C43E857A-4C55-4D78-8763-F9950D3F8F6B}"/>
              </a:ext>
            </a:extLst>
          </p:cNvPr>
          <p:cNvSpPr>
            <a:spLocks noGrp="1" noChangeArrowheads="1"/>
          </p:cNvSpPr>
          <p:nvPr>
            <p:ph type="body" idx="4294967295"/>
          </p:nvPr>
        </p:nvSpPr>
        <p:spPr>
          <a:xfrm>
            <a:off x="1295400" y="1912938"/>
            <a:ext cx="9601200" cy="3817937"/>
          </a:xfrm>
        </p:spPr>
        <p:txBody>
          <a:bodyPr/>
          <a:lstStyle/>
          <a:p>
            <a:pPr eaLnBrk="1" hangingPunct="1">
              <a:lnSpc>
                <a:spcPct val="90000"/>
              </a:lnSpc>
            </a:pPr>
            <a:r>
              <a:rPr lang="en-US" altLang="en-US"/>
              <a:t>Patterns of life-role salience are significantly influenced by  one’s immediate family, cultural heritage, level of acculturation, economics, and environmental factors.</a:t>
            </a:r>
          </a:p>
          <a:p>
            <a:pPr eaLnBrk="1" hangingPunct="1">
              <a:lnSpc>
                <a:spcPct val="90000"/>
              </a:lnSpc>
            </a:pPr>
            <a:r>
              <a:rPr lang="en-US" altLang="en-US"/>
              <a:t>Counselors should make students aware of how they are influenced and help them in their decision making.</a:t>
            </a:r>
          </a:p>
          <a:p>
            <a:pPr eaLnBrk="1" hangingPunct="1">
              <a:lnSpc>
                <a:spcPct val="90000"/>
              </a:lnSpc>
            </a:pPr>
            <a:r>
              <a:rPr lang="en-US" altLang="en-US"/>
              <a:t>Group and individual guidance can both be helpful in discussing various cultural perspectives that are generally assigned to specific life-roles.</a:t>
            </a:r>
          </a:p>
          <a:p>
            <a:pPr eaLnBrk="1" hangingPunct="1">
              <a:lnSpc>
                <a:spcPct val="90000"/>
              </a:lnSpc>
            </a:pPr>
            <a:r>
              <a:rPr lang="en-US" altLang="en-US"/>
              <a:t>Borodovsky and Ponterotto (1994) suggested using a genogram as a useful tool for exploring the interaction between family background, cultural perspectives, and career planning.</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descr="Large confetti">
            <a:extLst>
              <a:ext uri="{FF2B5EF4-FFF2-40B4-BE49-F238E27FC236}">
                <a16:creationId xmlns:a16="http://schemas.microsoft.com/office/drawing/2014/main" id="{C486EEAA-0EF1-400C-895C-DB5ED06BDF12}"/>
              </a:ext>
            </a:extLst>
          </p:cNvPr>
          <p:cNvSpPr>
            <a:spLocks noGrp="1" noChangeArrowheads="1"/>
          </p:cNvSpPr>
          <p:nvPr>
            <p:ph type="title" idx="4294967295"/>
          </p:nvPr>
        </p:nvSpPr>
        <p:spPr>
          <a:xfrm>
            <a:off x="1131888" y="849313"/>
            <a:ext cx="10034587" cy="866775"/>
          </a:xfrm>
        </p:spPr>
        <p:txBody>
          <a:bodyPr anchor="b"/>
          <a:lstStyle/>
          <a:p>
            <a:pPr eaLnBrk="1" hangingPunct="1"/>
            <a:r>
              <a:rPr lang="en-US" altLang="en-US" b="1">
                <a:ln>
                  <a:noFill/>
                </a:ln>
              </a:rPr>
              <a:t>Activities to Foster Life-role Readiness</a:t>
            </a:r>
          </a:p>
        </p:txBody>
      </p:sp>
      <p:sp>
        <p:nvSpPr>
          <p:cNvPr id="52227" name="Rectangle 3">
            <a:extLst>
              <a:ext uri="{FF2B5EF4-FFF2-40B4-BE49-F238E27FC236}">
                <a16:creationId xmlns:a16="http://schemas.microsoft.com/office/drawing/2014/main" id="{4D52EEA0-01AA-4307-A5F0-315B45B659A7}"/>
              </a:ext>
            </a:extLst>
          </p:cNvPr>
          <p:cNvSpPr>
            <a:spLocks noGrp="1" noChangeArrowheads="1"/>
          </p:cNvSpPr>
          <p:nvPr>
            <p:ph type="body" idx="4294967295"/>
          </p:nvPr>
        </p:nvSpPr>
        <p:spPr>
          <a:xfrm>
            <a:off x="1473200" y="1716088"/>
            <a:ext cx="9242425" cy="4191000"/>
          </a:xfrm>
        </p:spPr>
        <p:txBody>
          <a:bodyPr/>
          <a:lstStyle/>
          <a:p>
            <a:pPr eaLnBrk="1" hangingPunct="1">
              <a:lnSpc>
                <a:spcPct val="90000"/>
              </a:lnSpc>
            </a:pPr>
            <a:r>
              <a:rPr lang="en-US" altLang="en-US"/>
              <a:t>Once one has established how contextual factors influence one’s life-role salience, counselors must engage students in activities to further develop life-role readiness.</a:t>
            </a:r>
          </a:p>
          <a:p>
            <a:pPr eaLnBrk="1" hangingPunct="1">
              <a:lnSpc>
                <a:spcPct val="90000"/>
              </a:lnSpc>
            </a:pPr>
            <a:r>
              <a:rPr lang="en-US" altLang="en-US"/>
              <a:t>Super (1957, 1977) suggests that to develop life-role readiness we must plan for what the student is about to encounter. For instance, if a student is college-bound, one should plan for the academic tasks ahead to see if they match the abilities of the student.</a:t>
            </a:r>
          </a:p>
          <a:p>
            <a:pPr eaLnBrk="1" hangingPunct="1">
              <a:lnSpc>
                <a:spcPct val="90000"/>
              </a:lnSpc>
            </a:pPr>
            <a:r>
              <a:rPr lang="en-US" altLang="en-US"/>
              <a:t>Another intervention would be to plan a “life-role portfolio” where students are encouraged to plan, explore, and gather information for each of their major roles in life.</a:t>
            </a:r>
          </a:p>
          <a:p>
            <a:pPr eaLnBrk="1" hangingPunct="1">
              <a:lnSpc>
                <a:spcPct val="90000"/>
              </a:lnSpc>
            </a:pPr>
            <a:endParaRPr lang="en-US"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descr="Large confetti">
            <a:extLst>
              <a:ext uri="{FF2B5EF4-FFF2-40B4-BE49-F238E27FC236}">
                <a16:creationId xmlns:a16="http://schemas.microsoft.com/office/drawing/2014/main" id="{7B9C63B7-BA1C-4C8F-82D4-C795DB348E0B}"/>
              </a:ext>
            </a:extLst>
          </p:cNvPr>
          <p:cNvSpPr>
            <a:spLocks noGrp="1" noChangeArrowheads="1"/>
          </p:cNvSpPr>
          <p:nvPr>
            <p:ph type="title" idx="4294967295"/>
          </p:nvPr>
        </p:nvSpPr>
        <p:spPr>
          <a:xfrm>
            <a:off x="1295400" y="982663"/>
            <a:ext cx="9601200" cy="949325"/>
          </a:xfrm>
        </p:spPr>
        <p:txBody>
          <a:bodyPr anchor="b"/>
          <a:lstStyle/>
          <a:p>
            <a:pPr eaLnBrk="1" hangingPunct="1"/>
            <a:r>
              <a:rPr lang="en-US" altLang="en-US" b="1">
                <a:ln>
                  <a:noFill/>
                </a:ln>
              </a:rPr>
              <a:t>Summary/Conclusion</a:t>
            </a:r>
          </a:p>
        </p:txBody>
      </p:sp>
      <p:sp>
        <p:nvSpPr>
          <p:cNvPr id="53251" name="Rectangle 3">
            <a:extLst>
              <a:ext uri="{FF2B5EF4-FFF2-40B4-BE49-F238E27FC236}">
                <a16:creationId xmlns:a16="http://schemas.microsoft.com/office/drawing/2014/main" id="{529B2487-551D-4114-81AB-EEF68E472776}"/>
              </a:ext>
            </a:extLst>
          </p:cNvPr>
          <p:cNvSpPr>
            <a:spLocks noGrp="1" noChangeArrowheads="1"/>
          </p:cNvSpPr>
          <p:nvPr>
            <p:ph type="body" idx="4294967295"/>
          </p:nvPr>
        </p:nvSpPr>
        <p:spPr>
          <a:xfrm>
            <a:off x="1179513" y="2144713"/>
            <a:ext cx="9601200" cy="3319462"/>
          </a:xfrm>
        </p:spPr>
        <p:txBody>
          <a:bodyPr/>
          <a:lstStyle/>
          <a:p>
            <a:pPr eaLnBrk="1" hangingPunct="1"/>
            <a:r>
              <a:rPr lang="en-US" altLang="en-US" sz="1800"/>
              <a:t>A major goal of professional school counseling programs is to facilitate student development toward effective life-role participation. </a:t>
            </a:r>
          </a:p>
          <a:p>
            <a:pPr eaLnBrk="1" hangingPunct="1"/>
            <a:r>
              <a:rPr lang="en-US" altLang="en-US" sz="1800"/>
              <a:t>Professional school counselors must initiate appropriate developmental guidance activities in elementary school (e.g., self-awareness, curiosity) and facilitate culmination of this process with assistance in the transition to school, work, and a variety of life roles.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descr="Large confetti">
            <a:extLst>
              <a:ext uri="{FF2B5EF4-FFF2-40B4-BE49-F238E27FC236}">
                <a16:creationId xmlns:a16="http://schemas.microsoft.com/office/drawing/2014/main" id="{9DCEDB25-572A-400C-8B29-CFA16E994434}"/>
              </a:ext>
            </a:extLst>
          </p:cNvPr>
          <p:cNvSpPr>
            <a:spLocks noGrp="1" noChangeArrowheads="1"/>
          </p:cNvSpPr>
          <p:nvPr>
            <p:ph type="title" idx="4294967295"/>
          </p:nvPr>
        </p:nvSpPr>
        <p:spPr>
          <a:xfrm>
            <a:off x="1295400" y="982663"/>
            <a:ext cx="9601200" cy="634381"/>
          </a:xfrm>
        </p:spPr>
        <p:txBody>
          <a:bodyPr anchor="b"/>
          <a:lstStyle/>
          <a:p>
            <a:pPr eaLnBrk="1" hangingPunct="1"/>
            <a:r>
              <a:rPr lang="en-US" altLang="en-US" dirty="0">
                <a:ln>
                  <a:noFill/>
                </a:ln>
              </a:rPr>
              <a:t>Education and Career Planning Today</a:t>
            </a:r>
          </a:p>
        </p:txBody>
      </p:sp>
      <p:sp>
        <p:nvSpPr>
          <p:cNvPr id="18435" name="Rectangle 3">
            <a:extLst>
              <a:ext uri="{FF2B5EF4-FFF2-40B4-BE49-F238E27FC236}">
                <a16:creationId xmlns:a16="http://schemas.microsoft.com/office/drawing/2014/main" id="{D07DAC77-8A7F-4A21-B928-96937AD68897}"/>
              </a:ext>
            </a:extLst>
          </p:cNvPr>
          <p:cNvSpPr>
            <a:spLocks noGrp="1" noChangeArrowheads="1"/>
          </p:cNvSpPr>
          <p:nvPr>
            <p:ph type="body" idx="4294967295"/>
          </p:nvPr>
        </p:nvSpPr>
        <p:spPr>
          <a:xfrm>
            <a:off x="1295400" y="1684421"/>
            <a:ext cx="9601200" cy="4190917"/>
          </a:xfrm>
        </p:spPr>
        <p:txBody>
          <a:bodyPr/>
          <a:lstStyle/>
          <a:p>
            <a:pPr>
              <a:spcAft>
                <a:spcPct val="0"/>
              </a:spcAft>
              <a:buSzPts val="2400"/>
              <a:tabLst/>
            </a:pPr>
            <a:r>
              <a:rPr lang="en-GB" altLang="en-US" dirty="0">
                <a:solidFill>
                  <a:srgbClr val="000000"/>
                </a:solidFill>
                <a:latin typeface="+mj-lt"/>
              </a:rPr>
              <a:t>The A</a:t>
            </a:r>
            <a:r>
              <a:rPr lang="en-GB" altLang="en-US" sz="100" dirty="0">
                <a:solidFill>
                  <a:srgbClr val="000000"/>
                </a:solidFill>
                <a:latin typeface="+mj-lt"/>
              </a:rPr>
              <a:t> </a:t>
            </a:r>
            <a:r>
              <a:rPr lang="en-GB" altLang="en-US" dirty="0">
                <a:solidFill>
                  <a:srgbClr val="000000"/>
                </a:solidFill>
                <a:latin typeface="+mj-lt"/>
              </a:rPr>
              <a:t>S</a:t>
            </a:r>
            <a:r>
              <a:rPr lang="en-GB" altLang="en-US" sz="100" dirty="0">
                <a:solidFill>
                  <a:srgbClr val="000000"/>
                </a:solidFill>
                <a:latin typeface="+mj-lt"/>
              </a:rPr>
              <a:t> </a:t>
            </a:r>
            <a:r>
              <a:rPr lang="en-GB" altLang="en-US" dirty="0">
                <a:solidFill>
                  <a:srgbClr val="000000"/>
                </a:solidFill>
                <a:latin typeface="+mj-lt"/>
              </a:rPr>
              <a:t>C</a:t>
            </a:r>
            <a:r>
              <a:rPr lang="en-GB" altLang="en-US" sz="100" dirty="0">
                <a:solidFill>
                  <a:srgbClr val="000000"/>
                </a:solidFill>
                <a:latin typeface="+mj-lt"/>
              </a:rPr>
              <a:t> </a:t>
            </a:r>
            <a:r>
              <a:rPr lang="en-GB" altLang="en-US" dirty="0">
                <a:solidFill>
                  <a:srgbClr val="000000"/>
                </a:solidFill>
                <a:latin typeface="+mj-lt"/>
              </a:rPr>
              <a:t>A </a:t>
            </a:r>
            <a:r>
              <a:rPr lang="en-GB" altLang="en-US" b="1" dirty="0">
                <a:solidFill>
                  <a:srgbClr val="000000"/>
                </a:solidFill>
                <a:latin typeface="+mj-lt"/>
              </a:rPr>
              <a:t>Mindsets and </a:t>
            </a:r>
            <a:r>
              <a:rPr lang="en-GB" altLang="en-US" b="1" dirty="0" err="1">
                <a:solidFill>
                  <a:srgbClr val="000000"/>
                </a:solidFill>
                <a:latin typeface="+mj-lt"/>
              </a:rPr>
              <a:t>Behaviors</a:t>
            </a:r>
            <a:r>
              <a:rPr lang="en-GB" altLang="en-US" b="1" dirty="0">
                <a:solidFill>
                  <a:srgbClr val="000000"/>
                </a:solidFill>
                <a:latin typeface="+mj-lt"/>
              </a:rPr>
              <a:t> </a:t>
            </a:r>
            <a:r>
              <a:rPr lang="en-GB" altLang="en-US" dirty="0">
                <a:solidFill>
                  <a:srgbClr val="000000"/>
                </a:solidFill>
                <a:latin typeface="+mj-lt"/>
              </a:rPr>
              <a:t>identify as goals of comprehensive, developmental school </a:t>
            </a:r>
            <a:r>
              <a:rPr lang="en-GB" altLang="en-US" dirty="0" err="1">
                <a:solidFill>
                  <a:srgbClr val="000000"/>
                </a:solidFill>
                <a:latin typeface="+mj-lt"/>
              </a:rPr>
              <a:t>counseling</a:t>
            </a:r>
            <a:r>
              <a:rPr lang="en-GB" altLang="en-US" dirty="0">
                <a:solidFill>
                  <a:srgbClr val="000000"/>
                </a:solidFill>
                <a:latin typeface="+mj-lt"/>
              </a:rPr>
              <a:t> programs these three core areas of development: academic, career, and social-emotional.</a:t>
            </a:r>
          </a:p>
          <a:p>
            <a:pPr>
              <a:spcAft>
                <a:spcPct val="0"/>
              </a:spcAft>
              <a:buSzPts val="2400"/>
              <a:tabLst/>
            </a:pPr>
            <a:r>
              <a:rPr lang="en-GB" altLang="en-US" dirty="0">
                <a:solidFill>
                  <a:srgbClr val="000000"/>
                </a:solidFill>
                <a:latin typeface="+mj-lt"/>
              </a:rPr>
              <a:t>Goals include:</a:t>
            </a:r>
          </a:p>
          <a:p>
            <a:pPr marL="741600" lvl="1" indent="-284400">
              <a:spcAft>
                <a:spcPct val="0"/>
              </a:spcAft>
              <a:buSzPts val="2400"/>
            </a:pPr>
            <a:r>
              <a:rPr lang="en-GB" altLang="en-US" sz="2400" dirty="0">
                <a:solidFill>
                  <a:srgbClr val="000000"/>
                </a:solidFill>
                <a:latin typeface="+mj-lt"/>
              </a:rPr>
              <a:t>The development of career awareness and employment readiness</a:t>
            </a:r>
            <a:r>
              <a:rPr lang="en-US" altLang="en-US" sz="2400" dirty="0">
                <a:solidFill>
                  <a:srgbClr val="000000"/>
                </a:solidFill>
                <a:latin typeface="+mj-lt"/>
              </a:rPr>
              <a:t>.</a:t>
            </a:r>
          </a:p>
          <a:p>
            <a:pPr marL="741600" lvl="1" indent="-284400">
              <a:spcAft>
                <a:spcPct val="0"/>
              </a:spcAft>
              <a:buSzPts val="2400"/>
            </a:pPr>
            <a:r>
              <a:rPr lang="en-GB" altLang="en-US" sz="2400" dirty="0">
                <a:solidFill>
                  <a:srgbClr val="000000"/>
                </a:solidFill>
                <a:latin typeface="+mj-lt"/>
              </a:rPr>
              <a:t>The acquisition of career information</a:t>
            </a:r>
            <a:r>
              <a:rPr lang="en-US" altLang="en-US" sz="2400" dirty="0">
                <a:solidFill>
                  <a:srgbClr val="000000"/>
                </a:solidFill>
                <a:latin typeface="+mj-lt"/>
              </a:rPr>
              <a:t>.</a:t>
            </a:r>
          </a:p>
          <a:p>
            <a:pPr marL="741600" lvl="1" indent="-284400">
              <a:spcAft>
                <a:spcPct val="0"/>
              </a:spcAft>
              <a:buSzPts val="2400"/>
            </a:pPr>
            <a:r>
              <a:rPr lang="en-GB" altLang="en-US" sz="2400" dirty="0">
                <a:solidFill>
                  <a:srgbClr val="000000"/>
                </a:solidFill>
                <a:latin typeface="+mj-lt"/>
              </a:rPr>
              <a:t>The identification and development of skills to achieve career goals.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descr="Large confetti">
            <a:extLst>
              <a:ext uri="{FF2B5EF4-FFF2-40B4-BE49-F238E27FC236}">
                <a16:creationId xmlns:a16="http://schemas.microsoft.com/office/drawing/2014/main" id="{5CC8E38D-7881-4F74-BE04-E09FA5433501}"/>
              </a:ext>
            </a:extLst>
          </p:cNvPr>
          <p:cNvSpPr>
            <a:spLocks noGrp="1" noChangeArrowheads="1"/>
          </p:cNvSpPr>
          <p:nvPr>
            <p:ph type="title" idx="4294967295"/>
          </p:nvPr>
        </p:nvSpPr>
        <p:spPr/>
        <p:txBody>
          <a:bodyPr anchor="b"/>
          <a:lstStyle/>
          <a:p>
            <a:pPr eaLnBrk="1" hangingPunct="1"/>
            <a:r>
              <a:rPr lang="en-US" altLang="en-US">
                <a:ln>
                  <a:noFill/>
                </a:ln>
              </a:rPr>
              <a:t>Education and Career Planning Today</a:t>
            </a:r>
          </a:p>
        </p:txBody>
      </p:sp>
      <p:sp>
        <p:nvSpPr>
          <p:cNvPr id="19459" name="Rectangle 3">
            <a:extLst>
              <a:ext uri="{FF2B5EF4-FFF2-40B4-BE49-F238E27FC236}">
                <a16:creationId xmlns:a16="http://schemas.microsoft.com/office/drawing/2014/main" id="{48CBABF3-7F8C-4266-88B3-446E0633530E}"/>
              </a:ext>
            </a:extLst>
          </p:cNvPr>
          <p:cNvSpPr>
            <a:spLocks noGrp="1" noChangeArrowheads="1"/>
          </p:cNvSpPr>
          <p:nvPr>
            <p:ph type="body" idx="4294967295"/>
          </p:nvPr>
        </p:nvSpPr>
        <p:spPr/>
        <p:txBody>
          <a:bodyPr/>
          <a:lstStyle/>
          <a:p>
            <a:pPr eaLnBrk="1" hangingPunct="1">
              <a:lnSpc>
                <a:spcPct val="90000"/>
              </a:lnSpc>
            </a:pPr>
            <a:r>
              <a:rPr lang="en-US" altLang="en-US" sz="1800"/>
              <a:t>Educational planning is the means through which linkages are forged for students, as well as stakeholders, between academic achievement and postsecondary options.</a:t>
            </a:r>
          </a:p>
          <a:p>
            <a:pPr eaLnBrk="1" hangingPunct="1">
              <a:lnSpc>
                <a:spcPct val="90000"/>
              </a:lnSpc>
            </a:pPr>
            <a:r>
              <a:rPr lang="en-US" altLang="en-US" sz="1800"/>
              <a:t>The educational planning process can help students become aware of how their school performance relates to post-high school goal achievement, thereby increasing their motivation to work hard in school.</a:t>
            </a:r>
          </a:p>
          <a:p>
            <a:pPr eaLnBrk="1" hangingPunct="1">
              <a:lnSpc>
                <a:spcPct val="90000"/>
              </a:lnSpc>
            </a:pPr>
            <a:r>
              <a:rPr lang="en-US" altLang="en-US" sz="1800"/>
              <a:t>An effective educational planning process eliminates making a career choice by chance.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descr="Large confetti">
            <a:extLst>
              <a:ext uri="{FF2B5EF4-FFF2-40B4-BE49-F238E27FC236}">
                <a16:creationId xmlns:a16="http://schemas.microsoft.com/office/drawing/2014/main" id="{4E904B9E-DAB4-47FC-A7E8-4DDB16749E4A}"/>
              </a:ext>
            </a:extLst>
          </p:cNvPr>
          <p:cNvSpPr>
            <a:spLocks noGrp="1" noChangeArrowheads="1"/>
          </p:cNvSpPr>
          <p:nvPr>
            <p:ph type="title" idx="4294967295"/>
          </p:nvPr>
        </p:nvSpPr>
        <p:spPr/>
        <p:txBody>
          <a:bodyPr anchor="b"/>
          <a:lstStyle/>
          <a:p>
            <a:pPr eaLnBrk="1" hangingPunct="1"/>
            <a:r>
              <a:rPr lang="en-US" altLang="en-US">
                <a:ln>
                  <a:noFill/>
                </a:ln>
              </a:rPr>
              <a:t>Education and Career Planning Today</a:t>
            </a:r>
          </a:p>
        </p:txBody>
      </p:sp>
      <p:sp>
        <p:nvSpPr>
          <p:cNvPr id="20483" name="Rectangle 3">
            <a:extLst>
              <a:ext uri="{FF2B5EF4-FFF2-40B4-BE49-F238E27FC236}">
                <a16:creationId xmlns:a16="http://schemas.microsoft.com/office/drawing/2014/main" id="{4FEF7E5D-94B7-4A15-9DFB-B78381A61B8E}"/>
              </a:ext>
            </a:extLst>
          </p:cNvPr>
          <p:cNvSpPr>
            <a:spLocks noGrp="1" noChangeArrowheads="1"/>
          </p:cNvSpPr>
          <p:nvPr>
            <p:ph type="body" idx="4294967295"/>
          </p:nvPr>
        </p:nvSpPr>
        <p:spPr/>
        <p:txBody>
          <a:bodyPr/>
          <a:lstStyle/>
          <a:p>
            <a:pPr eaLnBrk="1" hangingPunct="1">
              <a:lnSpc>
                <a:spcPct val="90000"/>
              </a:lnSpc>
            </a:pPr>
            <a:r>
              <a:rPr lang="en-US" altLang="en-US" sz="1400"/>
              <a:t>In elementary school, students should first become acquainted with education and career planning through learning about the relationship between school performance and the world of work and postsecondary education.</a:t>
            </a:r>
          </a:p>
          <a:p>
            <a:pPr eaLnBrk="1" hangingPunct="1">
              <a:lnSpc>
                <a:spcPct val="90000"/>
              </a:lnSpc>
            </a:pPr>
            <a:r>
              <a:rPr lang="en-US" altLang="en-US" sz="1400"/>
              <a:t>When students reach middle school, the stage will be set for them to start thinking in more concrete terms about their educational, career, and life goals.</a:t>
            </a:r>
          </a:p>
          <a:p>
            <a:pPr eaLnBrk="1" hangingPunct="1">
              <a:lnSpc>
                <a:spcPct val="90000"/>
              </a:lnSpc>
            </a:pPr>
            <a:r>
              <a:rPr lang="en-US" altLang="en-US" sz="1400"/>
              <a:t>The goals students set in middle school will form the basis for making choices about the courses they take while in middle school, as well as help them to create a tentative blueprint for their high school course taking.</a:t>
            </a:r>
          </a:p>
          <a:p>
            <a:pPr eaLnBrk="1" hangingPunct="1">
              <a:lnSpc>
                <a:spcPct val="90000"/>
              </a:lnSpc>
            </a:pPr>
            <a:r>
              <a:rPr lang="en-US" altLang="en-US" sz="1400"/>
              <a:t>This sequential process provides students with many and varied opportunities to learn about themselves and engage in mindful planning and preparation.</a:t>
            </a:r>
            <a:r>
              <a:rPr lang="en-US" altLang="en-US" sz="180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descr="Large confetti">
            <a:extLst>
              <a:ext uri="{FF2B5EF4-FFF2-40B4-BE49-F238E27FC236}">
                <a16:creationId xmlns:a16="http://schemas.microsoft.com/office/drawing/2014/main" id="{A74D0C1D-2908-49E5-9D3A-0FC00CEACBE4}"/>
              </a:ext>
            </a:extLst>
          </p:cNvPr>
          <p:cNvSpPr>
            <a:spLocks noGrp="1"/>
          </p:cNvSpPr>
          <p:nvPr>
            <p:ph type="title" idx="4294967295"/>
          </p:nvPr>
        </p:nvSpPr>
        <p:spPr/>
        <p:txBody>
          <a:bodyPr anchor="b"/>
          <a:lstStyle/>
          <a:p>
            <a:pPr eaLnBrk="1" hangingPunct="1"/>
            <a:r>
              <a:rPr lang="en-US" altLang="en-US">
                <a:ln>
                  <a:noFill/>
                </a:ln>
              </a:rPr>
              <a:t>Education and Career Planning Today</a:t>
            </a:r>
          </a:p>
        </p:txBody>
      </p:sp>
      <p:sp>
        <p:nvSpPr>
          <p:cNvPr id="21507" name="Content Placeholder 2">
            <a:extLst>
              <a:ext uri="{FF2B5EF4-FFF2-40B4-BE49-F238E27FC236}">
                <a16:creationId xmlns:a16="http://schemas.microsoft.com/office/drawing/2014/main" id="{6E0A38AB-CBC9-424C-8D5B-178D731C58A3}"/>
              </a:ext>
            </a:extLst>
          </p:cNvPr>
          <p:cNvSpPr>
            <a:spLocks noGrp="1"/>
          </p:cNvSpPr>
          <p:nvPr>
            <p:ph idx="4294967295"/>
          </p:nvPr>
        </p:nvSpPr>
        <p:spPr/>
        <p:txBody>
          <a:bodyPr/>
          <a:lstStyle/>
          <a:p>
            <a:pPr eaLnBrk="1" hangingPunct="1"/>
            <a:r>
              <a:rPr lang="en-US" altLang="en-US" sz="1600" i="1"/>
              <a:t>The Integrative Contextual Model of Career Development </a:t>
            </a:r>
            <a:r>
              <a:rPr lang="en-US" altLang="en-US" sz="1600"/>
              <a:t>(Lapan, 2004) highlights primary career development constructs such as positive expectations and identity development</a:t>
            </a:r>
          </a:p>
          <a:p>
            <a:pPr eaLnBrk="1" hangingPunct="1"/>
            <a:r>
              <a:rPr lang="en-US" altLang="en-US" sz="1600" i="1"/>
              <a:t>The Hope-Centered Model of Career Development </a:t>
            </a:r>
            <a:r>
              <a:rPr lang="en-US" altLang="en-US" sz="1600"/>
              <a:t>(HCMCD) (Niles et al., 2010) emphasizes the central role of hope in career development</a:t>
            </a:r>
          </a:p>
          <a:p>
            <a:pPr eaLnBrk="1" hangingPunct="1"/>
            <a:r>
              <a:rPr lang="en-US" altLang="en-US" sz="1600"/>
              <a:t>Savickas (2012) proposes a new paradigm based on constructivist and narrative therapy approaches that empowers students to become the author of their own lives</a:t>
            </a:r>
          </a:p>
          <a:p>
            <a:pPr eaLnBrk="1" hangingPunct="1"/>
            <a:endParaRPr lang="en-US" altLang="en-US" i="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descr="Large confetti">
            <a:extLst>
              <a:ext uri="{FF2B5EF4-FFF2-40B4-BE49-F238E27FC236}">
                <a16:creationId xmlns:a16="http://schemas.microsoft.com/office/drawing/2014/main" id="{64911E7C-C9EE-4AF7-8553-AC53BE6AC7F7}"/>
              </a:ext>
            </a:extLst>
          </p:cNvPr>
          <p:cNvSpPr>
            <a:spLocks noGrp="1" noChangeArrowheads="1"/>
          </p:cNvSpPr>
          <p:nvPr>
            <p:ph type="title" idx="4294967295"/>
          </p:nvPr>
        </p:nvSpPr>
        <p:spPr/>
        <p:txBody>
          <a:bodyPr anchor="b"/>
          <a:lstStyle/>
          <a:p>
            <a:pPr eaLnBrk="1" hangingPunct="1"/>
            <a:r>
              <a:rPr lang="en-US" altLang="en-US">
                <a:ln>
                  <a:noFill/>
                </a:ln>
              </a:rPr>
              <a:t>Education and Career Planning Today</a:t>
            </a:r>
          </a:p>
        </p:txBody>
      </p:sp>
      <p:sp>
        <p:nvSpPr>
          <p:cNvPr id="22531" name="Rectangle 3">
            <a:extLst>
              <a:ext uri="{FF2B5EF4-FFF2-40B4-BE49-F238E27FC236}">
                <a16:creationId xmlns:a16="http://schemas.microsoft.com/office/drawing/2014/main" id="{8CFE0CDC-2CB7-4EE0-991D-34CBC8077BAE}"/>
              </a:ext>
            </a:extLst>
          </p:cNvPr>
          <p:cNvSpPr>
            <a:spLocks noGrp="1" noChangeArrowheads="1"/>
          </p:cNvSpPr>
          <p:nvPr>
            <p:ph type="body" idx="4294967295"/>
          </p:nvPr>
        </p:nvSpPr>
        <p:spPr/>
        <p:txBody>
          <a:bodyPr/>
          <a:lstStyle/>
          <a:p>
            <a:pPr eaLnBrk="1" hangingPunct="1"/>
            <a:r>
              <a:rPr lang="en-US" altLang="en-US" sz="1800"/>
              <a:t>Life-span, life-space theorists define </a:t>
            </a:r>
            <a:r>
              <a:rPr lang="en-US" altLang="en-US" sz="1800" b="1"/>
              <a:t>career</a:t>
            </a:r>
            <a:r>
              <a:rPr lang="en-US" altLang="en-US" sz="1800"/>
              <a:t> as the total constellation of life roles that people engage in over the course of a lifetime.</a:t>
            </a:r>
          </a:p>
          <a:p>
            <a:pPr eaLnBrk="1" hangingPunct="1"/>
            <a:r>
              <a:rPr lang="en-US" altLang="en-US" sz="1800"/>
              <a:t>Career development tasks include developing the skills necessary not only for selecting and implementing an occupational choice, but also for selecting, adjusting to, and transitioning through a variety of life roles.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descr="Large confetti">
            <a:extLst>
              <a:ext uri="{FF2B5EF4-FFF2-40B4-BE49-F238E27FC236}">
                <a16:creationId xmlns:a16="http://schemas.microsoft.com/office/drawing/2014/main" id="{2C19B0EC-4C8C-465A-888C-5A084AA4D9D7}"/>
              </a:ext>
            </a:extLst>
          </p:cNvPr>
          <p:cNvSpPr>
            <a:spLocks noGrp="1" noChangeArrowheads="1"/>
          </p:cNvSpPr>
          <p:nvPr>
            <p:ph type="title" idx="4294967295"/>
          </p:nvPr>
        </p:nvSpPr>
        <p:spPr>
          <a:xfrm>
            <a:off x="2895600" y="381000"/>
            <a:ext cx="7772400" cy="1143000"/>
          </a:xfrm>
        </p:spPr>
        <p:txBody>
          <a:bodyPr anchor="b"/>
          <a:lstStyle/>
          <a:p>
            <a:pPr eaLnBrk="1" hangingPunct="1"/>
            <a:r>
              <a:rPr lang="en-US" altLang="en-US" sz="1600">
                <a:ln>
                  <a:noFill/>
                </a:ln>
              </a:rPr>
              <a:t>Implementing Systematic and Well-Coordinated Career Planning Programs</a:t>
            </a:r>
            <a:endParaRPr lang="en-US" altLang="en-US" sz="1400">
              <a:ln>
                <a:noFill/>
              </a:ln>
            </a:endParaRPr>
          </a:p>
        </p:txBody>
      </p:sp>
      <p:sp>
        <p:nvSpPr>
          <p:cNvPr id="23555" name="Rectangle 3">
            <a:extLst>
              <a:ext uri="{FF2B5EF4-FFF2-40B4-BE49-F238E27FC236}">
                <a16:creationId xmlns:a16="http://schemas.microsoft.com/office/drawing/2014/main" id="{FB5CF236-C126-4679-9F6C-EC739FC9AD3F}"/>
              </a:ext>
            </a:extLst>
          </p:cNvPr>
          <p:cNvSpPr>
            <a:spLocks noGrp="1" noChangeArrowheads="1"/>
          </p:cNvSpPr>
          <p:nvPr>
            <p:ph type="body" idx="4294967295"/>
          </p:nvPr>
        </p:nvSpPr>
        <p:spPr/>
        <p:txBody>
          <a:bodyPr/>
          <a:lstStyle/>
          <a:p>
            <a:pPr eaLnBrk="1" hangingPunct="1">
              <a:lnSpc>
                <a:spcPct val="90000"/>
              </a:lnSpc>
            </a:pPr>
            <a:r>
              <a:rPr lang="en-US" altLang="en-US" sz="1400"/>
              <a:t>Helps students acquire the knowledge, skills, and awareness necessary for effectively managing their career development (Herr, Cramer, &amp; Niles, 2004).</a:t>
            </a:r>
          </a:p>
          <a:p>
            <a:pPr eaLnBrk="1" hangingPunct="1">
              <a:lnSpc>
                <a:spcPct val="90000"/>
              </a:lnSpc>
            </a:pPr>
            <a:r>
              <a:rPr lang="en-US" altLang="en-US" sz="1400"/>
              <a:t>It is important to clearly connect career development interventions to student academic achievement.</a:t>
            </a:r>
          </a:p>
          <a:p>
            <a:pPr eaLnBrk="1" hangingPunct="1">
              <a:lnSpc>
                <a:spcPct val="90000"/>
              </a:lnSpc>
            </a:pPr>
            <a:r>
              <a:rPr lang="en-US" altLang="en-US" sz="1400"/>
              <a:t>Making sure to market a program to the school personnel is vital to the success of the program.</a:t>
            </a:r>
          </a:p>
          <a:p>
            <a:pPr eaLnBrk="1" hangingPunct="1">
              <a:lnSpc>
                <a:spcPct val="90000"/>
              </a:lnSpc>
            </a:pPr>
            <a:r>
              <a:rPr lang="en-US" altLang="en-US" sz="1400"/>
              <a:t>Use a team approach to reach goals.</a:t>
            </a:r>
          </a:p>
          <a:p>
            <a:pPr eaLnBrk="1" hangingPunct="1">
              <a:lnSpc>
                <a:spcPct val="90000"/>
              </a:lnSpc>
            </a:pPr>
            <a:r>
              <a:rPr lang="en-US" altLang="en-US" sz="1400"/>
              <a:t>Help teachers communicate to parents the ways in which career development programs enhance student achievement.</a:t>
            </a:r>
          </a:p>
          <a:p>
            <a:pPr eaLnBrk="1" hangingPunct="1">
              <a:lnSpc>
                <a:spcPct val="90000"/>
              </a:lnSpc>
            </a:pPr>
            <a:r>
              <a:rPr lang="en-US" altLang="en-US" sz="1400"/>
              <a:t>Professional school counselors are often the only professionals in the school system with training in career development, as well as the primary figure for helping students with educational planning.</a:t>
            </a:r>
            <a:endParaRPr lang="en-US" altLang="en-US" sz="1800"/>
          </a:p>
          <a:p>
            <a:pPr eaLnBrk="1" hangingPunct="1">
              <a:lnSpc>
                <a:spcPct val="90000"/>
              </a:lnSpc>
            </a:pPr>
            <a:endParaRPr lang="en-US" altLang="en-US" sz="180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47</TotalTime>
  <Words>3820</Words>
  <Application>Microsoft Office PowerPoint</Application>
  <PresentationFormat>Widescreen</PresentationFormat>
  <Paragraphs>201</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Garamond</vt:lpstr>
      <vt:lpstr>Arial</vt:lpstr>
      <vt:lpstr>Calibri</vt:lpstr>
      <vt:lpstr>ヒラギノ角ゴ Pro W3</vt:lpstr>
      <vt:lpstr>Lucida Grande</vt:lpstr>
      <vt:lpstr>Organic</vt:lpstr>
      <vt:lpstr>CHAPTER 12:</vt:lpstr>
      <vt:lpstr>Background for Educational and Career Planning Interventions in Schools</vt:lpstr>
      <vt:lpstr>Background for Educational and Career Planning Interventions in Schools</vt:lpstr>
      <vt:lpstr>Education and Career Planning Today</vt:lpstr>
      <vt:lpstr>Education and Career Planning Today</vt:lpstr>
      <vt:lpstr>Education and Career Planning Today</vt:lpstr>
      <vt:lpstr>Education and Career Planning Today</vt:lpstr>
      <vt:lpstr>Education and Career Planning Today</vt:lpstr>
      <vt:lpstr>Implementing Systematic and Well-Coordinated Career Planning Programs</vt:lpstr>
      <vt:lpstr>Career Assessment</vt:lpstr>
      <vt:lpstr>Career Assessment</vt:lpstr>
      <vt:lpstr>Career Assessment</vt:lpstr>
      <vt:lpstr>Career Assessment</vt:lpstr>
      <vt:lpstr>Elementary Schools</vt:lpstr>
      <vt:lpstr>Elementary Schools</vt:lpstr>
      <vt:lpstr>Elementary Schools (cont)</vt:lpstr>
      <vt:lpstr>Practical Ideas for Career Development Activities</vt:lpstr>
      <vt:lpstr>Practical Ideas for Career Development Activities</vt:lpstr>
      <vt:lpstr>Practical Ideas for Career Development Activities</vt:lpstr>
      <vt:lpstr>Middle Schools</vt:lpstr>
      <vt:lpstr>Middle Schools (cont)</vt:lpstr>
      <vt:lpstr>Middle Schools</vt:lpstr>
      <vt:lpstr>Practical Ideas for Career Development Activities</vt:lpstr>
      <vt:lpstr>Practical Ideas for Career Development Activities</vt:lpstr>
      <vt:lpstr>Practical Ideas for Career Development Activities</vt:lpstr>
      <vt:lpstr>High Schools</vt:lpstr>
      <vt:lpstr>High Schools</vt:lpstr>
      <vt:lpstr>High Schools</vt:lpstr>
      <vt:lpstr>High Schools</vt:lpstr>
      <vt:lpstr>Practical Ideas for Career Development Activities</vt:lpstr>
      <vt:lpstr>Practical Ideas for Career Development Activities</vt:lpstr>
      <vt:lpstr>Practical Ideas for Career Development Activities</vt:lpstr>
      <vt:lpstr>Multicultural Implications</vt:lpstr>
      <vt:lpstr>Developing Life-role Readiness</vt:lpstr>
      <vt:lpstr>Fostering Life-role Readiness and Life-role Salience</vt:lpstr>
      <vt:lpstr>Fostering Life-role Readiness and Life-role Salience</vt:lpstr>
      <vt:lpstr>Activities to Foster Life-role Readiness</vt:lpstr>
      <vt:lpstr>Summary/Conclusion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dc:title>
  <dc:creator>Karen Rowland</dc:creator>
  <cp:lastModifiedBy>Karen Rowland</cp:lastModifiedBy>
  <cp:revision>5</cp:revision>
  <dcterms:created xsi:type="dcterms:W3CDTF">2014-09-25T18:06:39Z</dcterms:created>
  <dcterms:modified xsi:type="dcterms:W3CDTF">2018-05-18T01:21:26Z</dcterms:modified>
</cp:coreProperties>
</file>