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60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A375EC7-1591-4A15-8F1F-8CC2DE4172F9}"/>
              </a:ext>
            </a:extLst>
          </p:cNvPr>
          <p:cNvSpPr>
            <a:spLocks noGrp="1"/>
          </p:cNvSpPr>
          <p:nvPr>
            <p:ph type="dt" sz="half" idx="10"/>
          </p:nvPr>
        </p:nvSpPr>
        <p:spPr/>
        <p:txBody>
          <a:bodyPr/>
          <a:lstStyle>
            <a:lvl1pPr>
              <a:defRPr/>
            </a:lvl1pPr>
          </a:lstStyle>
          <a:p>
            <a:pPr>
              <a:defRPr/>
            </a:pPr>
            <a:fld id="{63AEE01F-B039-4EAF-B573-F8CF3301F180}" type="datetimeFigureOut">
              <a:rPr lang="en-US"/>
              <a:pPr>
                <a:defRPr/>
              </a:pPr>
              <a:t>5/17/2018</a:t>
            </a:fld>
            <a:endParaRPr lang="en-US"/>
          </a:p>
        </p:txBody>
      </p:sp>
      <p:sp>
        <p:nvSpPr>
          <p:cNvPr id="5" name="Footer Placeholder 4">
            <a:extLst>
              <a:ext uri="{FF2B5EF4-FFF2-40B4-BE49-F238E27FC236}">
                <a16:creationId xmlns:a16="http://schemas.microsoft.com/office/drawing/2014/main" id="{64A43518-0EE5-4B5A-8643-5C73DBC214B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6356251-3827-42A6-A02D-6CD2A84A0B8A}"/>
              </a:ext>
            </a:extLst>
          </p:cNvPr>
          <p:cNvSpPr>
            <a:spLocks noGrp="1"/>
          </p:cNvSpPr>
          <p:nvPr>
            <p:ph type="sldNum" sz="quarter" idx="12"/>
          </p:nvPr>
        </p:nvSpPr>
        <p:spPr/>
        <p:txBody>
          <a:bodyPr/>
          <a:lstStyle>
            <a:lvl1pPr>
              <a:defRPr/>
            </a:lvl1pPr>
          </a:lstStyle>
          <a:p>
            <a:pPr>
              <a:defRPr/>
            </a:pPr>
            <a:fld id="{FFB4C760-DCEE-420F-B2C3-8F49876C1D01}" type="slidenum">
              <a:rPr lang="en-US"/>
              <a:pPr>
                <a:defRPr/>
              </a:pPr>
              <a:t>‹#›</a:t>
            </a:fld>
            <a:endParaRPr lang="en-US"/>
          </a:p>
        </p:txBody>
      </p:sp>
    </p:spTree>
    <p:extLst>
      <p:ext uri="{BB962C8B-B14F-4D97-AF65-F5344CB8AC3E}">
        <p14:creationId xmlns:p14="http://schemas.microsoft.com/office/powerpoint/2010/main" val="214192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E8F4545-1679-47FF-9399-BA1CAAC4E7DA}"/>
              </a:ext>
            </a:extLst>
          </p:cNvPr>
          <p:cNvSpPr>
            <a:spLocks noGrp="1"/>
          </p:cNvSpPr>
          <p:nvPr>
            <p:ph type="dt" sz="half" idx="10"/>
          </p:nvPr>
        </p:nvSpPr>
        <p:spPr/>
        <p:txBody>
          <a:bodyPr/>
          <a:lstStyle>
            <a:lvl1pPr>
              <a:defRPr/>
            </a:lvl1pPr>
          </a:lstStyle>
          <a:p>
            <a:pPr>
              <a:defRPr/>
            </a:pPr>
            <a:fld id="{424947A1-5807-4DEB-A927-E82994E0128C}" type="datetimeFigureOut">
              <a:rPr lang="en-US"/>
              <a:pPr>
                <a:defRPr/>
              </a:pPr>
              <a:t>5/17/2018</a:t>
            </a:fld>
            <a:endParaRPr lang="en-US"/>
          </a:p>
        </p:txBody>
      </p:sp>
      <p:sp>
        <p:nvSpPr>
          <p:cNvPr id="6" name="Footer Placeholder 4">
            <a:extLst>
              <a:ext uri="{FF2B5EF4-FFF2-40B4-BE49-F238E27FC236}">
                <a16:creationId xmlns:a16="http://schemas.microsoft.com/office/drawing/2014/main" id="{EAA46717-3981-4015-954C-1770BE0C160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7815CCF-C6EF-4955-B917-B86541B6AB24}"/>
              </a:ext>
            </a:extLst>
          </p:cNvPr>
          <p:cNvSpPr>
            <a:spLocks noGrp="1"/>
          </p:cNvSpPr>
          <p:nvPr>
            <p:ph type="sldNum" sz="quarter" idx="12"/>
          </p:nvPr>
        </p:nvSpPr>
        <p:spPr/>
        <p:txBody>
          <a:bodyPr/>
          <a:lstStyle>
            <a:lvl1pPr>
              <a:defRPr/>
            </a:lvl1pPr>
          </a:lstStyle>
          <a:p>
            <a:pPr>
              <a:defRPr/>
            </a:pPr>
            <a:fld id="{F2549F5B-4A18-4205-B17E-5D0172801FF3}" type="slidenum">
              <a:rPr lang="en-US"/>
              <a:pPr>
                <a:defRPr/>
              </a:pPr>
              <a:t>‹#›</a:t>
            </a:fld>
            <a:endParaRPr lang="en-US"/>
          </a:p>
        </p:txBody>
      </p:sp>
    </p:spTree>
    <p:extLst>
      <p:ext uri="{BB962C8B-B14F-4D97-AF65-F5344CB8AC3E}">
        <p14:creationId xmlns:p14="http://schemas.microsoft.com/office/powerpoint/2010/main" val="2980562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a:extLst>
              <a:ext uri="{FF2B5EF4-FFF2-40B4-BE49-F238E27FC236}">
                <a16:creationId xmlns:a16="http://schemas.microsoft.com/office/drawing/2014/main" id="{8534197B-9132-43B5-8D80-318F9BDD61B0}"/>
              </a:ext>
            </a:extLst>
          </p:cNvPr>
          <p:cNvSpPr>
            <a:spLocks noGrp="1"/>
          </p:cNvSpPr>
          <p:nvPr>
            <p:ph type="dt" sz="half" idx="10"/>
          </p:nvPr>
        </p:nvSpPr>
        <p:spPr/>
        <p:txBody>
          <a:bodyPr/>
          <a:lstStyle>
            <a:lvl1pPr>
              <a:defRPr/>
            </a:lvl1pPr>
          </a:lstStyle>
          <a:p>
            <a:pPr>
              <a:defRPr/>
            </a:pPr>
            <a:fld id="{91F6BB8B-5FE1-4A69-A08E-042449BA8D5F}" type="datetimeFigureOut">
              <a:rPr lang="en-US"/>
              <a:pPr>
                <a:defRPr/>
              </a:pPr>
              <a:t>5/17/2018</a:t>
            </a:fld>
            <a:endParaRPr lang="en-US"/>
          </a:p>
        </p:txBody>
      </p:sp>
      <p:sp>
        <p:nvSpPr>
          <p:cNvPr id="5" name="Footer Placeholder 4">
            <a:extLst>
              <a:ext uri="{FF2B5EF4-FFF2-40B4-BE49-F238E27FC236}">
                <a16:creationId xmlns:a16="http://schemas.microsoft.com/office/drawing/2014/main" id="{DE4F4EA4-2333-43A7-9FA9-8E47ADFBE0C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5B98DC9-A35B-4CD5-A50C-4361D3F649D8}"/>
              </a:ext>
            </a:extLst>
          </p:cNvPr>
          <p:cNvSpPr>
            <a:spLocks noGrp="1"/>
          </p:cNvSpPr>
          <p:nvPr>
            <p:ph type="sldNum" sz="quarter" idx="12"/>
          </p:nvPr>
        </p:nvSpPr>
        <p:spPr/>
        <p:txBody>
          <a:bodyPr/>
          <a:lstStyle>
            <a:lvl1pPr>
              <a:defRPr/>
            </a:lvl1pPr>
          </a:lstStyle>
          <a:p>
            <a:pPr>
              <a:defRPr/>
            </a:pPr>
            <a:fld id="{8147B99C-257D-4B8C-9EDB-5040B68809CF}" type="slidenum">
              <a:rPr lang="en-US"/>
              <a:pPr>
                <a:defRPr/>
              </a:pPr>
              <a:t>‹#›</a:t>
            </a:fld>
            <a:endParaRPr lang="en-US"/>
          </a:p>
        </p:txBody>
      </p:sp>
    </p:spTree>
    <p:extLst>
      <p:ext uri="{BB962C8B-B14F-4D97-AF65-F5344CB8AC3E}">
        <p14:creationId xmlns:p14="http://schemas.microsoft.com/office/powerpoint/2010/main" val="1920451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EB50A0C-FE12-4972-AA74-E3657F6F2D6D}"/>
              </a:ext>
            </a:extLst>
          </p:cNvPr>
          <p:cNvSpPr txBox="1"/>
          <p:nvPr/>
        </p:nvSpPr>
        <p:spPr>
          <a:xfrm>
            <a:off x="898525" y="971550"/>
            <a:ext cx="801688" cy="1970088"/>
          </a:xfrm>
          <a:prstGeom prst="rect">
            <a:avLst/>
          </a:prstGeom>
          <a:noFill/>
        </p:spPr>
        <p:txBody>
          <a:bodyPr>
            <a:spAutoFit/>
          </a:bodyPr>
          <a:lstStyle>
            <a:defPPr>
              <a:defRPr lang="en-US"/>
            </a:defPPr>
            <a:lvl1pPr algn="r">
              <a:defRPr sz="12200" b="0" i="0">
                <a:solidFill>
                  <a:schemeClr val="accent1"/>
                </a:solidFill>
                <a:latin typeface="Arial"/>
                <a:ea typeface="+mj-ea"/>
                <a:cs typeface="+mj-cs"/>
              </a:defRPr>
            </a:lvl1pPr>
          </a:lstStyle>
          <a:p>
            <a:pPr eaLnBrk="1" fontAlgn="auto" hangingPunct="1">
              <a:spcBef>
                <a:spcPts val="0"/>
              </a:spcBef>
              <a:spcAft>
                <a:spcPts val="0"/>
              </a:spcAft>
              <a:defRPr/>
            </a:pPr>
            <a:r>
              <a:rPr lang="en-US" dirty="0"/>
              <a:t>“</a:t>
            </a:r>
          </a:p>
        </p:txBody>
      </p:sp>
      <p:sp>
        <p:nvSpPr>
          <p:cNvPr id="6" name="TextBox 5">
            <a:extLst>
              <a:ext uri="{FF2B5EF4-FFF2-40B4-BE49-F238E27FC236}">
                <a16:creationId xmlns:a16="http://schemas.microsoft.com/office/drawing/2014/main" id="{8B468021-C4BC-4D0B-ACA0-7D9A09B824E8}"/>
              </a:ext>
            </a:extLst>
          </p:cNvPr>
          <p:cNvSpPr txBox="1"/>
          <p:nvPr/>
        </p:nvSpPr>
        <p:spPr>
          <a:xfrm>
            <a:off x="9329738" y="2613025"/>
            <a:ext cx="803275" cy="1970088"/>
          </a:xfrm>
          <a:prstGeom prst="rect">
            <a:avLst/>
          </a:prstGeom>
          <a:noFill/>
        </p:spPr>
        <p:txBody>
          <a:bodyPr>
            <a:spAutoFit/>
          </a:bodyPr>
          <a:lstStyle>
            <a:defPPr>
              <a:defRPr lang="en-US"/>
            </a:defPPr>
            <a:lvl1pPr algn="r">
              <a:defRPr sz="12200" b="0" i="0">
                <a:solidFill>
                  <a:schemeClr val="accent1"/>
                </a:solidFill>
                <a:latin typeface="Arial"/>
                <a:ea typeface="+mj-ea"/>
                <a:cs typeface="+mj-cs"/>
              </a:defRPr>
            </a:lvl1pPr>
          </a:lstStyle>
          <a:p>
            <a:pPr eaLnBrk="1" fontAlgn="auto" hangingPunct="1">
              <a:spcBef>
                <a:spcPts val="0"/>
              </a:spcBef>
              <a:spcAft>
                <a:spcPts val="0"/>
              </a:spcAft>
              <a:defRPr/>
            </a:pPr>
            <a:r>
              <a:rPr lang="en-US" dirty="0"/>
              <a:t>”</a:t>
            </a:r>
          </a:p>
        </p:txBody>
      </p:sp>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a:extLst>
              <a:ext uri="{FF2B5EF4-FFF2-40B4-BE49-F238E27FC236}">
                <a16:creationId xmlns:a16="http://schemas.microsoft.com/office/drawing/2014/main" id="{180630CD-F335-4840-8228-DA7631FA616C}"/>
              </a:ext>
            </a:extLst>
          </p:cNvPr>
          <p:cNvSpPr>
            <a:spLocks noGrp="1"/>
          </p:cNvSpPr>
          <p:nvPr>
            <p:ph type="dt" sz="half" idx="14"/>
          </p:nvPr>
        </p:nvSpPr>
        <p:spPr/>
        <p:txBody>
          <a:bodyPr/>
          <a:lstStyle>
            <a:lvl1pPr>
              <a:defRPr/>
            </a:lvl1pPr>
          </a:lstStyle>
          <a:p>
            <a:pPr>
              <a:defRPr/>
            </a:pPr>
            <a:fld id="{0FEAE54E-81E6-4E08-8DC4-EED888B7D3FB}" type="datetimeFigureOut">
              <a:rPr lang="en-US"/>
              <a:pPr>
                <a:defRPr/>
              </a:pPr>
              <a:t>5/17/2018</a:t>
            </a:fld>
            <a:endParaRPr lang="en-US"/>
          </a:p>
        </p:txBody>
      </p:sp>
      <p:sp>
        <p:nvSpPr>
          <p:cNvPr id="8" name="Footer Placeholder 4">
            <a:extLst>
              <a:ext uri="{FF2B5EF4-FFF2-40B4-BE49-F238E27FC236}">
                <a16:creationId xmlns:a16="http://schemas.microsoft.com/office/drawing/2014/main" id="{EA930E29-7F6A-4D5D-A497-ECF92F3B71BA}"/>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AD662B6-4CD3-42F5-8DE9-8F0BC8A75EF5}"/>
              </a:ext>
            </a:extLst>
          </p:cNvPr>
          <p:cNvSpPr>
            <a:spLocks noGrp="1"/>
          </p:cNvSpPr>
          <p:nvPr>
            <p:ph type="sldNum" sz="quarter" idx="16"/>
          </p:nvPr>
        </p:nvSpPr>
        <p:spPr/>
        <p:txBody>
          <a:bodyPr/>
          <a:lstStyle>
            <a:lvl1pPr>
              <a:defRPr/>
            </a:lvl1pPr>
          </a:lstStyle>
          <a:p>
            <a:pPr>
              <a:defRPr/>
            </a:pPr>
            <a:fld id="{0FE72ECD-AF8D-4821-80CE-E9469DE2E663}" type="slidenum">
              <a:rPr lang="en-US"/>
              <a:pPr>
                <a:defRPr/>
              </a:pPr>
              <a:t>‹#›</a:t>
            </a:fld>
            <a:endParaRPr lang="en-US"/>
          </a:p>
        </p:txBody>
      </p:sp>
    </p:spTree>
    <p:extLst>
      <p:ext uri="{BB962C8B-B14F-4D97-AF65-F5344CB8AC3E}">
        <p14:creationId xmlns:p14="http://schemas.microsoft.com/office/powerpoint/2010/main" val="2057089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6DA9C3-6769-433C-9980-857BDB93940D}"/>
              </a:ext>
            </a:extLst>
          </p:cNvPr>
          <p:cNvSpPr>
            <a:spLocks noGrp="1"/>
          </p:cNvSpPr>
          <p:nvPr>
            <p:ph type="dt" sz="half" idx="10"/>
          </p:nvPr>
        </p:nvSpPr>
        <p:spPr/>
        <p:txBody>
          <a:bodyPr/>
          <a:lstStyle>
            <a:lvl1pPr>
              <a:defRPr/>
            </a:lvl1pPr>
          </a:lstStyle>
          <a:p>
            <a:pPr>
              <a:defRPr/>
            </a:pPr>
            <a:fld id="{4A026091-9F08-4A73-BAE4-25277722840D}" type="datetimeFigureOut">
              <a:rPr lang="en-US"/>
              <a:pPr>
                <a:defRPr/>
              </a:pPr>
              <a:t>5/17/2018</a:t>
            </a:fld>
            <a:endParaRPr lang="en-US"/>
          </a:p>
        </p:txBody>
      </p:sp>
      <p:sp>
        <p:nvSpPr>
          <p:cNvPr id="5" name="Footer Placeholder 4">
            <a:extLst>
              <a:ext uri="{FF2B5EF4-FFF2-40B4-BE49-F238E27FC236}">
                <a16:creationId xmlns:a16="http://schemas.microsoft.com/office/drawing/2014/main" id="{DA696F49-8B0C-4A5C-969C-07051E0CB5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4A6F3D8-9E62-4B6C-83A2-EC92A05DF9A4}"/>
              </a:ext>
            </a:extLst>
          </p:cNvPr>
          <p:cNvSpPr>
            <a:spLocks noGrp="1"/>
          </p:cNvSpPr>
          <p:nvPr>
            <p:ph type="sldNum" sz="quarter" idx="12"/>
          </p:nvPr>
        </p:nvSpPr>
        <p:spPr/>
        <p:txBody>
          <a:bodyPr/>
          <a:lstStyle>
            <a:lvl1pPr>
              <a:defRPr/>
            </a:lvl1pPr>
          </a:lstStyle>
          <a:p>
            <a:pPr>
              <a:defRPr/>
            </a:pPr>
            <a:fld id="{B743EB79-560E-4DA7-ABF6-CFE5D2C867D9}" type="slidenum">
              <a:rPr lang="en-US"/>
              <a:pPr>
                <a:defRPr/>
              </a:pPr>
              <a:t>‹#›</a:t>
            </a:fld>
            <a:endParaRPr lang="en-US"/>
          </a:p>
        </p:txBody>
      </p:sp>
    </p:spTree>
    <p:extLst>
      <p:ext uri="{BB962C8B-B14F-4D97-AF65-F5344CB8AC3E}">
        <p14:creationId xmlns:p14="http://schemas.microsoft.com/office/powerpoint/2010/main" val="1028334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A2FB1832-3BCA-4574-8425-7BE3FB4E2010}"/>
              </a:ext>
            </a:extLst>
          </p:cNvPr>
          <p:cNvCxnSpPr/>
          <p:nvPr/>
        </p:nvCxnSpPr>
        <p:spPr>
          <a:xfrm>
            <a:off x="372586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2A774707-0450-453C-8958-ACF58D9DB8D1}"/>
              </a:ext>
            </a:extLst>
          </p:cNvPr>
          <p:cNvCxnSpPr/>
          <p:nvPr/>
        </p:nvCxnSpPr>
        <p:spPr>
          <a:xfrm>
            <a:off x="6962775" y="2133600"/>
            <a:ext cx="0" cy="3967163"/>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Date Placeholder 3">
            <a:extLst>
              <a:ext uri="{FF2B5EF4-FFF2-40B4-BE49-F238E27FC236}">
                <a16:creationId xmlns:a16="http://schemas.microsoft.com/office/drawing/2014/main" id="{02A23F14-0EA3-48EA-B6E1-76FBEF533ECC}"/>
              </a:ext>
            </a:extLst>
          </p:cNvPr>
          <p:cNvSpPr>
            <a:spLocks noGrp="1"/>
          </p:cNvSpPr>
          <p:nvPr>
            <p:ph type="dt" sz="half" idx="18"/>
          </p:nvPr>
        </p:nvSpPr>
        <p:spPr/>
        <p:txBody>
          <a:bodyPr/>
          <a:lstStyle>
            <a:lvl1pPr>
              <a:defRPr/>
            </a:lvl1pPr>
          </a:lstStyle>
          <a:p>
            <a:pPr>
              <a:defRPr/>
            </a:pPr>
            <a:fld id="{972DA659-A574-4F9B-8512-EB9A6F824149}" type="datetimeFigureOut">
              <a:rPr lang="en-US"/>
              <a:pPr>
                <a:defRPr/>
              </a:pPr>
              <a:t>5/17/2018</a:t>
            </a:fld>
            <a:endParaRPr lang="en-US"/>
          </a:p>
        </p:txBody>
      </p:sp>
      <p:sp>
        <p:nvSpPr>
          <p:cNvPr id="12" name="Footer Placeholder 4">
            <a:extLst>
              <a:ext uri="{FF2B5EF4-FFF2-40B4-BE49-F238E27FC236}">
                <a16:creationId xmlns:a16="http://schemas.microsoft.com/office/drawing/2014/main" id="{36D932C6-30C5-4330-936D-2E3A4608592B}"/>
              </a:ext>
            </a:extLst>
          </p:cNvPr>
          <p:cNvSpPr>
            <a:spLocks noGrp="1"/>
          </p:cNvSpPr>
          <p:nvPr>
            <p:ph type="ftr" sz="quarter" idx="19"/>
          </p:nvPr>
        </p:nvSpPr>
        <p:spPr/>
        <p:txBody>
          <a:bodyPr/>
          <a:lstStyle>
            <a:lvl1pPr>
              <a:defRPr/>
            </a:lvl1pPr>
          </a:lstStyle>
          <a:p>
            <a:pPr>
              <a:defRPr/>
            </a:pPr>
            <a:endParaRPr lang="en-US"/>
          </a:p>
        </p:txBody>
      </p:sp>
      <p:sp>
        <p:nvSpPr>
          <p:cNvPr id="13" name="Slide Number Placeholder 5">
            <a:extLst>
              <a:ext uri="{FF2B5EF4-FFF2-40B4-BE49-F238E27FC236}">
                <a16:creationId xmlns:a16="http://schemas.microsoft.com/office/drawing/2014/main" id="{EA0A04D1-FCA1-4521-A367-5251EC191948}"/>
              </a:ext>
            </a:extLst>
          </p:cNvPr>
          <p:cNvSpPr>
            <a:spLocks noGrp="1"/>
          </p:cNvSpPr>
          <p:nvPr>
            <p:ph type="sldNum" sz="quarter" idx="20"/>
          </p:nvPr>
        </p:nvSpPr>
        <p:spPr/>
        <p:txBody>
          <a:bodyPr/>
          <a:lstStyle>
            <a:lvl1pPr>
              <a:defRPr/>
            </a:lvl1pPr>
          </a:lstStyle>
          <a:p>
            <a:pPr>
              <a:defRPr/>
            </a:pPr>
            <a:fld id="{518491D0-4B71-4F5F-8FB5-D36CABA84E2B}" type="slidenum">
              <a:rPr lang="en-US"/>
              <a:pPr>
                <a:defRPr/>
              </a:pPr>
              <a:t>‹#›</a:t>
            </a:fld>
            <a:endParaRPr lang="en-US"/>
          </a:p>
        </p:txBody>
      </p:sp>
    </p:spTree>
    <p:extLst>
      <p:ext uri="{BB962C8B-B14F-4D97-AF65-F5344CB8AC3E}">
        <p14:creationId xmlns:p14="http://schemas.microsoft.com/office/powerpoint/2010/main" val="2583493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C0EC5F67-92B5-4E09-8265-2FC3F23FB2FD}"/>
              </a:ext>
            </a:extLst>
          </p:cNvPr>
          <p:cNvCxnSpPr/>
          <p:nvPr/>
        </p:nvCxnSpPr>
        <p:spPr>
          <a:xfrm>
            <a:off x="372586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7F4F6F85-0C07-4879-9345-645B1AA308E5}"/>
              </a:ext>
            </a:extLst>
          </p:cNvPr>
          <p:cNvCxnSpPr/>
          <p:nvPr/>
        </p:nvCxnSpPr>
        <p:spPr>
          <a:xfrm>
            <a:off x="6962775" y="2133600"/>
            <a:ext cx="0" cy="3967163"/>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2" name="Text Placeholder 3"/>
          <p:cNvSpPr>
            <a:spLocks noGrp="1"/>
          </p:cNvSpPr>
          <p:nvPr>
            <p:ph type="body" sz="half" idx="18"/>
          </p:nvPr>
        </p:nvSpPr>
        <p:spPr>
          <a:xfrm>
            <a:off x="652463" y="4827211"/>
            <a:ext cx="2940050"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3" name="Text Placeholder 3"/>
          <p:cNvSpPr>
            <a:spLocks noGrp="1"/>
          </p:cNvSpPr>
          <p:nvPr>
            <p:ph type="body" sz="half" idx="19"/>
          </p:nvPr>
        </p:nvSpPr>
        <p:spPr>
          <a:xfrm>
            <a:off x="3888022" y="4827210"/>
            <a:ext cx="2934406"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20"/>
          </p:nvPr>
        </p:nvSpPr>
        <p:spPr>
          <a:xfrm>
            <a:off x="7124575" y="4827208"/>
            <a:ext cx="2935997"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3">
            <a:extLst>
              <a:ext uri="{FF2B5EF4-FFF2-40B4-BE49-F238E27FC236}">
                <a16:creationId xmlns:a16="http://schemas.microsoft.com/office/drawing/2014/main" id="{183B33B5-5192-45AD-A5F3-6C34F190FAFB}"/>
              </a:ext>
            </a:extLst>
          </p:cNvPr>
          <p:cNvSpPr>
            <a:spLocks noGrp="1"/>
          </p:cNvSpPr>
          <p:nvPr>
            <p:ph type="dt" sz="half" idx="23"/>
          </p:nvPr>
        </p:nvSpPr>
        <p:spPr/>
        <p:txBody>
          <a:bodyPr/>
          <a:lstStyle>
            <a:lvl1pPr>
              <a:defRPr/>
            </a:lvl1pPr>
          </a:lstStyle>
          <a:p>
            <a:pPr>
              <a:defRPr/>
            </a:pPr>
            <a:fld id="{7F5C9887-B3CE-495C-9D17-B68F3706D653}" type="datetimeFigureOut">
              <a:rPr lang="en-US"/>
              <a:pPr>
                <a:defRPr/>
              </a:pPr>
              <a:t>5/17/2018</a:t>
            </a:fld>
            <a:endParaRPr lang="en-US"/>
          </a:p>
        </p:txBody>
      </p:sp>
      <p:sp>
        <p:nvSpPr>
          <p:cNvPr id="16" name="Footer Placeholder 4">
            <a:extLst>
              <a:ext uri="{FF2B5EF4-FFF2-40B4-BE49-F238E27FC236}">
                <a16:creationId xmlns:a16="http://schemas.microsoft.com/office/drawing/2014/main" id="{84B4274B-FADF-41FA-A639-52825F37CF2C}"/>
              </a:ext>
            </a:extLst>
          </p:cNvPr>
          <p:cNvSpPr>
            <a:spLocks noGrp="1"/>
          </p:cNvSpPr>
          <p:nvPr>
            <p:ph type="ftr" sz="quarter" idx="24"/>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630FFED7-7677-4648-82D5-72F2774C3F06}"/>
              </a:ext>
            </a:extLst>
          </p:cNvPr>
          <p:cNvSpPr>
            <a:spLocks noGrp="1"/>
          </p:cNvSpPr>
          <p:nvPr>
            <p:ph type="sldNum" sz="quarter" idx="25"/>
          </p:nvPr>
        </p:nvSpPr>
        <p:spPr/>
        <p:txBody>
          <a:bodyPr/>
          <a:lstStyle>
            <a:lvl1pPr>
              <a:defRPr/>
            </a:lvl1pPr>
          </a:lstStyle>
          <a:p>
            <a:pPr>
              <a:defRPr/>
            </a:pPr>
            <a:fld id="{27007C06-4819-418F-A398-28B746688224}" type="slidenum">
              <a:rPr lang="en-US"/>
              <a:pPr>
                <a:defRPr/>
              </a:pPr>
              <a:t>‹#›</a:t>
            </a:fld>
            <a:endParaRPr lang="en-US"/>
          </a:p>
        </p:txBody>
      </p:sp>
    </p:spTree>
    <p:extLst>
      <p:ext uri="{BB962C8B-B14F-4D97-AF65-F5344CB8AC3E}">
        <p14:creationId xmlns:p14="http://schemas.microsoft.com/office/powerpoint/2010/main" val="697207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1003552-8BFE-4B6B-BED1-DE06F8FEBAE9}"/>
              </a:ext>
            </a:extLst>
          </p:cNvPr>
          <p:cNvSpPr>
            <a:spLocks noGrp="1"/>
          </p:cNvSpPr>
          <p:nvPr>
            <p:ph type="dt" sz="half" idx="10"/>
          </p:nvPr>
        </p:nvSpPr>
        <p:spPr/>
        <p:txBody>
          <a:bodyPr/>
          <a:lstStyle>
            <a:lvl1pPr>
              <a:defRPr/>
            </a:lvl1pPr>
          </a:lstStyle>
          <a:p>
            <a:pPr>
              <a:defRPr/>
            </a:pPr>
            <a:fld id="{E8C2E0B1-622F-4595-93AE-6E4A200FC806}" type="datetimeFigureOut">
              <a:rPr lang="en-US"/>
              <a:pPr>
                <a:defRPr/>
              </a:pPr>
              <a:t>5/17/2018</a:t>
            </a:fld>
            <a:endParaRPr lang="en-US"/>
          </a:p>
        </p:txBody>
      </p:sp>
      <p:sp>
        <p:nvSpPr>
          <p:cNvPr id="5" name="Footer Placeholder 4">
            <a:extLst>
              <a:ext uri="{FF2B5EF4-FFF2-40B4-BE49-F238E27FC236}">
                <a16:creationId xmlns:a16="http://schemas.microsoft.com/office/drawing/2014/main" id="{097A710B-CEC3-4A31-BE91-06204A8AA8F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BE59C9B-CF31-40CF-BC21-5CAD24D1B537}"/>
              </a:ext>
            </a:extLst>
          </p:cNvPr>
          <p:cNvSpPr>
            <a:spLocks noGrp="1"/>
          </p:cNvSpPr>
          <p:nvPr>
            <p:ph type="sldNum" sz="quarter" idx="12"/>
          </p:nvPr>
        </p:nvSpPr>
        <p:spPr/>
        <p:txBody>
          <a:bodyPr/>
          <a:lstStyle>
            <a:lvl1pPr>
              <a:defRPr/>
            </a:lvl1pPr>
          </a:lstStyle>
          <a:p>
            <a:pPr>
              <a:defRPr/>
            </a:pPr>
            <a:fld id="{71E8D383-321C-47E7-B49B-5967C38AD260}" type="slidenum">
              <a:rPr lang="en-US"/>
              <a:pPr>
                <a:defRPr/>
              </a:pPr>
              <a:t>‹#›</a:t>
            </a:fld>
            <a:endParaRPr lang="en-US"/>
          </a:p>
        </p:txBody>
      </p:sp>
    </p:spTree>
    <p:extLst>
      <p:ext uri="{BB962C8B-B14F-4D97-AF65-F5344CB8AC3E}">
        <p14:creationId xmlns:p14="http://schemas.microsoft.com/office/powerpoint/2010/main" val="2306311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86BABF7-A3B9-4A2E-9DA6-BB7EDA194AF6}"/>
              </a:ext>
            </a:extLst>
          </p:cNvPr>
          <p:cNvSpPr>
            <a:spLocks noGrp="1"/>
          </p:cNvSpPr>
          <p:nvPr>
            <p:ph type="dt" sz="half" idx="10"/>
          </p:nvPr>
        </p:nvSpPr>
        <p:spPr/>
        <p:txBody>
          <a:bodyPr/>
          <a:lstStyle>
            <a:lvl1pPr>
              <a:defRPr/>
            </a:lvl1pPr>
          </a:lstStyle>
          <a:p>
            <a:pPr>
              <a:defRPr/>
            </a:pPr>
            <a:fld id="{602EF9E6-7BA3-468D-B658-B5A56B075FAF}" type="datetimeFigureOut">
              <a:rPr lang="en-US"/>
              <a:pPr>
                <a:defRPr/>
              </a:pPr>
              <a:t>5/17/2018</a:t>
            </a:fld>
            <a:endParaRPr lang="en-US"/>
          </a:p>
        </p:txBody>
      </p:sp>
      <p:sp>
        <p:nvSpPr>
          <p:cNvPr id="5" name="Footer Placeholder 4">
            <a:extLst>
              <a:ext uri="{FF2B5EF4-FFF2-40B4-BE49-F238E27FC236}">
                <a16:creationId xmlns:a16="http://schemas.microsoft.com/office/drawing/2014/main" id="{C820E392-47FF-4ACC-B46D-84F040BA772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D3F5016-D286-4EDB-8ECD-7ED46FF02362}"/>
              </a:ext>
            </a:extLst>
          </p:cNvPr>
          <p:cNvSpPr>
            <a:spLocks noGrp="1"/>
          </p:cNvSpPr>
          <p:nvPr>
            <p:ph type="sldNum" sz="quarter" idx="12"/>
          </p:nvPr>
        </p:nvSpPr>
        <p:spPr/>
        <p:txBody>
          <a:bodyPr/>
          <a:lstStyle>
            <a:lvl1pPr>
              <a:defRPr/>
            </a:lvl1pPr>
          </a:lstStyle>
          <a:p>
            <a:pPr>
              <a:defRPr/>
            </a:pPr>
            <a:fld id="{3B54C289-FC62-4100-800A-F8BDD33AB6C0}" type="slidenum">
              <a:rPr lang="en-US"/>
              <a:pPr>
                <a:defRPr/>
              </a:pPr>
              <a:t>‹#›</a:t>
            </a:fld>
            <a:endParaRPr lang="en-US"/>
          </a:p>
        </p:txBody>
      </p:sp>
    </p:spTree>
    <p:extLst>
      <p:ext uri="{BB962C8B-B14F-4D97-AF65-F5344CB8AC3E}">
        <p14:creationId xmlns:p14="http://schemas.microsoft.com/office/powerpoint/2010/main" val="1594373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0B55E3C-E7AB-4DBD-8142-1425852ECD67}"/>
              </a:ext>
            </a:extLst>
          </p:cNvPr>
          <p:cNvSpPr>
            <a:spLocks noGrp="1"/>
          </p:cNvSpPr>
          <p:nvPr>
            <p:ph type="dt" sz="half" idx="10"/>
          </p:nvPr>
        </p:nvSpPr>
        <p:spPr/>
        <p:txBody>
          <a:bodyPr/>
          <a:lstStyle>
            <a:lvl1pPr>
              <a:defRPr/>
            </a:lvl1pPr>
          </a:lstStyle>
          <a:p>
            <a:pPr>
              <a:defRPr/>
            </a:pPr>
            <a:fld id="{9714E71B-54FE-4954-BDFA-19DE56329731}" type="datetimeFigureOut">
              <a:rPr lang="en-US"/>
              <a:pPr>
                <a:defRPr/>
              </a:pPr>
              <a:t>5/17/2018</a:t>
            </a:fld>
            <a:endParaRPr lang="en-US"/>
          </a:p>
        </p:txBody>
      </p:sp>
      <p:sp>
        <p:nvSpPr>
          <p:cNvPr id="5" name="Footer Placeholder 4">
            <a:extLst>
              <a:ext uri="{FF2B5EF4-FFF2-40B4-BE49-F238E27FC236}">
                <a16:creationId xmlns:a16="http://schemas.microsoft.com/office/drawing/2014/main" id="{92BF5E2C-5A40-47ED-B706-B0B6BEFBEA9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B5FCD12-70E2-45E3-B72F-A7042C1C8AC4}"/>
              </a:ext>
            </a:extLst>
          </p:cNvPr>
          <p:cNvSpPr>
            <a:spLocks noGrp="1"/>
          </p:cNvSpPr>
          <p:nvPr>
            <p:ph type="sldNum" sz="quarter" idx="12"/>
          </p:nvPr>
        </p:nvSpPr>
        <p:spPr/>
        <p:txBody>
          <a:bodyPr/>
          <a:lstStyle>
            <a:lvl1pPr>
              <a:defRPr/>
            </a:lvl1pPr>
          </a:lstStyle>
          <a:p>
            <a:pPr>
              <a:defRPr/>
            </a:pPr>
            <a:fld id="{C6280EC1-6B06-462B-BE3B-6D665CD94068}" type="slidenum">
              <a:rPr lang="en-US"/>
              <a:pPr>
                <a:defRPr/>
              </a:pPr>
              <a:t>‹#›</a:t>
            </a:fld>
            <a:endParaRPr lang="en-US"/>
          </a:p>
        </p:txBody>
      </p:sp>
    </p:spTree>
    <p:extLst>
      <p:ext uri="{BB962C8B-B14F-4D97-AF65-F5344CB8AC3E}">
        <p14:creationId xmlns:p14="http://schemas.microsoft.com/office/powerpoint/2010/main" val="34365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1C6633-AD92-4F9C-9B5E-23BE4D1CE075}"/>
              </a:ext>
            </a:extLst>
          </p:cNvPr>
          <p:cNvSpPr>
            <a:spLocks noGrp="1"/>
          </p:cNvSpPr>
          <p:nvPr>
            <p:ph type="dt" sz="half" idx="10"/>
          </p:nvPr>
        </p:nvSpPr>
        <p:spPr/>
        <p:txBody>
          <a:bodyPr/>
          <a:lstStyle>
            <a:lvl1pPr>
              <a:defRPr/>
            </a:lvl1pPr>
          </a:lstStyle>
          <a:p>
            <a:pPr>
              <a:defRPr/>
            </a:pPr>
            <a:fld id="{6C1E3432-0215-46A0-82CF-235348FA460A}" type="datetimeFigureOut">
              <a:rPr lang="en-US"/>
              <a:pPr>
                <a:defRPr/>
              </a:pPr>
              <a:t>5/17/2018</a:t>
            </a:fld>
            <a:endParaRPr lang="en-US"/>
          </a:p>
        </p:txBody>
      </p:sp>
      <p:sp>
        <p:nvSpPr>
          <p:cNvPr id="5" name="Footer Placeholder 4">
            <a:extLst>
              <a:ext uri="{FF2B5EF4-FFF2-40B4-BE49-F238E27FC236}">
                <a16:creationId xmlns:a16="http://schemas.microsoft.com/office/drawing/2014/main" id="{7A508ED4-5340-46D3-A96F-E8CF266ABE9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B6ECAD1-E9DB-4C0B-8BA3-1F0E8D64F7A7}"/>
              </a:ext>
            </a:extLst>
          </p:cNvPr>
          <p:cNvSpPr>
            <a:spLocks noGrp="1"/>
          </p:cNvSpPr>
          <p:nvPr>
            <p:ph type="sldNum" sz="quarter" idx="12"/>
          </p:nvPr>
        </p:nvSpPr>
        <p:spPr/>
        <p:txBody>
          <a:bodyPr/>
          <a:lstStyle>
            <a:lvl1pPr>
              <a:defRPr/>
            </a:lvl1pPr>
          </a:lstStyle>
          <a:p>
            <a:pPr>
              <a:defRPr/>
            </a:pPr>
            <a:fld id="{857F9E72-0E15-416D-9AFF-500255E59806}" type="slidenum">
              <a:rPr lang="en-US"/>
              <a:pPr>
                <a:defRPr/>
              </a:pPr>
              <a:t>‹#›</a:t>
            </a:fld>
            <a:endParaRPr lang="en-US"/>
          </a:p>
        </p:txBody>
      </p:sp>
    </p:spTree>
    <p:extLst>
      <p:ext uri="{BB962C8B-B14F-4D97-AF65-F5344CB8AC3E}">
        <p14:creationId xmlns:p14="http://schemas.microsoft.com/office/powerpoint/2010/main" val="3199507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432CF21-957B-47AB-A12C-58C01021B0CC}"/>
              </a:ext>
            </a:extLst>
          </p:cNvPr>
          <p:cNvSpPr>
            <a:spLocks noGrp="1"/>
          </p:cNvSpPr>
          <p:nvPr>
            <p:ph type="dt" sz="half" idx="10"/>
          </p:nvPr>
        </p:nvSpPr>
        <p:spPr/>
        <p:txBody>
          <a:bodyPr/>
          <a:lstStyle>
            <a:lvl1pPr>
              <a:defRPr/>
            </a:lvl1pPr>
          </a:lstStyle>
          <a:p>
            <a:pPr>
              <a:defRPr/>
            </a:pPr>
            <a:fld id="{A0CFC81F-5DC8-4171-A935-B202D60ABD48}" type="datetimeFigureOut">
              <a:rPr lang="en-US"/>
              <a:pPr>
                <a:defRPr/>
              </a:pPr>
              <a:t>5/17/2018</a:t>
            </a:fld>
            <a:endParaRPr lang="en-US"/>
          </a:p>
        </p:txBody>
      </p:sp>
      <p:sp>
        <p:nvSpPr>
          <p:cNvPr id="6" name="Footer Placeholder 4">
            <a:extLst>
              <a:ext uri="{FF2B5EF4-FFF2-40B4-BE49-F238E27FC236}">
                <a16:creationId xmlns:a16="http://schemas.microsoft.com/office/drawing/2014/main" id="{51B070A1-3B7D-4703-AF3B-56B06A0EE29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4DA7895-03D6-4C98-9DBE-5265BE357F51}"/>
              </a:ext>
            </a:extLst>
          </p:cNvPr>
          <p:cNvSpPr>
            <a:spLocks noGrp="1"/>
          </p:cNvSpPr>
          <p:nvPr>
            <p:ph type="sldNum" sz="quarter" idx="12"/>
          </p:nvPr>
        </p:nvSpPr>
        <p:spPr/>
        <p:txBody>
          <a:bodyPr/>
          <a:lstStyle>
            <a:lvl1pPr>
              <a:defRPr/>
            </a:lvl1pPr>
          </a:lstStyle>
          <a:p>
            <a:pPr>
              <a:defRPr/>
            </a:pPr>
            <a:fld id="{ECCAC228-8EDA-451D-8057-0632ACF48B7D}" type="slidenum">
              <a:rPr lang="en-US"/>
              <a:pPr>
                <a:defRPr/>
              </a:pPr>
              <a:t>‹#›</a:t>
            </a:fld>
            <a:endParaRPr lang="en-US"/>
          </a:p>
        </p:txBody>
      </p:sp>
    </p:spTree>
    <p:extLst>
      <p:ext uri="{BB962C8B-B14F-4D97-AF65-F5344CB8AC3E}">
        <p14:creationId xmlns:p14="http://schemas.microsoft.com/office/powerpoint/2010/main" val="464627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9615D952-7D5A-4B68-9BA2-55D79DA2958E}"/>
              </a:ext>
            </a:extLst>
          </p:cNvPr>
          <p:cNvSpPr>
            <a:spLocks noGrp="1"/>
          </p:cNvSpPr>
          <p:nvPr>
            <p:ph type="dt" sz="half" idx="10"/>
          </p:nvPr>
        </p:nvSpPr>
        <p:spPr/>
        <p:txBody>
          <a:bodyPr/>
          <a:lstStyle>
            <a:lvl1pPr>
              <a:defRPr/>
            </a:lvl1pPr>
          </a:lstStyle>
          <a:p>
            <a:pPr>
              <a:defRPr/>
            </a:pPr>
            <a:fld id="{849E5058-8C76-40A2-856B-2182E3324601}" type="datetimeFigureOut">
              <a:rPr lang="en-US"/>
              <a:pPr>
                <a:defRPr/>
              </a:pPr>
              <a:t>5/17/2018</a:t>
            </a:fld>
            <a:endParaRPr lang="en-US"/>
          </a:p>
        </p:txBody>
      </p:sp>
      <p:sp>
        <p:nvSpPr>
          <p:cNvPr id="8" name="Footer Placeholder 4">
            <a:extLst>
              <a:ext uri="{FF2B5EF4-FFF2-40B4-BE49-F238E27FC236}">
                <a16:creationId xmlns:a16="http://schemas.microsoft.com/office/drawing/2014/main" id="{792647AC-867D-469E-A69A-32480D47DBB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EB341B8-80FC-487C-8A82-6E5801C168D4}"/>
              </a:ext>
            </a:extLst>
          </p:cNvPr>
          <p:cNvSpPr>
            <a:spLocks noGrp="1"/>
          </p:cNvSpPr>
          <p:nvPr>
            <p:ph type="sldNum" sz="quarter" idx="12"/>
          </p:nvPr>
        </p:nvSpPr>
        <p:spPr/>
        <p:txBody>
          <a:bodyPr/>
          <a:lstStyle>
            <a:lvl1pPr>
              <a:defRPr/>
            </a:lvl1pPr>
          </a:lstStyle>
          <a:p>
            <a:pPr>
              <a:defRPr/>
            </a:pPr>
            <a:fld id="{59982253-57C3-49D8-960B-ADDD6102B351}" type="slidenum">
              <a:rPr lang="en-US"/>
              <a:pPr>
                <a:defRPr/>
              </a:pPr>
              <a:t>‹#›</a:t>
            </a:fld>
            <a:endParaRPr lang="en-US"/>
          </a:p>
        </p:txBody>
      </p:sp>
    </p:spTree>
    <p:extLst>
      <p:ext uri="{BB962C8B-B14F-4D97-AF65-F5344CB8AC3E}">
        <p14:creationId xmlns:p14="http://schemas.microsoft.com/office/powerpoint/2010/main" val="34299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E9B83918-AE30-405E-B55B-1A8A1B8FB8E2}"/>
              </a:ext>
            </a:extLst>
          </p:cNvPr>
          <p:cNvSpPr>
            <a:spLocks noGrp="1"/>
          </p:cNvSpPr>
          <p:nvPr>
            <p:ph type="dt" sz="half" idx="10"/>
          </p:nvPr>
        </p:nvSpPr>
        <p:spPr/>
        <p:txBody>
          <a:bodyPr/>
          <a:lstStyle>
            <a:lvl1pPr>
              <a:defRPr/>
            </a:lvl1pPr>
          </a:lstStyle>
          <a:p>
            <a:pPr>
              <a:defRPr/>
            </a:pPr>
            <a:fld id="{D3FBAB45-A7B0-41B8-9C0B-6CC407DB1A47}" type="datetimeFigureOut">
              <a:rPr lang="en-US"/>
              <a:pPr>
                <a:defRPr/>
              </a:pPr>
              <a:t>5/17/2018</a:t>
            </a:fld>
            <a:endParaRPr lang="en-US"/>
          </a:p>
        </p:txBody>
      </p:sp>
      <p:sp>
        <p:nvSpPr>
          <p:cNvPr id="4" name="Footer Placeholder 4">
            <a:extLst>
              <a:ext uri="{FF2B5EF4-FFF2-40B4-BE49-F238E27FC236}">
                <a16:creationId xmlns:a16="http://schemas.microsoft.com/office/drawing/2014/main" id="{B834877D-C74F-4865-AA5B-D8623AEA1F3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32D07E2-E0BE-4886-B551-59EEDBBC8251}"/>
              </a:ext>
            </a:extLst>
          </p:cNvPr>
          <p:cNvSpPr>
            <a:spLocks noGrp="1"/>
          </p:cNvSpPr>
          <p:nvPr>
            <p:ph type="sldNum" sz="quarter" idx="12"/>
          </p:nvPr>
        </p:nvSpPr>
        <p:spPr/>
        <p:txBody>
          <a:bodyPr/>
          <a:lstStyle>
            <a:lvl1pPr>
              <a:defRPr/>
            </a:lvl1pPr>
          </a:lstStyle>
          <a:p>
            <a:pPr>
              <a:defRPr/>
            </a:pPr>
            <a:fld id="{2E16B5D5-9A5F-4365-954A-88006298CEB5}" type="slidenum">
              <a:rPr lang="en-US"/>
              <a:pPr>
                <a:defRPr/>
              </a:pPr>
              <a:t>‹#›</a:t>
            </a:fld>
            <a:endParaRPr lang="en-US"/>
          </a:p>
        </p:txBody>
      </p:sp>
    </p:spTree>
    <p:extLst>
      <p:ext uri="{BB962C8B-B14F-4D97-AF65-F5344CB8AC3E}">
        <p14:creationId xmlns:p14="http://schemas.microsoft.com/office/powerpoint/2010/main" val="3741950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7CA0EFC-C79E-44F9-8807-199C89FE1DCB}"/>
              </a:ext>
            </a:extLst>
          </p:cNvPr>
          <p:cNvSpPr>
            <a:spLocks noGrp="1"/>
          </p:cNvSpPr>
          <p:nvPr>
            <p:ph type="dt" sz="half" idx="10"/>
          </p:nvPr>
        </p:nvSpPr>
        <p:spPr/>
        <p:txBody>
          <a:bodyPr/>
          <a:lstStyle>
            <a:lvl1pPr>
              <a:defRPr/>
            </a:lvl1pPr>
          </a:lstStyle>
          <a:p>
            <a:pPr>
              <a:defRPr/>
            </a:pPr>
            <a:fld id="{BC1E7D6E-0239-4C85-8F19-A85F4C80A702}" type="datetimeFigureOut">
              <a:rPr lang="en-US"/>
              <a:pPr>
                <a:defRPr/>
              </a:pPr>
              <a:t>5/17/2018</a:t>
            </a:fld>
            <a:endParaRPr lang="en-US"/>
          </a:p>
        </p:txBody>
      </p:sp>
      <p:sp>
        <p:nvSpPr>
          <p:cNvPr id="3" name="Footer Placeholder 4">
            <a:extLst>
              <a:ext uri="{FF2B5EF4-FFF2-40B4-BE49-F238E27FC236}">
                <a16:creationId xmlns:a16="http://schemas.microsoft.com/office/drawing/2014/main" id="{56D44AC3-D0C4-474B-9FDB-CEBACEBA31B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9344F33-7AD0-4138-88FA-428594426D29}"/>
              </a:ext>
            </a:extLst>
          </p:cNvPr>
          <p:cNvSpPr>
            <a:spLocks noGrp="1"/>
          </p:cNvSpPr>
          <p:nvPr>
            <p:ph type="sldNum" sz="quarter" idx="12"/>
          </p:nvPr>
        </p:nvSpPr>
        <p:spPr/>
        <p:txBody>
          <a:bodyPr/>
          <a:lstStyle>
            <a:lvl1pPr>
              <a:defRPr/>
            </a:lvl1pPr>
          </a:lstStyle>
          <a:p>
            <a:pPr>
              <a:defRPr/>
            </a:pPr>
            <a:fld id="{06ED53E7-6271-4ACC-8F9A-DD9C0F076C61}" type="slidenum">
              <a:rPr lang="en-US"/>
              <a:pPr>
                <a:defRPr/>
              </a:pPr>
              <a:t>‹#›</a:t>
            </a:fld>
            <a:endParaRPr lang="en-US"/>
          </a:p>
        </p:txBody>
      </p:sp>
    </p:spTree>
    <p:extLst>
      <p:ext uri="{BB962C8B-B14F-4D97-AF65-F5344CB8AC3E}">
        <p14:creationId xmlns:p14="http://schemas.microsoft.com/office/powerpoint/2010/main" val="3787229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B7A1F3C-EB8E-47E5-937F-FA4CCDAAF96E}"/>
              </a:ext>
            </a:extLst>
          </p:cNvPr>
          <p:cNvSpPr>
            <a:spLocks noGrp="1"/>
          </p:cNvSpPr>
          <p:nvPr>
            <p:ph type="dt" sz="half" idx="10"/>
          </p:nvPr>
        </p:nvSpPr>
        <p:spPr/>
        <p:txBody>
          <a:bodyPr/>
          <a:lstStyle>
            <a:lvl1pPr>
              <a:defRPr/>
            </a:lvl1pPr>
          </a:lstStyle>
          <a:p>
            <a:pPr>
              <a:defRPr/>
            </a:pPr>
            <a:fld id="{1DEA6A38-338D-4297-A982-3AE9D884FFC8}" type="datetimeFigureOut">
              <a:rPr lang="en-US"/>
              <a:pPr>
                <a:defRPr/>
              </a:pPr>
              <a:t>5/17/2018</a:t>
            </a:fld>
            <a:endParaRPr lang="en-US"/>
          </a:p>
        </p:txBody>
      </p:sp>
      <p:sp>
        <p:nvSpPr>
          <p:cNvPr id="6" name="Footer Placeholder 4">
            <a:extLst>
              <a:ext uri="{FF2B5EF4-FFF2-40B4-BE49-F238E27FC236}">
                <a16:creationId xmlns:a16="http://schemas.microsoft.com/office/drawing/2014/main" id="{1432F5C3-DCA3-4133-BA31-BC4133D56D4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CDB20D7-C52C-4A2D-A766-0D561746A8A2}"/>
              </a:ext>
            </a:extLst>
          </p:cNvPr>
          <p:cNvSpPr>
            <a:spLocks noGrp="1"/>
          </p:cNvSpPr>
          <p:nvPr>
            <p:ph type="sldNum" sz="quarter" idx="12"/>
          </p:nvPr>
        </p:nvSpPr>
        <p:spPr/>
        <p:txBody>
          <a:bodyPr/>
          <a:lstStyle>
            <a:lvl1pPr>
              <a:defRPr/>
            </a:lvl1pPr>
          </a:lstStyle>
          <a:p>
            <a:pPr>
              <a:defRPr/>
            </a:pPr>
            <a:fld id="{6554583B-37A1-4D48-B9EF-8E96295DAD69}" type="slidenum">
              <a:rPr lang="en-US"/>
              <a:pPr>
                <a:defRPr/>
              </a:pPr>
              <a:t>‹#›</a:t>
            </a:fld>
            <a:endParaRPr lang="en-US"/>
          </a:p>
        </p:txBody>
      </p:sp>
    </p:spTree>
    <p:extLst>
      <p:ext uri="{BB962C8B-B14F-4D97-AF65-F5344CB8AC3E}">
        <p14:creationId xmlns:p14="http://schemas.microsoft.com/office/powerpoint/2010/main" val="2422774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623F50D-C008-40FB-8433-D8B4B94B36B8}"/>
              </a:ext>
            </a:extLst>
          </p:cNvPr>
          <p:cNvSpPr>
            <a:spLocks noGrp="1"/>
          </p:cNvSpPr>
          <p:nvPr>
            <p:ph type="dt" sz="half" idx="10"/>
          </p:nvPr>
        </p:nvSpPr>
        <p:spPr/>
        <p:txBody>
          <a:bodyPr/>
          <a:lstStyle>
            <a:lvl1pPr>
              <a:defRPr/>
            </a:lvl1pPr>
          </a:lstStyle>
          <a:p>
            <a:pPr>
              <a:defRPr/>
            </a:pPr>
            <a:fld id="{F8F69201-AE7A-4310-BC48-EECDB4B34EBA}" type="datetimeFigureOut">
              <a:rPr lang="en-US"/>
              <a:pPr>
                <a:defRPr/>
              </a:pPr>
              <a:t>5/17/2018</a:t>
            </a:fld>
            <a:endParaRPr lang="en-US"/>
          </a:p>
        </p:txBody>
      </p:sp>
      <p:sp>
        <p:nvSpPr>
          <p:cNvPr id="6" name="Footer Placeholder 4">
            <a:extLst>
              <a:ext uri="{FF2B5EF4-FFF2-40B4-BE49-F238E27FC236}">
                <a16:creationId xmlns:a16="http://schemas.microsoft.com/office/drawing/2014/main" id="{7611616F-2A22-48AB-B660-1DC11353500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32B21D5-0EC4-4E2E-80C4-0BE75A834D3C}"/>
              </a:ext>
            </a:extLst>
          </p:cNvPr>
          <p:cNvSpPr>
            <a:spLocks noGrp="1"/>
          </p:cNvSpPr>
          <p:nvPr>
            <p:ph type="sldNum" sz="quarter" idx="12"/>
          </p:nvPr>
        </p:nvSpPr>
        <p:spPr/>
        <p:txBody>
          <a:bodyPr/>
          <a:lstStyle>
            <a:lvl1pPr>
              <a:defRPr/>
            </a:lvl1pPr>
          </a:lstStyle>
          <a:p>
            <a:pPr>
              <a:defRPr/>
            </a:pPr>
            <a:fld id="{98C54DF8-5016-4D2D-93E3-C6563D3D7B9F}" type="slidenum">
              <a:rPr lang="en-US"/>
              <a:pPr>
                <a:defRPr/>
              </a:pPr>
              <a:t>‹#›</a:t>
            </a:fld>
            <a:endParaRPr lang="en-US"/>
          </a:p>
        </p:txBody>
      </p:sp>
    </p:spTree>
    <p:extLst>
      <p:ext uri="{BB962C8B-B14F-4D97-AF65-F5344CB8AC3E}">
        <p14:creationId xmlns:p14="http://schemas.microsoft.com/office/powerpoint/2010/main" val="889161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pic>
        <p:nvPicPr>
          <p:cNvPr id="1026" name="Picture 7">
            <a:extLst>
              <a:ext uri="{FF2B5EF4-FFF2-40B4-BE49-F238E27FC236}">
                <a16:creationId xmlns:a16="http://schemas.microsoft.com/office/drawing/2014/main" id="{7779C178-2377-4545-A730-5DC6C52104BA}"/>
              </a:ext>
            </a:extLst>
          </p:cNvPr>
          <p:cNvPicPr>
            <a:picLocks noChangeAspect="1"/>
          </p:cNvPicPr>
          <p:nvPr/>
        </p:nvPicPr>
        <p:blipFill>
          <a:blip r:embed="rId20">
            <a:extLst>
              <a:ext uri="{28A0092B-C50C-407E-A947-70E740481C1C}">
                <a14:useLocalDpi xmlns:a14="http://schemas.microsoft.com/office/drawing/2010/main" val="0"/>
              </a:ext>
            </a:extLst>
          </a:blip>
          <a:srcRect l="3613"/>
          <a:stretch>
            <a:fillRect/>
          </a:stretch>
        </p:blipFill>
        <p:spPr bwMode="auto">
          <a:xfrm>
            <a:off x="0" y="2670175"/>
            <a:ext cx="4037013"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6">
            <a:extLst>
              <a:ext uri="{FF2B5EF4-FFF2-40B4-BE49-F238E27FC236}">
                <a16:creationId xmlns:a16="http://schemas.microsoft.com/office/drawing/2014/main" id="{6B4C9127-D5D6-4162-8D93-19682B3F99F5}"/>
              </a:ext>
            </a:extLst>
          </p:cNvPr>
          <p:cNvPicPr>
            <a:picLocks noChangeAspect="1"/>
          </p:cNvPicPr>
          <p:nvPr/>
        </p:nvPicPr>
        <p:blipFill>
          <a:blip r:embed="rId21">
            <a:extLst>
              <a:ext uri="{28A0092B-C50C-407E-A947-70E740481C1C}">
                <a14:useLocalDpi xmlns:a14="http://schemas.microsoft.com/office/drawing/2010/main" val="0"/>
              </a:ext>
            </a:extLst>
          </a:blip>
          <a:srcRect l="35640"/>
          <a:stretch>
            <a:fillRect/>
          </a:stretch>
        </p:blipFill>
        <p:spPr bwMode="auto">
          <a:xfrm>
            <a:off x="0" y="2892425"/>
            <a:ext cx="1522413"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Oval 15">
            <a:extLst>
              <a:ext uri="{FF2B5EF4-FFF2-40B4-BE49-F238E27FC236}">
                <a16:creationId xmlns:a16="http://schemas.microsoft.com/office/drawing/2014/main" id="{550A14B9-3B4F-4D8A-B915-0C73BE7172C7}"/>
              </a:ext>
            </a:extLst>
          </p:cNvPr>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031" name="Picture 8">
            <a:extLst>
              <a:ext uri="{FF2B5EF4-FFF2-40B4-BE49-F238E27FC236}">
                <a16:creationId xmlns:a16="http://schemas.microsoft.com/office/drawing/2014/main" id="{7CA3CA68-1A6F-4676-B91F-FA9F2A8E8A37}"/>
              </a:ext>
            </a:extLst>
          </p:cNvPr>
          <p:cNvPicPr>
            <a:picLocks noChangeAspect="1"/>
          </p:cNvPicPr>
          <p:nvPr/>
        </p:nvPicPr>
        <p:blipFill>
          <a:blip r:embed="rId22">
            <a:extLst>
              <a:ext uri="{28A0092B-C50C-407E-A947-70E740481C1C}">
                <a14:useLocalDpi xmlns:a14="http://schemas.microsoft.com/office/drawing/2010/main" val="0"/>
              </a:ext>
            </a:extLst>
          </a:blip>
          <a:srcRect t="28813"/>
          <a:stretch>
            <a:fillRect/>
          </a:stretch>
        </p:blipFill>
        <p:spPr bwMode="auto">
          <a:xfrm>
            <a:off x="7999413" y="0"/>
            <a:ext cx="1603375"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a:extLst>
              <a:ext uri="{FF2B5EF4-FFF2-40B4-BE49-F238E27FC236}">
                <a16:creationId xmlns:a16="http://schemas.microsoft.com/office/drawing/2014/main" id="{5AE854E1-0A3A-449A-BEAB-EEE744C8E96B}"/>
              </a:ext>
            </a:extLst>
          </p:cNvPr>
          <p:cNvPicPr>
            <a:picLocks noChangeAspect="1"/>
          </p:cNvPicPr>
          <p:nvPr/>
        </p:nvPicPr>
        <p:blipFill>
          <a:blip r:embed="rId23">
            <a:extLst>
              <a:ext uri="{28A0092B-C50C-407E-A947-70E740481C1C}">
                <a14:useLocalDpi xmlns:a14="http://schemas.microsoft.com/office/drawing/2010/main" val="0"/>
              </a:ext>
            </a:extLst>
          </a:blip>
          <a:srcRect b="23320"/>
          <a:stretch>
            <a:fillRect/>
          </a:stretch>
        </p:blipFill>
        <p:spPr bwMode="auto">
          <a:xfrm>
            <a:off x="8609013" y="6096000"/>
            <a:ext cx="9937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a:extLst>
              <a:ext uri="{FF2B5EF4-FFF2-40B4-BE49-F238E27FC236}">
                <a16:creationId xmlns:a16="http://schemas.microsoft.com/office/drawing/2014/main" id="{FEEC9608-2B28-4C6C-AAAD-AA37A8DC4C55}"/>
              </a:ext>
            </a:extLst>
          </p:cNvPr>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34" name="Title Placeholder 1">
            <a:extLst>
              <a:ext uri="{FF2B5EF4-FFF2-40B4-BE49-F238E27FC236}">
                <a16:creationId xmlns:a16="http://schemas.microsoft.com/office/drawing/2014/main" id="{C9693180-60CA-4CF2-A863-976D563CBDA8}"/>
              </a:ext>
            </a:extLst>
          </p:cNvPr>
          <p:cNvSpPr>
            <a:spLocks noGrp="1"/>
          </p:cNvSpPr>
          <p:nvPr>
            <p:ph type="title"/>
          </p:nvPr>
        </p:nvSpPr>
        <p:spPr bwMode="auto">
          <a:xfrm>
            <a:off x="646113" y="452438"/>
            <a:ext cx="940435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35" name="Text Placeholder 2">
            <a:extLst>
              <a:ext uri="{FF2B5EF4-FFF2-40B4-BE49-F238E27FC236}">
                <a16:creationId xmlns:a16="http://schemas.microsoft.com/office/drawing/2014/main" id="{AA1ACEDB-A313-4BEA-BF68-FF27D65323C5}"/>
              </a:ext>
            </a:extLst>
          </p:cNvPr>
          <p:cNvSpPr>
            <a:spLocks noGrp="1"/>
          </p:cNvSpPr>
          <p:nvPr>
            <p:ph type="body" idx="1"/>
          </p:nvPr>
        </p:nvSpPr>
        <p:spPr bwMode="auto">
          <a:xfrm>
            <a:off x="1103313" y="2052638"/>
            <a:ext cx="8947150" cy="419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CC0E479-FA30-4AF8-B8CD-3084444DD399}"/>
              </a:ext>
            </a:extLst>
          </p:cNvPr>
          <p:cNvSpPr>
            <a:spLocks noGrp="1"/>
          </p:cNvSpPr>
          <p:nvPr>
            <p:ph type="dt" sz="half" idx="2"/>
          </p:nvPr>
        </p:nvSpPr>
        <p:spPr>
          <a:xfrm rot="5400000">
            <a:off x="10155238" y="1790700"/>
            <a:ext cx="990600" cy="304800"/>
          </a:xfrm>
          <a:prstGeom prst="rect">
            <a:avLst/>
          </a:prstGeom>
        </p:spPr>
        <p:txBody>
          <a:bodyPr vert="horz" lIns="91440" tIns="45720" rIns="91440" bIns="45720" rtlCol="0" anchor="t"/>
          <a:lstStyle>
            <a:lvl1pPr algn="l" eaLnBrk="1" fontAlgn="auto" hangingPunct="1">
              <a:spcBef>
                <a:spcPts val="0"/>
              </a:spcBef>
              <a:spcAft>
                <a:spcPts val="0"/>
              </a:spcAft>
              <a:defRPr sz="1100" b="0" i="0" smtClean="0">
                <a:solidFill>
                  <a:schemeClr val="tx1">
                    <a:tint val="75000"/>
                    <a:alpha val="60000"/>
                  </a:schemeClr>
                </a:solidFill>
                <a:latin typeface="+mn-lt"/>
              </a:defRPr>
            </a:lvl1pPr>
          </a:lstStyle>
          <a:p>
            <a:pPr>
              <a:defRPr/>
            </a:pPr>
            <a:fld id="{72E3405D-6C27-4D3C-A42F-74202AA31853}" type="datetimeFigureOut">
              <a:rPr lang="en-US"/>
              <a:pPr>
                <a:defRPr/>
              </a:pPr>
              <a:t>5/17/2018</a:t>
            </a:fld>
            <a:endParaRPr lang="en-US"/>
          </a:p>
        </p:txBody>
      </p:sp>
      <p:sp>
        <p:nvSpPr>
          <p:cNvPr id="5" name="Footer Placeholder 4">
            <a:extLst>
              <a:ext uri="{FF2B5EF4-FFF2-40B4-BE49-F238E27FC236}">
                <a16:creationId xmlns:a16="http://schemas.microsoft.com/office/drawing/2014/main" id="{BFE8D291-A58E-4549-8003-E7C4171CF312}"/>
              </a:ext>
            </a:extLst>
          </p:cNvPr>
          <p:cNvSpPr>
            <a:spLocks noGrp="1"/>
          </p:cNvSpPr>
          <p:nvPr>
            <p:ph type="ftr" sz="quarter" idx="3"/>
          </p:nvPr>
        </p:nvSpPr>
        <p:spPr>
          <a:xfrm rot="5400000">
            <a:off x="8951118" y="3225007"/>
            <a:ext cx="3859213" cy="304800"/>
          </a:xfrm>
          <a:prstGeom prst="rect">
            <a:avLst/>
          </a:prstGeom>
        </p:spPr>
        <p:txBody>
          <a:bodyPr vert="horz" lIns="91440" tIns="45720" rIns="91440" bIns="45720" rtlCol="0" anchor="b"/>
          <a:lstStyle>
            <a:lvl1pPr algn="l" eaLnBrk="1" fontAlgn="auto" hangingPunct="1">
              <a:spcBef>
                <a:spcPts val="0"/>
              </a:spcBef>
              <a:spcAft>
                <a:spcPts val="0"/>
              </a:spcAft>
              <a:defRPr sz="1100" b="0" i="0">
                <a:solidFill>
                  <a:schemeClr val="tx1">
                    <a:tint val="75000"/>
                    <a:alpha val="60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2052BD34-30DD-4E5E-9D29-C5B1FEFC66E2}"/>
              </a:ext>
            </a:extLst>
          </p:cNvPr>
          <p:cNvSpPr>
            <a:spLocks noGrp="1"/>
          </p:cNvSpPr>
          <p:nvPr>
            <p:ph type="sldNum" sz="quarter" idx="4"/>
          </p:nvPr>
        </p:nvSpPr>
        <p:spPr>
          <a:xfrm>
            <a:off x="10352088" y="295275"/>
            <a:ext cx="838200" cy="768350"/>
          </a:xfrm>
          <a:prstGeom prst="rect">
            <a:avLst/>
          </a:prstGeom>
        </p:spPr>
        <p:txBody>
          <a:bodyPr vert="horz" lIns="91440" tIns="45720" rIns="91440" bIns="45720" rtlCol="0" anchor="b"/>
          <a:lstStyle>
            <a:lvl1pPr algn="ctr" eaLnBrk="1" fontAlgn="auto" hangingPunct="1">
              <a:spcBef>
                <a:spcPts val="0"/>
              </a:spcBef>
              <a:spcAft>
                <a:spcPts val="0"/>
              </a:spcAft>
              <a:defRPr sz="2800" b="0" i="0" smtClean="0">
                <a:solidFill>
                  <a:schemeClr val="tx1">
                    <a:tint val="75000"/>
                  </a:schemeClr>
                </a:solidFill>
                <a:latin typeface="+mn-lt"/>
              </a:defRPr>
            </a:lvl1pPr>
          </a:lstStyle>
          <a:p>
            <a:pPr>
              <a:defRPr/>
            </a:pPr>
            <a:fld id="{6BA65D21-4F49-4A8B-BBB1-4CD8898923B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9" r:id="rId12"/>
    <p:sldLayoutId id="2147483746" r:id="rId13"/>
    <p:sldLayoutId id="2147483750" r:id="rId14"/>
    <p:sldLayoutId id="2147483751" r:id="rId15"/>
    <p:sldLayoutId id="2147483747" r:id="rId16"/>
    <p:sldLayoutId id="2147483748" r:id="rId17"/>
  </p:sldLayoutIdLst>
  <p:txStyles>
    <p:titleStyle>
      <a:lvl1pPr algn="l" defTabSz="457200" rtl="0" fontAlgn="base">
        <a:spcBef>
          <a:spcPct val="0"/>
        </a:spcBef>
        <a:spcAft>
          <a:spcPct val="0"/>
        </a:spcAft>
        <a:defRPr sz="4200" kern="1200">
          <a:solidFill>
            <a:schemeClr val="tx2"/>
          </a:solidFill>
          <a:latin typeface="+mj-lt"/>
          <a:ea typeface="+mj-ea"/>
          <a:cs typeface="+mj-cs"/>
        </a:defRPr>
      </a:lvl1pPr>
      <a:lvl2pPr algn="l" defTabSz="457200" rtl="0" fontAlgn="base">
        <a:spcBef>
          <a:spcPct val="0"/>
        </a:spcBef>
        <a:spcAft>
          <a:spcPct val="0"/>
        </a:spcAft>
        <a:defRPr sz="4200">
          <a:solidFill>
            <a:schemeClr val="tx2"/>
          </a:solidFill>
          <a:latin typeface="Century Gothic" panose="020B0502020202020204" pitchFamily="34" charset="0"/>
        </a:defRPr>
      </a:lvl2pPr>
      <a:lvl3pPr algn="l" defTabSz="457200" rtl="0" fontAlgn="base">
        <a:spcBef>
          <a:spcPct val="0"/>
        </a:spcBef>
        <a:spcAft>
          <a:spcPct val="0"/>
        </a:spcAft>
        <a:defRPr sz="4200">
          <a:solidFill>
            <a:schemeClr val="tx2"/>
          </a:solidFill>
          <a:latin typeface="Century Gothic" panose="020B0502020202020204" pitchFamily="34" charset="0"/>
        </a:defRPr>
      </a:lvl3pPr>
      <a:lvl4pPr algn="l" defTabSz="457200" rtl="0" fontAlgn="base">
        <a:spcBef>
          <a:spcPct val="0"/>
        </a:spcBef>
        <a:spcAft>
          <a:spcPct val="0"/>
        </a:spcAft>
        <a:defRPr sz="4200">
          <a:solidFill>
            <a:schemeClr val="tx2"/>
          </a:solidFill>
          <a:latin typeface="Century Gothic" panose="020B0502020202020204" pitchFamily="34" charset="0"/>
        </a:defRPr>
      </a:lvl4pPr>
      <a:lvl5pPr algn="l" defTabSz="457200" rtl="0" fontAlgn="base">
        <a:spcBef>
          <a:spcPct val="0"/>
        </a:spcBef>
        <a:spcAft>
          <a:spcPct val="0"/>
        </a:spcAft>
        <a:defRPr sz="4200">
          <a:solidFill>
            <a:schemeClr val="tx2"/>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9822C39-BFE1-4159-BB3C-6AD3CE2B5443}"/>
              </a:ext>
            </a:extLst>
          </p:cNvPr>
          <p:cNvSpPr>
            <a:spLocks noGrp="1" noChangeArrowheads="1"/>
          </p:cNvSpPr>
          <p:nvPr>
            <p:ph type="ctrTitle"/>
          </p:nvPr>
        </p:nvSpPr>
        <p:spPr>
          <a:xfrm>
            <a:off x="715963" y="1108075"/>
            <a:ext cx="9582150" cy="3462338"/>
          </a:xfrm>
        </p:spPr>
        <p:txBody>
          <a:bodyPr/>
          <a:lstStyle/>
          <a:p>
            <a:pPr algn="ctr"/>
            <a:r>
              <a:rPr lang="en-US" altLang="en-US" sz="5400" b="1"/>
              <a:t>Consultation, Collaboration, &amp; Encouraging Parent Involvement</a:t>
            </a:r>
          </a:p>
        </p:txBody>
      </p:sp>
      <p:sp>
        <p:nvSpPr>
          <p:cNvPr id="95235" name="Rectangle 3">
            <a:extLst>
              <a:ext uri="{FF2B5EF4-FFF2-40B4-BE49-F238E27FC236}">
                <a16:creationId xmlns:a16="http://schemas.microsoft.com/office/drawing/2014/main" id="{289A9017-01FE-401C-8203-F8D06A1CE268}"/>
              </a:ext>
            </a:extLst>
          </p:cNvPr>
          <p:cNvSpPr>
            <a:spLocks noGrp="1" noChangeArrowheads="1"/>
          </p:cNvSpPr>
          <p:nvPr>
            <p:ph type="subTitle" idx="1"/>
          </p:nvPr>
        </p:nvSpPr>
        <p:spPr>
          <a:xfrm>
            <a:off x="3013075" y="4986338"/>
            <a:ext cx="4987925" cy="987425"/>
          </a:xfrm>
        </p:spPr>
        <p:txBody>
          <a:bodyPr rtlCol="0">
            <a:normAutofit/>
          </a:bodyPr>
          <a:lstStyle/>
          <a:p>
            <a:pPr algn="ctr" fontAlgn="auto">
              <a:spcAft>
                <a:spcPts val="0"/>
              </a:spcAft>
              <a:buFont typeface="Wingdings 3" charset="2"/>
              <a:buNone/>
              <a:defRPr/>
            </a:pPr>
            <a:r>
              <a:rPr lang="en-US" altLang="en-US" sz="4000" b="1" dirty="0"/>
              <a:t>CHAPTER 14</a:t>
            </a:r>
          </a:p>
          <a:p>
            <a:pPr algn="ctr" fontAlgn="auto">
              <a:spcAft>
                <a:spcPts val="0"/>
              </a:spcAft>
              <a:buFont typeface="Wingdings 3" charset="2"/>
              <a:buNone/>
              <a:defRPr/>
            </a:pPr>
            <a:endParaRPr lang="en-US" altLang="en-US" dirty="0"/>
          </a:p>
          <a:p>
            <a:pPr algn="ctr" fontAlgn="auto">
              <a:spcAft>
                <a:spcPts val="0"/>
              </a:spcAft>
              <a:buFont typeface="Wingdings 3" charset="2"/>
              <a:buNone/>
              <a:defRPr/>
            </a:pPr>
            <a:endParaRPr lang="en-US" altLang="en-US" dirty="0"/>
          </a:p>
          <a:p>
            <a:pPr algn="ctr" fontAlgn="auto">
              <a:spcAft>
                <a:spcPts val="0"/>
              </a:spcAft>
              <a:buFont typeface="Wingdings 3" charset="2"/>
              <a:buNone/>
              <a:defRPr/>
            </a:pPr>
            <a:endParaRPr lang="en-US" altLang="en-US" dirty="0"/>
          </a:p>
          <a:p>
            <a:pPr algn="ctr" fontAlgn="auto">
              <a:spcAft>
                <a:spcPts val="0"/>
              </a:spcAft>
              <a:buFont typeface="Wingdings 3" charset="2"/>
              <a:buNone/>
              <a:defRPr/>
            </a:pPr>
            <a:endParaRPr lang="en-US" altLang="en-US" dirty="0"/>
          </a:p>
          <a:p>
            <a:pPr algn="ctr" fontAlgn="auto">
              <a:spcAft>
                <a:spcPts val="0"/>
              </a:spcAft>
              <a:buFont typeface="Wingdings 3" charset="2"/>
              <a:buNone/>
              <a:defRPr/>
            </a:pPr>
            <a:endParaRPr lang="en-US" altLang="en-US" dirty="0"/>
          </a:p>
          <a:p>
            <a:pPr algn="ctr" fontAlgn="auto">
              <a:spcAft>
                <a:spcPts val="0"/>
              </a:spcAft>
              <a:buFont typeface="Wingdings 3" charset="2"/>
              <a:buNone/>
              <a:defRPr/>
            </a:pPr>
            <a:endParaRPr lang="en-US" altLang="en-US" dirty="0"/>
          </a:p>
        </p:txBody>
      </p:sp>
      <p:pic>
        <p:nvPicPr>
          <p:cNvPr id="5124" name="Picture 4" descr="Current Cover Image: http://hepm-highered.pearsoned.com/mdb/covers/0/0133351890.jpg">
            <a:extLst>
              <a:ext uri="{FF2B5EF4-FFF2-40B4-BE49-F238E27FC236}">
                <a16:creationId xmlns:a16="http://schemas.microsoft.com/office/drawing/2014/main" id="{CE68C10D-2DBC-4342-97C6-73B21438F9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9925" y="3535363"/>
            <a:ext cx="1947863"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descr="Large confetti">
            <a:extLst>
              <a:ext uri="{FF2B5EF4-FFF2-40B4-BE49-F238E27FC236}">
                <a16:creationId xmlns:a16="http://schemas.microsoft.com/office/drawing/2014/main" id="{0D70D611-49DB-4068-9F1E-3A9DB7E47DCA}"/>
              </a:ext>
            </a:extLst>
          </p:cNvPr>
          <p:cNvSpPr>
            <a:spLocks noGrp="1" noChangeArrowheads="1"/>
          </p:cNvSpPr>
          <p:nvPr>
            <p:ph type="title" idx="4294967295"/>
          </p:nvPr>
        </p:nvSpPr>
        <p:spPr/>
        <p:txBody>
          <a:bodyPr anchor="b"/>
          <a:lstStyle/>
          <a:p>
            <a:pPr algn="ctr"/>
            <a:r>
              <a:rPr lang="en-US" altLang="en-US"/>
              <a:t>Collaborative-Dependent (cont.)</a:t>
            </a:r>
          </a:p>
        </p:txBody>
      </p:sp>
      <p:sp>
        <p:nvSpPr>
          <p:cNvPr id="14339" name="Rectangle 3">
            <a:extLst>
              <a:ext uri="{FF2B5EF4-FFF2-40B4-BE49-F238E27FC236}">
                <a16:creationId xmlns:a16="http://schemas.microsoft.com/office/drawing/2014/main" id="{16D85123-C1AC-40D1-B58C-BBDDE968C5B5}"/>
              </a:ext>
            </a:extLst>
          </p:cNvPr>
          <p:cNvSpPr>
            <a:spLocks noGrp="1" noChangeArrowheads="1"/>
          </p:cNvSpPr>
          <p:nvPr>
            <p:ph type="body" idx="4294967295"/>
          </p:nvPr>
        </p:nvSpPr>
        <p:spPr>
          <a:xfrm>
            <a:off x="2514600" y="1981200"/>
            <a:ext cx="8229600" cy="4495800"/>
          </a:xfrm>
        </p:spPr>
        <p:txBody>
          <a:bodyPr/>
          <a:lstStyle/>
          <a:p>
            <a:r>
              <a:rPr lang="en-US" altLang="en-US"/>
              <a:t>A collaborative-dependent consultation relationship may focus on help for: </a:t>
            </a:r>
          </a:p>
          <a:p>
            <a:pPr lvl="1"/>
            <a:r>
              <a:rPr lang="en-US" altLang="en-US" sz="2400"/>
              <a:t>A specific client (Client-focused consultation).</a:t>
            </a:r>
          </a:p>
          <a:p>
            <a:pPr lvl="1"/>
            <a:r>
              <a:rPr lang="en-US" altLang="en-US" sz="2400"/>
              <a:t>The consultee (Consultee-focused consultation).</a:t>
            </a:r>
          </a:p>
          <a:p>
            <a:pPr lvl="1"/>
            <a:r>
              <a:rPr lang="en-US" altLang="en-US" sz="2400"/>
              <a:t>The organizational context or system (System-focused consultation).</a:t>
            </a:r>
          </a:p>
          <a:p>
            <a:pPr lvl="2">
              <a:buFont typeface="Arial" panose="020B0604020202020204" pitchFamily="34" charset="0"/>
              <a:buNone/>
            </a:pPr>
            <a:endParaRPr lang="en-US" alt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descr="Large confetti">
            <a:extLst>
              <a:ext uri="{FF2B5EF4-FFF2-40B4-BE49-F238E27FC236}">
                <a16:creationId xmlns:a16="http://schemas.microsoft.com/office/drawing/2014/main" id="{DE86216B-177B-40FB-AFB4-9D77AB911D3B}"/>
              </a:ext>
            </a:extLst>
          </p:cNvPr>
          <p:cNvSpPr>
            <a:spLocks noGrp="1" noChangeArrowheads="1"/>
          </p:cNvSpPr>
          <p:nvPr>
            <p:ph type="title" idx="4294967295"/>
          </p:nvPr>
        </p:nvSpPr>
        <p:spPr/>
        <p:txBody>
          <a:bodyPr anchor="b"/>
          <a:lstStyle/>
          <a:p>
            <a:pPr algn="ctr"/>
            <a:r>
              <a:rPr lang="en-US" altLang="en-US"/>
              <a:t>Collaborative-Interdependent</a:t>
            </a:r>
          </a:p>
        </p:txBody>
      </p:sp>
      <p:sp>
        <p:nvSpPr>
          <p:cNvPr id="15363" name="Rectangle 3">
            <a:extLst>
              <a:ext uri="{FF2B5EF4-FFF2-40B4-BE49-F238E27FC236}">
                <a16:creationId xmlns:a16="http://schemas.microsoft.com/office/drawing/2014/main" id="{1597B805-3168-4365-B769-8E96303B51FB}"/>
              </a:ext>
            </a:extLst>
          </p:cNvPr>
          <p:cNvSpPr>
            <a:spLocks noGrp="1" noChangeArrowheads="1"/>
          </p:cNvSpPr>
          <p:nvPr>
            <p:ph type="body" idx="4294967295"/>
          </p:nvPr>
        </p:nvSpPr>
        <p:spPr>
          <a:xfrm>
            <a:off x="2057400" y="1905000"/>
            <a:ext cx="8458200" cy="4953000"/>
          </a:xfrm>
        </p:spPr>
        <p:txBody>
          <a:bodyPr/>
          <a:lstStyle/>
          <a:p>
            <a:pPr>
              <a:lnSpc>
                <a:spcPct val="90000"/>
              </a:lnSpc>
            </a:pPr>
            <a:r>
              <a:rPr lang="en-US" altLang="en-US" sz="1500"/>
              <a:t>The previous consultation models are helpful when seeking change for an individual client, family, or single organizational system related to normal developmental problems.</a:t>
            </a:r>
          </a:p>
          <a:p>
            <a:pPr>
              <a:lnSpc>
                <a:spcPct val="90000"/>
              </a:lnSpc>
            </a:pPr>
            <a:r>
              <a:rPr lang="en-US" altLang="en-US" sz="1500"/>
              <a:t>When problems are more complex, the collaborative-interdependent model is useful.</a:t>
            </a:r>
          </a:p>
          <a:p>
            <a:pPr>
              <a:lnSpc>
                <a:spcPct val="90000"/>
              </a:lnSpc>
            </a:pPr>
            <a:r>
              <a:rPr lang="en-US" altLang="en-US" sz="1500"/>
              <a:t>Family members, educators, professional school counselors, youth, and members of the broader community contribute as equal participants.</a:t>
            </a:r>
          </a:p>
          <a:p>
            <a:pPr>
              <a:lnSpc>
                <a:spcPct val="90000"/>
              </a:lnSpc>
            </a:pPr>
            <a:r>
              <a:rPr lang="en-US" altLang="en-US" sz="1500"/>
              <a:t>This model does not presume that any single person has sufficient knowledge or information to understand the problem and develop and implement solutions.</a:t>
            </a:r>
          </a:p>
          <a:p>
            <a:pPr>
              <a:lnSpc>
                <a:spcPct val="90000"/>
              </a:lnSpc>
            </a:pPr>
            <a:r>
              <a:rPr lang="en-US" altLang="en-US" sz="1500"/>
              <a:t>The sharing and transferring of knowledge and information among all problem solvers that enable the determination and implementation of a comprehensive plan.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descr="Large confetti">
            <a:extLst>
              <a:ext uri="{FF2B5EF4-FFF2-40B4-BE49-F238E27FC236}">
                <a16:creationId xmlns:a16="http://schemas.microsoft.com/office/drawing/2014/main" id="{C81980B9-C624-4787-97C2-145803C1C1D1}"/>
              </a:ext>
            </a:extLst>
          </p:cNvPr>
          <p:cNvSpPr>
            <a:spLocks noGrp="1" noChangeArrowheads="1"/>
          </p:cNvSpPr>
          <p:nvPr>
            <p:ph type="title" idx="4294967295"/>
          </p:nvPr>
        </p:nvSpPr>
        <p:spPr/>
        <p:txBody>
          <a:bodyPr anchor="b"/>
          <a:lstStyle/>
          <a:p>
            <a:pPr algn="ctr"/>
            <a:r>
              <a:rPr lang="en-US" altLang="en-US"/>
              <a:t>Collaborative-Interdependent (cont.)</a:t>
            </a:r>
          </a:p>
        </p:txBody>
      </p:sp>
      <p:sp>
        <p:nvSpPr>
          <p:cNvPr id="16387" name="Rectangle 3">
            <a:extLst>
              <a:ext uri="{FF2B5EF4-FFF2-40B4-BE49-F238E27FC236}">
                <a16:creationId xmlns:a16="http://schemas.microsoft.com/office/drawing/2014/main" id="{7017B17F-D941-4DCB-AD4C-0403692F4A7B}"/>
              </a:ext>
            </a:extLst>
          </p:cNvPr>
          <p:cNvSpPr>
            <a:spLocks noGrp="1" noChangeArrowheads="1"/>
          </p:cNvSpPr>
          <p:nvPr>
            <p:ph type="body" idx="4294967295"/>
          </p:nvPr>
        </p:nvSpPr>
        <p:spPr>
          <a:xfrm>
            <a:off x="2438400" y="1981200"/>
            <a:ext cx="8001000" cy="4495800"/>
          </a:xfrm>
        </p:spPr>
        <p:txBody>
          <a:bodyPr/>
          <a:lstStyle/>
          <a:p>
            <a:r>
              <a:rPr lang="en-US" altLang="en-US"/>
              <a:t>Each person in the group is interdependent upon the expertise of other group members in formulating and executing the problem-solving plan.</a:t>
            </a:r>
          </a:p>
          <a:p>
            <a:r>
              <a:rPr lang="en-US" altLang="en-US"/>
              <a:t>Everyone works as a team.</a:t>
            </a:r>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descr="Large confetti">
            <a:extLst>
              <a:ext uri="{FF2B5EF4-FFF2-40B4-BE49-F238E27FC236}">
                <a16:creationId xmlns:a16="http://schemas.microsoft.com/office/drawing/2014/main" id="{98881839-F5A7-4C39-90B4-946EFFF12F36}"/>
              </a:ext>
            </a:extLst>
          </p:cNvPr>
          <p:cNvSpPr>
            <a:spLocks noGrp="1" noChangeArrowheads="1"/>
          </p:cNvSpPr>
          <p:nvPr>
            <p:ph type="title" idx="4294967295"/>
          </p:nvPr>
        </p:nvSpPr>
        <p:spPr/>
        <p:txBody>
          <a:bodyPr anchor="b"/>
          <a:lstStyle/>
          <a:p>
            <a:pPr algn="ctr"/>
            <a:r>
              <a:rPr lang="en-US" altLang="en-US" sz="2800"/>
              <a:t>Collaboration</a:t>
            </a:r>
          </a:p>
        </p:txBody>
      </p:sp>
      <p:sp>
        <p:nvSpPr>
          <p:cNvPr id="17411" name="Rectangle 3">
            <a:extLst>
              <a:ext uri="{FF2B5EF4-FFF2-40B4-BE49-F238E27FC236}">
                <a16:creationId xmlns:a16="http://schemas.microsoft.com/office/drawing/2014/main" id="{8472E1FB-88E1-4E09-8A5B-9767EB7D756A}"/>
              </a:ext>
            </a:extLst>
          </p:cNvPr>
          <p:cNvSpPr>
            <a:spLocks noGrp="1" noChangeArrowheads="1"/>
          </p:cNvSpPr>
          <p:nvPr>
            <p:ph type="body" sz="half" idx="4294967295"/>
          </p:nvPr>
        </p:nvSpPr>
        <p:spPr>
          <a:xfrm>
            <a:off x="1905000" y="2017713"/>
            <a:ext cx="8001000" cy="4114800"/>
          </a:xfrm>
        </p:spPr>
        <p:txBody>
          <a:bodyPr/>
          <a:lstStyle/>
          <a:p>
            <a:pPr algn="ctr">
              <a:lnSpc>
                <a:spcPct val="90000"/>
              </a:lnSpc>
            </a:pPr>
            <a:r>
              <a:rPr lang="en-US" altLang="en-US" sz="1800"/>
              <a:t>To function most effectively, professional school counselors must seek specialized training to gain knowledge of the collaborative process.</a:t>
            </a:r>
          </a:p>
          <a:p>
            <a:pPr algn="ctr">
              <a:lnSpc>
                <a:spcPct val="90000"/>
              </a:lnSpc>
            </a:pPr>
            <a:r>
              <a:rPr lang="en-US" altLang="en-US" sz="1800"/>
              <a:t>A convened team does not necessarily mean that the team is working collaboratively.</a:t>
            </a:r>
          </a:p>
          <a:p>
            <a:pPr algn="ctr">
              <a:lnSpc>
                <a:spcPct val="90000"/>
              </a:lnSpc>
            </a:pPr>
            <a:r>
              <a:rPr lang="en-US" altLang="en-US" sz="1800"/>
              <a:t>When true collaboration exists, all parties equally share the outcomes.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descr="Large confetti">
            <a:extLst>
              <a:ext uri="{FF2B5EF4-FFF2-40B4-BE49-F238E27FC236}">
                <a16:creationId xmlns:a16="http://schemas.microsoft.com/office/drawing/2014/main" id="{E004D831-2060-4125-81C1-2BD18A6C8E71}"/>
              </a:ext>
            </a:extLst>
          </p:cNvPr>
          <p:cNvSpPr>
            <a:spLocks noGrp="1" noChangeArrowheads="1"/>
          </p:cNvSpPr>
          <p:nvPr>
            <p:ph type="title" idx="4294967295"/>
          </p:nvPr>
        </p:nvSpPr>
        <p:spPr/>
        <p:txBody>
          <a:bodyPr anchor="b"/>
          <a:lstStyle/>
          <a:p>
            <a:r>
              <a:rPr lang="en-US" altLang="en-US"/>
              <a:t>Collaboration (cont.)</a:t>
            </a:r>
          </a:p>
        </p:txBody>
      </p:sp>
      <p:sp>
        <p:nvSpPr>
          <p:cNvPr id="18435" name="Rectangle 3">
            <a:extLst>
              <a:ext uri="{FF2B5EF4-FFF2-40B4-BE49-F238E27FC236}">
                <a16:creationId xmlns:a16="http://schemas.microsoft.com/office/drawing/2014/main" id="{AF1592AA-688B-4BDF-BD71-2DE703536E9F}"/>
              </a:ext>
            </a:extLst>
          </p:cNvPr>
          <p:cNvSpPr>
            <a:spLocks noGrp="1" noChangeArrowheads="1"/>
          </p:cNvSpPr>
          <p:nvPr>
            <p:ph type="body" idx="4294967295"/>
          </p:nvPr>
        </p:nvSpPr>
        <p:spPr/>
        <p:txBody>
          <a:bodyPr/>
          <a:lstStyle/>
          <a:p>
            <a:pPr>
              <a:lnSpc>
                <a:spcPct val="90000"/>
              </a:lnSpc>
            </a:pPr>
            <a:r>
              <a:rPr lang="en-US" altLang="en-US" sz="1600"/>
              <a:t>Collaboration is a mutually beneficial and well-defined relationship entered into by two or more organizations to achieve common goals.</a:t>
            </a:r>
          </a:p>
          <a:p>
            <a:pPr>
              <a:lnSpc>
                <a:spcPct val="90000"/>
              </a:lnSpc>
            </a:pPr>
            <a:r>
              <a:rPr lang="en-US" altLang="en-US" sz="1600"/>
              <a:t>Professional school counselors need to help staff members recognize the benefits of developing relationships with other service providers and agencies.</a:t>
            </a:r>
          </a:p>
          <a:p>
            <a:pPr>
              <a:lnSpc>
                <a:spcPct val="90000"/>
              </a:lnSpc>
            </a:pPr>
            <a:r>
              <a:rPr lang="en-US" altLang="en-US" sz="1600"/>
              <a:t>Through collaboration, professional school counselors will gain a clearer understanding of what other agencies can contribute and how they function.</a:t>
            </a:r>
          </a:p>
          <a:p>
            <a:pPr>
              <a:lnSpc>
                <a:spcPct val="90000"/>
              </a:lnSpc>
            </a:pPr>
            <a:r>
              <a:rPr lang="en-US" altLang="en-US" sz="1600"/>
              <a:t>These leadership efforts will improve the academic achievement of students.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descr="Large confetti">
            <a:extLst>
              <a:ext uri="{FF2B5EF4-FFF2-40B4-BE49-F238E27FC236}">
                <a16:creationId xmlns:a16="http://schemas.microsoft.com/office/drawing/2014/main" id="{BDD5073D-FD0A-4CF8-B58E-10600A2E7ED7}"/>
              </a:ext>
            </a:extLst>
          </p:cNvPr>
          <p:cNvSpPr>
            <a:spLocks noGrp="1" noChangeArrowheads="1"/>
          </p:cNvSpPr>
          <p:nvPr>
            <p:ph type="title" idx="4294967295"/>
          </p:nvPr>
        </p:nvSpPr>
        <p:spPr/>
        <p:txBody>
          <a:bodyPr anchor="b"/>
          <a:lstStyle/>
          <a:p>
            <a:pPr algn="ctr"/>
            <a:r>
              <a:rPr lang="en-US" altLang="en-US"/>
              <a:t>Features Of A Collaborative Style Of Interaction</a:t>
            </a:r>
          </a:p>
        </p:txBody>
      </p:sp>
      <p:sp>
        <p:nvSpPr>
          <p:cNvPr id="19459" name="Rectangle 3">
            <a:extLst>
              <a:ext uri="{FF2B5EF4-FFF2-40B4-BE49-F238E27FC236}">
                <a16:creationId xmlns:a16="http://schemas.microsoft.com/office/drawing/2014/main" id="{7243474F-B7B0-42A8-B7B7-3D3E53262129}"/>
              </a:ext>
            </a:extLst>
          </p:cNvPr>
          <p:cNvSpPr>
            <a:spLocks noGrp="1" noChangeArrowheads="1"/>
          </p:cNvSpPr>
          <p:nvPr>
            <p:ph type="body" idx="4294967295"/>
          </p:nvPr>
        </p:nvSpPr>
        <p:spPr>
          <a:xfrm>
            <a:off x="1905000" y="1981200"/>
            <a:ext cx="8915400" cy="4495800"/>
          </a:xfrm>
        </p:spPr>
        <p:txBody>
          <a:bodyPr/>
          <a:lstStyle/>
          <a:p>
            <a:pPr marL="533400" indent="-533400">
              <a:lnSpc>
                <a:spcPct val="90000"/>
              </a:lnSpc>
              <a:buFont typeface="Wingdings 3" panose="05040102010807070707" pitchFamily="18" charset="2"/>
              <a:buNone/>
            </a:pPr>
            <a:r>
              <a:rPr lang="en-US" altLang="en-US" sz="1700"/>
              <a:t>Collaboration is voluntary.</a:t>
            </a:r>
          </a:p>
          <a:p>
            <a:pPr marL="533400" indent="-533400">
              <a:lnSpc>
                <a:spcPct val="90000"/>
              </a:lnSpc>
              <a:buFont typeface="Wingdings 3" panose="05040102010807070707" pitchFamily="18" charset="2"/>
              <a:buNone/>
            </a:pPr>
            <a:r>
              <a:rPr lang="en-US" altLang="en-US" sz="1700"/>
              <a:t>Collaboration is parity - Each participant has an equal voice.</a:t>
            </a:r>
          </a:p>
          <a:p>
            <a:pPr marL="533400" indent="-533400">
              <a:lnSpc>
                <a:spcPct val="90000"/>
              </a:lnSpc>
              <a:buFont typeface="Wingdings 3" panose="05040102010807070707" pitchFamily="18" charset="2"/>
              <a:buNone/>
            </a:pPr>
            <a:r>
              <a:rPr lang="en-US" altLang="en-US" sz="1700"/>
              <a:t>Collaboration depends upon shared responsibility for </a:t>
            </a:r>
          </a:p>
          <a:p>
            <a:pPr marL="533400" indent="-533400">
              <a:lnSpc>
                <a:spcPct val="90000"/>
              </a:lnSpc>
              <a:buFont typeface="Wingdings 3" panose="05040102010807070707" pitchFamily="18" charset="2"/>
              <a:buNone/>
            </a:pPr>
            <a:r>
              <a:rPr lang="en-US" altLang="en-US" sz="1700"/>
              <a:t>	decision making.</a:t>
            </a:r>
          </a:p>
          <a:p>
            <a:pPr marL="533400" indent="-533400">
              <a:lnSpc>
                <a:spcPct val="90000"/>
              </a:lnSpc>
              <a:buFont typeface="Wingdings 3" panose="05040102010807070707" pitchFamily="18" charset="2"/>
              <a:buNone/>
            </a:pPr>
            <a:r>
              <a:rPr lang="en-US" altLang="en-US" sz="1700"/>
              <a:t>4. 	Collaboration is based on mutual goals and a shared accountability for outcomes. </a:t>
            </a:r>
          </a:p>
          <a:p>
            <a:pPr marL="914400" lvl="1" indent="-457200">
              <a:lnSpc>
                <a:spcPct val="90000"/>
              </a:lnSpc>
              <a:buFontTx/>
              <a:buChar char="o"/>
            </a:pPr>
            <a:r>
              <a:rPr lang="en-US" altLang="en-US"/>
              <a:t>Commitment is critical.  </a:t>
            </a:r>
          </a:p>
          <a:p>
            <a:pPr marL="914400" lvl="1" indent="-457200">
              <a:lnSpc>
                <a:spcPct val="90000"/>
              </a:lnSpc>
              <a:buFontTx/>
              <a:buChar char="o"/>
            </a:pPr>
            <a:r>
              <a:rPr lang="en-US" altLang="en-US"/>
              <a:t>All participants must agree on what the team is to accomplish.</a:t>
            </a:r>
          </a:p>
          <a:p>
            <a:pPr marL="533400" indent="-533400">
              <a:lnSpc>
                <a:spcPct val="90000"/>
              </a:lnSpc>
              <a:buFont typeface="Wingdings 3" panose="05040102010807070707" pitchFamily="18" charset="2"/>
              <a:buNone/>
            </a:pPr>
            <a:r>
              <a:rPr lang="en-US" altLang="en-US" sz="1700"/>
              <a:t>5. 	Individuals who collaborate share their resources without dictating how these resources are to be used.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descr="Large confetti">
            <a:extLst>
              <a:ext uri="{FF2B5EF4-FFF2-40B4-BE49-F238E27FC236}">
                <a16:creationId xmlns:a16="http://schemas.microsoft.com/office/drawing/2014/main" id="{D00B913B-E0A5-410E-8217-592303E065B4}"/>
              </a:ext>
            </a:extLst>
          </p:cNvPr>
          <p:cNvSpPr>
            <a:spLocks noGrp="1" noChangeArrowheads="1"/>
          </p:cNvSpPr>
          <p:nvPr>
            <p:ph type="title" idx="4294967295"/>
          </p:nvPr>
        </p:nvSpPr>
        <p:spPr/>
        <p:txBody>
          <a:bodyPr anchor="b"/>
          <a:lstStyle/>
          <a:p>
            <a:pPr algn="ctr"/>
            <a:r>
              <a:rPr lang="en-US" altLang="en-US"/>
              <a:t>The Consultant’s Role In Helping Others Function Collaboratively</a:t>
            </a:r>
          </a:p>
        </p:txBody>
      </p:sp>
      <p:sp>
        <p:nvSpPr>
          <p:cNvPr id="20483" name="Rectangle 3">
            <a:extLst>
              <a:ext uri="{FF2B5EF4-FFF2-40B4-BE49-F238E27FC236}">
                <a16:creationId xmlns:a16="http://schemas.microsoft.com/office/drawing/2014/main" id="{F23414DE-1201-4245-B8D0-48C618D9ABD9}"/>
              </a:ext>
            </a:extLst>
          </p:cNvPr>
          <p:cNvSpPr>
            <a:spLocks noGrp="1" noChangeArrowheads="1"/>
          </p:cNvSpPr>
          <p:nvPr>
            <p:ph type="body" idx="4294967295"/>
          </p:nvPr>
        </p:nvSpPr>
        <p:spPr>
          <a:xfrm>
            <a:off x="2133600" y="1905000"/>
            <a:ext cx="8458200" cy="4648200"/>
          </a:xfrm>
        </p:spPr>
        <p:txBody>
          <a:bodyPr/>
          <a:lstStyle/>
          <a:p>
            <a:pPr marL="533400" indent="-533400">
              <a:lnSpc>
                <a:spcPct val="90000"/>
              </a:lnSpc>
            </a:pPr>
            <a:r>
              <a:rPr lang="en-US" altLang="en-US" sz="1600"/>
              <a:t>The consultant can: </a:t>
            </a:r>
          </a:p>
          <a:p>
            <a:pPr marL="533400" indent="-533400">
              <a:lnSpc>
                <a:spcPct val="90000"/>
              </a:lnSpc>
            </a:pPr>
            <a:r>
              <a:rPr lang="en-US" altLang="en-US" sz="1600"/>
              <a:t>Model a collaborative style when interacting with teachers and family members by engaging others as equals in the problem-solving process. This sends a message that no one is “the expert.”</a:t>
            </a:r>
          </a:p>
          <a:p>
            <a:pPr marL="533400" indent="-533400">
              <a:lnSpc>
                <a:spcPct val="90000"/>
              </a:lnSpc>
            </a:pPr>
            <a:r>
              <a:rPr lang="en-US" altLang="en-US" sz="1600"/>
              <a:t>Seek others’ perspectives.</a:t>
            </a:r>
          </a:p>
          <a:p>
            <a:pPr marL="533400" indent="-533400">
              <a:lnSpc>
                <a:spcPct val="90000"/>
              </a:lnSpc>
            </a:pPr>
            <a:r>
              <a:rPr lang="en-US" altLang="en-US" sz="1600"/>
              <a:t>Be open to new ways of conceptualizing problems.</a:t>
            </a:r>
          </a:p>
          <a:p>
            <a:pPr marL="533400" indent="-533400">
              <a:lnSpc>
                <a:spcPct val="90000"/>
              </a:lnSpc>
            </a:pPr>
            <a:r>
              <a:rPr lang="en-US" altLang="en-US" sz="1600"/>
              <a:t>Integrate others’ suggestions in intervention plans.</a:t>
            </a:r>
          </a:p>
          <a:p>
            <a:pPr marL="533400" indent="-533400">
              <a:lnSpc>
                <a:spcPct val="90000"/>
              </a:lnSpc>
            </a:pPr>
            <a:r>
              <a:rPr lang="en-US" altLang="en-US" sz="1600"/>
              <a:t>Reinforce others’ ideas.</a:t>
            </a:r>
          </a:p>
          <a:p>
            <a:pPr marL="533400" indent="-533400">
              <a:lnSpc>
                <a:spcPct val="90000"/>
              </a:lnSpc>
            </a:pPr>
            <a:r>
              <a:rPr lang="en-US" altLang="en-US" sz="1600"/>
              <a:t>Be flexible with how one’s role is defined and executed.</a:t>
            </a:r>
          </a:p>
          <a:p>
            <a:pPr marL="533400" indent="-533400">
              <a:lnSpc>
                <a:spcPct val="90000"/>
              </a:lnSpc>
            </a:pPr>
            <a:r>
              <a:rPr lang="en-US" altLang="en-US" sz="1600"/>
              <a:t>Assist a team in establishing group norms that reflect collaboration.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descr="Large confetti">
            <a:extLst>
              <a:ext uri="{FF2B5EF4-FFF2-40B4-BE49-F238E27FC236}">
                <a16:creationId xmlns:a16="http://schemas.microsoft.com/office/drawing/2014/main" id="{EDC300B5-254B-41CD-AEA7-A0B213035292}"/>
              </a:ext>
            </a:extLst>
          </p:cNvPr>
          <p:cNvSpPr>
            <a:spLocks noGrp="1" noChangeArrowheads="1"/>
          </p:cNvSpPr>
          <p:nvPr>
            <p:ph type="title" idx="4294967295"/>
          </p:nvPr>
        </p:nvSpPr>
        <p:spPr>
          <a:xfrm>
            <a:off x="2209800" y="685800"/>
            <a:ext cx="8001000" cy="685800"/>
          </a:xfrm>
        </p:spPr>
        <p:txBody>
          <a:bodyPr anchor="b"/>
          <a:lstStyle/>
          <a:p>
            <a:pPr algn="ctr"/>
            <a:r>
              <a:rPr lang="en-US" altLang="en-US"/>
              <a:t>Collaborative Group Roles</a:t>
            </a:r>
          </a:p>
        </p:txBody>
      </p:sp>
      <p:sp>
        <p:nvSpPr>
          <p:cNvPr id="21507" name="Rectangle 3">
            <a:extLst>
              <a:ext uri="{FF2B5EF4-FFF2-40B4-BE49-F238E27FC236}">
                <a16:creationId xmlns:a16="http://schemas.microsoft.com/office/drawing/2014/main" id="{4565246D-6F1D-4D14-A960-048A10F98138}"/>
              </a:ext>
            </a:extLst>
          </p:cNvPr>
          <p:cNvSpPr>
            <a:spLocks noGrp="1" noChangeArrowheads="1"/>
          </p:cNvSpPr>
          <p:nvPr>
            <p:ph type="body" idx="4294967295"/>
          </p:nvPr>
        </p:nvSpPr>
        <p:spPr>
          <a:xfrm>
            <a:off x="2057400" y="1905000"/>
            <a:ext cx="8534400" cy="4572000"/>
          </a:xfrm>
        </p:spPr>
        <p:txBody>
          <a:bodyPr/>
          <a:lstStyle/>
          <a:p>
            <a:r>
              <a:rPr lang="en-US" altLang="en-US" sz="1600" i="1"/>
              <a:t>Professional school counselors</a:t>
            </a:r>
            <a:r>
              <a:rPr lang="en-US" altLang="en-US" sz="1600"/>
              <a:t> </a:t>
            </a:r>
          </a:p>
          <a:p>
            <a:pPr lvl="1"/>
            <a:r>
              <a:rPr lang="en-US" altLang="en-US"/>
              <a:t>Provide leadership, establish norms, model collaborative behavior, and recommend program evaluation procedures.</a:t>
            </a:r>
          </a:p>
          <a:p>
            <a:r>
              <a:rPr lang="en-US" altLang="en-US" sz="1600" i="1"/>
              <a:t>School-based mental health clinicians and other community mental health practitioners</a:t>
            </a:r>
            <a:endParaRPr lang="en-US" altLang="en-US" sz="1600"/>
          </a:p>
          <a:p>
            <a:pPr lvl="1"/>
            <a:r>
              <a:rPr lang="en-US" altLang="en-US"/>
              <a:t>Teach the group about mental health problems and facilitate referrals. </a:t>
            </a:r>
          </a:p>
          <a:p>
            <a:r>
              <a:rPr lang="en-US" altLang="en-US" sz="1600" i="1"/>
              <a:t>Faculty members</a:t>
            </a:r>
            <a:endParaRPr lang="en-US" altLang="en-US" sz="1600"/>
          </a:p>
          <a:p>
            <a:pPr lvl="1"/>
            <a:r>
              <a:rPr lang="en-US" altLang="en-US"/>
              <a:t>Provide the group with theoretical models for primary and secondary intervention.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descr="Large confetti">
            <a:extLst>
              <a:ext uri="{FF2B5EF4-FFF2-40B4-BE49-F238E27FC236}">
                <a16:creationId xmlns:a16="http://schemas.microsoft.com/office/drawing/2014/main" id="{28972ACF-695C-4EF3-B152-DF5A58550075}"/>
              </a:ext>
            </a:extLst>
          </p:cNvPr>
          <p:cNvSpPr>
            <a:spLocks noGrp="1" noChangeArrowheads="1"/>
          </p:cNvSpPr>
          <p:nvPr>
            <p:ph type="title" idx="4294967295"/>
          </p:nvPr>
        </p:nvSpPr>
        <p:spPr/>
        <p:txBody>
          <a:bodyPr anchor="b"/>
          <a:lstStyle/>
          <a:p>
            <a:pPr algn="ctr"/>
            <a:r>
              <a:rPr lang="en-US" altLang="en-US"/>
              <a:t>Collaborative Group Roles (cont.)</a:t>
            </a:r>
          </a:p>
        </p:txBody>
      </p:sp>
      <p:sp>
        <p:nvSpPr>
          <p:cNvPr id="22531" name="Rectangle 3">
            <a:extLst>
              <a:ext uri="{FF2B5EF4-FFF2-40B4-BE49-F238E27FC236}">
                <a16:creationId xmlns:a16="http://schemas.microsoft.com/office/drawing/2014/main" id="{5BC7AC32-0566-46F3-8516-3C2D9E1F4384}"/>
              </a:ext>
            </a:extLst>
          </p:cNvPr>
          <p:cNvSpPr>
            <a:spLocks noGrp="1" noChangeArrowheads="1"/>
          </p:cNvSpPr>
          <p:nvPr>
            <p:ph type="body" idx="4294967295"/>
          </p:nvPr>
        </p:nvSpPr>
        <p:spPr>
          <a:xfrm>
            <a:off x="2438400" y="1905000"/>
            <a:ext cx="8001000" cy="4495800"/>
          </a:xfrm>
        </p:spPr>
        <p:txBody>
          <a:bodyPr/>
          <a:lstStyle/>
          <a:p>
            <a:r>
              <a:rPr lang="en-US" altLang="en-US" sz="1700" i="1"/>
              <a:t>Teachers</a:t>
            </a:r>
            <a:endParaRPr lang="en-US" altLang="en-US" sz="1700"/>
          </a:p>
          <a:p>
            <a:pPr lvl="1"/>
            <a:r>
              <a:rPr lang="en-US" altLang="en-US"/>
              <a:t>Implement staff development workshops, provide leadership, and advise the group on how to best integrate the goals into the broader curriculum.</a:t>
            </a:r>
          </a:p>
          <a:p>
            <a:r>
              <a:rPr lang="en-US" altLang="en-US" sz="1700" i="1"/>
              <a:t>Family members</a:t>
            </a:r>
            <a:endParaRPr lang="en-US" altLang="en-US" sz="1700"/>
          </a:p>
          <a:p>
            <a:pPr lvl="1"/>
            <a:r>
              <a:rPr lang="en-US" altLang="en-US"/>
              <a:t>Serve as liaisons between the work group and other parents to communicate goals and strategies to the broader community.</a:t>
            </a:r>
          </a:p>
          <a:p>
            <a:pPr lvl="1"/>
            <a:r>
              <a:rPr lang="en-US" altLang="en-US"/>
              <a:t>Identify neighborhood leaders who could provide information about community needs.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descr="Large confetti">
            <a:extLst>
              <a:ext uri="{FF2B5EF4-FFF2-40B4-BE49-F238E27FC236}">
                <a16:creationId xmlns:a16="http://schemas.microsoft.com/office/drawing/2014/main" id="{BDDE3CD8-3B57-4772-A1CC-134A2B41710F}"/>
              </a:ext>
            </a:extLst>
          </p:cNvPr>
          <p:cNvSpPr>
            <a:spLocks noGrp="1" noChangeArrowheads="1"/>
          </p:cNvSpPr>
          <p:nvPr>
            <p:ph type="title" idx="4294967295"/>
          </p:nvPr>
        </p:nvSpPr>
        <p:spPr/>
        <p:txBody>
          <a:bodyPr anchor="b"/>
          <a:lstStyle/>
          <a:p>
            <a:pPr algn="ctr"/>
            <a:r>
              <a:rPr lang="en-US" altLang="en-US"/>
              <a:t>The Consultation Process</a:t>
            </a:r>
          </a:p>
        </p:txBody>
      </p:sp>
      <p:sp>
        <p:nvSpPr>
          <p:cNvPr id="23555" name="Rectangle 3">
            <a:extLst>
              <a:ext uri="{FF2B5EF4-FFF2-40B4-BE49-F238E27FC236}">
                <a16:creationId xmlns:a16="http://schemas.microsoft.com/office/drawing/2014/main" id="{3FE99E4E-5A1C-4625-AF41-019A35CAA15C}"/>
              </a:ext>
            </a:extLst>
          </p:cNvPr>
          <p:cNvSpPr>
            <a:spLocks noGrp="1" noChangeArrowheads="1"/>
          </p:cNvSpPr>
          <p:nvPr>
            <p:ph type="body" sz="half" idx="4294967295"/>
          </p:nvPr>
        </p:nvSpPr>
        <p:spPr>
          <a:xfrm>
            <a:off x="2438400" y="2057400"/>
            <a:ext cx="7620000" cy="4495800"/>
          </a:xfrm>
        </p:spPr>
        <p:txBody>
          <a:bodyPr/>
          <a:lstStyle/>
          <a:p>
            <a:pPr>
              <a:lnSpc>
                <a:spcPct val="90000"/>
              </a:lnSpc>
            </a:pPr>
            <a:r>
              <a:rPr lang="en-US" altLang="en-US" sz="1900"/>
              <a:t>Effective consultation in a school setting requires skill in problem solving and an ability to form collaborative relationships with other experts, including family members.</a:t>
            </a:r>
          </a:p>
          <a:p>
            <a:pPr>
              <a:lnSpc>
                <a:spcPct val="90000"/>
              </a:lnSpc>
            </a:pPr>
            <a:r>
              <a:rPr lang="en-US" altLang="en-US" sz="1900"/>
              <a:t>There is a six-step systems-based process model for school consultation.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descr="Large confetti">
            <a:extLst>
              <a:ext uri="{FF2B5EF4-FFF2-40B4-BE49-F238E27FC236}">
                <a16:creationId xmlns:a16="http://schemas.microsoft.com/office/drawing/2014/main" id="{C51C128C-951A-4A3C-869B-66B8E77EFC3D}"/>
              </a:ext>
            </a:extLst>
          </p:cNvPr>
          <p:cNvSpPr>
            <a:spLocks noGrp="1" noChangeArrowheads="1"/>
          </p:cNvSpPr>
          <p:nvPr>
            <p:ph type="title" idx="4294967295"/>
          </p:nvPr>
        </p:nvSpPr>
        <p:spPr>
          <a:xfrm>
            <a:off x="1889125" y="574675"/>
            <a:ext cx="8229600" cy="541338"/>
          </a:xfrm>
        </p:spPr>
        <p:txBody>
          <a:bodyPr anchor="b"/>
          <a:lstStyle/>
          <a:p>
            <a:pPr algn="ctr"/>
            <a:r>
              <a:rPr lang="en-US" altLang="en-US" sz="2800"/>
              <a:t>The Counselor As Consultant</a:t>
            </a:r>
          </a:p>
        </p:txBody>
      </p:sp>
      <p:sp>
        <p:nvSpPr>
          <p:cNvPr id="6147" name="Rectangle 3">
            <a:extLst>
              <a:ext uri="{FF2B5EF4-FFF2-40B4-BE49-F238E27FC236}">
                <a16:creationId xmlns:a16="http://schemas.microsoft.com/office/drawing/2014/main" id="{F7C002B4-BDBB-44B2-AA90-7864E8367755}"/>
              </a:ext>
            </a:extLst>
          </p:cNvPr>
          <p:cNvSpPr>
            <a:spLocks noGrp="1" noChangeArrowheads="1"/>
          </p:cNvSpPr>
          <p:nvPr>
            <p:ph type="body" idx="4294967295"/>
          </p:nvPr>
        </p:nvSpPr>
        <p:spPr>
          <a:xfrm>
            <a:off x="1752600" y="1905000"/>
            <a:ext cx="8610600" cy="4495800"/>
          </a:xfrm>
        </p:spPr>
        <p:txBody>
          <a:bodyPr/>
          <a:lstStyle/>
          <a:p>
            <a:pPr>
              <a:lnSpc>
                <a:spcPct val="90000"/>
              </a:lnSpc>
            </a:pPr>
            <a:r>
              <a:rPr lang="en-US" altLang="en-US"/>
              <a:t>Professional school counselors are an important resource for teachers. </a:t>
            </a:r>
          </a:p>
          <a:p>
            <a:pPr lvl="1">
              <a:lnSpc>
                <a:spcPct val="90000"/>
              </a:lnSpc>
            </a:pPr>
            <a:r>
              <a:rPr lang="en-US" altLang="en-US"/>
              <a:t>Teachers experiencing problems in the classroom after attempting to implement unsuccessful instruction and discipline often turn to professional school counselors for assistance.</a:t>
            </a:r>
          </a:p>
          <a:p>
            <a:pPr>
              <a:lnSpc>
                <a:spcPct val="90000"/>
              </a:lnSpc>
            </a:pPr>
            <a:r>
              <a:rPr lang="en-US" altLang="en-US"/>
              <a:t>Parents and family members also seek support from the professional school counselor about what is normal development or expected behavior.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descr="Large confetti">
            <a:extLst>
              <a:ext uri="{FF2B5EF4-FFF2-40B4-BE49-F238E27FC236}">
                <a16:creationId xmlns:a16="http://schemas.microsoft.com/office/drawing/2014/main" id="{2B55599C-06BC-4534-88B2-3BA5B4371F50}"/>
              </a:ext>
            </a:extLst>
          </p:cNvPr>
          <p:cNvSpPr>
            <a:spLocks noGrp="1" noChangeArrowheads="1"/>
          </p:cNvSpPr>
          <p:nvPr>
            <p:ph type="title" idx="4294967295"/>
          </p:nvPr>
        </p:nvSpPr>
        <p:spPr/>
        <p:txBody>
          <a:bodyPr anchor="b"/>
          <a:lstStyle/>
          <a:p>
            <a:pPr algn="ctr"/>
            <a:r>
              <a:rPr lang="en-US" altLang="en-US"/>
              <a:t>Step One: Entering the System</a:t>
            </a:r>
          </a:p>
        </p:txBody>
      </p:sp>
      <p:sp>
        <p:nvSpPr>
          <p:cNvPr id="24579" name="Rectangle 3">
            <a:extLst>
              <a:ext uri="{FF2B5EF4-FFF2-40B4-BE49-F238E27FC236}">
                <a16:creationId xmlns:a16="http://schemas.microsoft.com/office/drawing/2014/main" id="{D60403F8-F712-4DCE-9A18-955B7810C799}"/>
              </a:ext>
            </a:extLst>
          </p:cNvPr>
          <p:cNvSpPr>
            <a:spLocks noGrp="1" noChangeArrowheads="1"/>
          </p:cNvSpPr>
          <p:nvPr>
            <p:ph type="body" idx="4294967295"/>
          </p:nvPr>
        </p:nvSpPr>
        <p:spPr>
          <a:xfrm>
            <a:off x="1905000" y="1981200"/>
            <a:ext cx="8534400" cy="4572000"/>
          </a:xfrm>
        </p:spPr>
        <p:txBody>
          <a:bodyPr/>
          <a:lstStyle/>
          <a:p>
            <a:pPr>
              <a:lnSpc>
                <a:spcPct val="90000"/>
              </a:lnSpc>
            </a:pPr>
            <a:r>
              <a:rPr lang="en-US" altLang="en-US" sz="1600"/>
              <a:t>The counselor as a consultant needs to be psychologically ready to enter the organizational system.</a:t>
            </a:r>
          </a:p>
          <a:p>
            <a:pPr>
              <a:lnSpc>
                <a:spcPct val="90000"/>
              </a:lnSpc>
            </a:pPr>
            <a:r>
              <a:rPr lang="en-US" altLang="en-US" sz="1600"/>
              <a:t>The professional school counselor needs to enter the school’s system with a mindset that is flexible, committed to establishing collaborative relationships, and motivated to encourage changes to promote student success.</a:t>
            </a:r>
          </a:p>
          <a:p>
            <a:pPr>
              <a:lnSpc>
                <a:spcPct val="90000"/>
              </a:lnSpc>
            </a:pPr>
            <a:r>
              <a:rPr lang="en-US" altLang="en-US" sz="1600"/>
              <a:t>When entering the system, it is important to understand the goals of the system and how these goals relate to the consultant’s role.</a:t>
            </a:r>
          </a:p>
          <a:p>
            <a:pPr>
              <a:lnSpc>
                <a:spcPct val="90000"/>
              </a:lnSpc>
            </a:pPr>
            <a:r>
              <a:rPr lang="en-US" altLang="en-US" sz="1600"/>
              <a:t>The consultant who can directly link her program to the school’s mission will have an easier time gaining faculty support.</a:t>
            </a:r>
          </a:p>
          <a:p>
            <a:pPr>
              <a:lnSpc>
                <a:spcPct val="90000"/>
              </a:lnSpc>
            </a:pPr>
            <a:r>
              <a:rPr lang="en-US" altLang="en-US" sz="1600"/>
              <a:t>The consultant must have a clear understanding of the school’s perception of his or her role.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descr="Large confetti">
            <a:extLst>
              <a:ext uri="{FF2B5EF4-FFF2-40B4-BE49-F238E27FC236}">
                <a16:creationId xmlns:a16="http://schemas.microsoft.com/office/drawing/2014/main" id="{BAF537C0-5B13-4AEF-BE50-8A8B70DD9F5E}"/>
              </a:ext>
            </a:extLst>
          </p:cNvPr>
          <p:cNvSpPr>
            <a:spLocks noGrp="1" noChangeArrowheads="1"/>
          </p:cNvSpPr>
          <p:nvPr>
            <p:ph type="title" idx="4294967295"/>
          </p:nvPr>
        </p:nvSpPr>
        <p:spPr/>
        <p:txBody>
          <a:bodyPr anchor="b"/>
          <a:lstStyle/>
          <a:p>
            <a:pPr algn="ctr"/>
            <a:r>
              <a:rPr lang="en-US" altLang="en-US"/>
              <a:t>Step Two: Joining The System</a:t>
            </a:r>
          </a:p>
        </p:txBody>
      </p:sp>
      <p:sp>
        <p:nvSpPr>
          <p:cNvPr id="25603" name="Rectangle 3">
            <a:extLst>
              <a:ext uri="{FF2B5EF4-FFF2-40B4-BE49-F238E27FC236}">
                <a16:creationId xmlns:a16="http://schemas.microsoft.com/office/drawing/2014/main" id="{346FD559-0322-4805-8003-F0BF3F28F1D8}"/>
              </a:ext>
            </a:extLst>
          </p:cNvPr>
          <p:cNvSpPr>
            <a:spLocks noGrp="1" noChangeArrowheads="1"/>
          </p:cNvSpPr>
          <p:nvPr>
            <p:ph type="body" idx="4294967295"/>
          </p:nvPr>
        </p:nvSpPr>
        <p:spPr>
          <a:xfrm>
            <a:off x="1981200" y="2133600"/>
            <a:ext cx="8458200" cy="2819400"/>
          </a:xfrm>
        </p:spPr>
        <p:txBody>
          <a:bodyPr/>
          <a:lstStyle/>
          <a:p>
            <a:r>
              <a:rPr lang="en-US" altLang="en-US"/>
              <a:t>It is important to earn the respect of teachers, administrators, and family members.</a:t>
            </a:r>
          </a:p>
          <a:p>
            <a:r>
              <a:rPr lang="en-US" altLang="en-US"/>
              <a:t>The consultant will begin to earn their respect by attending to the following six points: </a:t>
            </a:r>
          </a:p>
          <a:p>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descr="Large confetti">
            <a:extLst>
              <a:ext uri="{FF2B5EF4-FFF2-40B4-BE49-F238E27FC236}">
                <a16:creationId xmlns:a16="http://schemas.microsoft.com/office/drawing/2014/main" id="{A1DA7C71-2483-4C46-9906-AC49F2F5854C}"/>
              </a:ext>
            </a:extLst>
          </p:cNvPr>
          <p:cNvSpPr>
            <a:spLocks noGrp="1" noChangeArrowheads="1"/>
          </p:cNvSpPr>
          <p:nvPr>
            <p:ph type="title" idx="4294967295"/>
          </p:nvPr>
        </p:nvSpPr>
        <p:spPr/>
        <p:txBody>
          <a:bodyPr anchor="b"/>
          <a:lstStyle/>
          <a:p>
            <a:pPr algn="ctr"/>
            <a:r>
              <a:rPr lang="en-US" altLang="en-US"/>
              <a:t>Step Two: Joining The System (cont.)</a:t>
            </a:r>
          </a:p>
        </p:txBody>
      </p:sp>
      <p:sp>
        <p:nvSpPr>
          <p:cNvPr id="26627" name="Rectangle 3">
            <a:extLst>
              <a:ext uri="{FF2B5EF4-FFF2-40B4-BE49-F238E27FC236}">
                <a16:creationId xmlns:a16="http://schemas.microsoft.com/office/drawing/2014/main" id="{7C349D06-9E07-49A9-9CED-344CBDB70BCC}"/>
              </a:ext>
            </a:extLst>
          </p:cNvPr>
          <p:cNvSpPr>
            <a:spLocks noGrp="1" noChangeArrowheads="1"/>
          </p:cNvSpPr>
          <p:nvPr>
            <p:ph type="body" idx="4294967295"/>
          </p:nvPr>
        </p:nvSpPr>
        <p:spPr>
          <a:xfrm>
            <a:off x="2133600" y="2057400"/>
            <a:ext cx="8153400" cy="4495800"/>
          </a:xfrm>
        </p:spPr>
        <p:txBody>
          <a:bodyPr/>
          <a:lstStyle/>
          <a:p>
            <a:pPr>
              <a:lnSpc>
                <a:spcPct val="90000"/>
              </a:lnSpc>
            </a:pPr>
            <a:r>
              <a:rPr lang="en-US" altLang="en-US"/>
              <a:t>Point 1. Learn the system’s rules and metarules.</a:t>
            </a:r>
          </a:p>
          <a:p>
            <a:pPr>
              <a:lnSpc>
                <a:spcPct val="90000"/>
              </a:lnSpc>
            </a:pPr>
            <a:r>
              <a:rPr lang="en-US" altLang="en-US"/>
              <a:t>The consultant should know:</a:t>
            </a:r>
          </a:p>
          <a:p>
            <a:pPr lvl="1">
              <a:lnSpc>
                <a:spcPct val="90000"/>
              </a:lnSpc>
            </a:pPr>
            <a:r>
              <a:rPr lang="en-US" altLang="en-US"/>
              <a:t>The larger school system’s policies and procedures.</a:t>
            </a:r>
          </a:p>
          <a:p>
            <a:pPr lvl="1">
              <a:lnSpc>
                <a:spcPct val="90000"/>
              </a:lnSpc>
            </a:pPr>
            <a:r>
              <a:rPr lang="en-US" altLang="en-US"/>
              <a:t>The school’s interpretation of how these policies and procedures are implemented. </a:t>
            </a:r>
          </a:p>
          <a:p>
            <a:pPr lvl="1">
              <a:lnSpc>
                <a:spcPct val="90000"/>
              </a:lnSpc>
            </a:pPr>
            <a:r>
              <a:rPr lang="en-US" altLang="en-US"/>
              <a:t>That many unwritten rules (i.e., meta-rules) exist that can be learned only through interactions with the system. The consultant should be aware of these rules.</a:t>
            </a:r>
          </a:p>
          <a:p>
            <a:pPr>
              <a:lnSpc>
                <a:spcPct val="90000"/>
              </a:lnSpc>
            </a:pP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Large confetti">
            <a:extLst>
              <a:ext uri="{FF2B5EF4-FFF2-40B4-BE49-F238E27FC236}">
                <a16:creationId xmlns:a16="http://schemas.microsoft.com/office/drawing/2014/main" id="{2D0BB91A-8208-49FA-868B-6BAAB69B032C}"/>
              </a:ext>
            </a:extLst>
          </p:cNvPr>
          <p:cNvSpPr>
            <a:spLocks noGrp="1" noChangeArrowheads="1"/>
          </p:cNvSpPr>
          <p:nvPr>
            <p:ph type="title" idx="4294967295"/>
          </p:nvPr>
        </p:nvSpPr>
        <p:spPr/>
        <p:txBody>
          <a:bodyPr anchor="b"/>
          <a:lstStyle/>
          <a:p>
            <a:pPr algn="ctr"/>
            <a:r>
              <a:rPr lang="en-US" altLang="en-US"/>
              <a:t>Step Two: Joining The System (cont.)</a:t>
            </a:r>
          </a:p>
        </p:txBody>
      </p:sp>
      <p:sp>
        <p:nvSpPr>
          <p:cNvPr id="27651" name="Rectangle 3">
            <a:extLst>
              <a:ext uri="{FF2B5EF4-FFF2-40B4-BE49-F238E27FC236}">
                <a16:creationId xmlns:a16="http://schemas.microsoft.com/office/drawing/2014/main" id="{F769BA4A-669C-4368-8C95-34C26B071B7C}"/>
              </a:ext>
            </a:extLst>
          </p:cNvPr>
          <p:cNvSpPr>
            <a:spLocks noGrp="1" noChangeArrowheads="1"/>
          </p:cNvSpPr>
          <p:nvPr>
            <p:ph type="body" idx="4294967295"/>
          </p:nvPr>
        </p:nvSpPr>
        <p:spPr>
          <a:xfrm>
            <a:off x="2133600" y="1981200"/>
            <a:ext cx="8229600" cy="4495800"/>
          </a:xfrm>
        </p:spPr>
        <p:txBody>
          <a:bodyPr/>
          <a:lstStyle/>
          <a:p>
            <a:r>
              <a:rPr lang="en-US" altLang="en-US"/>
              <a:t>Point 2. Observe explicit and implicit positions of power.</a:t>
            </a:r>
          </a:p>
          <a:p>
            <a:pPr lvl="1"/>
            <a:r>
              <a:rPr lang="en-US" altLang="en-US"/>
              <a:t>Little works well in the school without the principal’s support.</a:t>
            </a:r>
          </a:p>
          <a:p>
            <a:pPr lvl="1"/>
            <a:r>
              <a:rPr lang="en-US" altLang="en-US"/>
              <a:t>School secretaries occupy an implicit power position within the school. However, they are often vital links in communication between teachers and parents.</a:t>
            </a:r>
          </a:p>
          <a:p>
            <a:pPr lvl="1"/>
            <a:r>
              <a:rPr lang="en-US" altLang="en-US"/>
              <a:t>Certain teachers are highly regarded in the school. These teachers can enhance or jeopardize change depending upon whether they support the initiative.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descr="Large confetti">
            <a:extLst>
              <a:ext uri="{FF2B5EF4-FFF2-40B4-BE49-F238E27FC236}">
                <a16:creationId xmlns:a16="http://schemas.microsoft.com/office/drawing/2014/main" id="{DB25B90D-DDF1-4997-BC6D-60F03E9D554D}"/>
              </a:ext>
            </a:extLst>
          </p:cNvPr>
          <p:cNvSpPr>
            <a:spLocks noGrp="1" noChangeArrowheads="1"/>
          </p:cNvSpPr>
          <p:nvPr>
            <p:ph type="title" idx="4294967295"/>
          </p:nvPr>
        </p:nvSpPr>
        <p:spPr/>
        <p:txBody>
          <a:bodyPr anchor="b"/>
          <a:lstStyle/>
          <a:p>
            <a:pPr algn="ctr"/>
            <a:r>
              <a:rPr lang="en-US" altLang="en-US"/>
              <a:t>Step Two: Joining The System (cont.)</a:t>
            </a:r>
          </a:p>
        </p:txBody>
      </p:sp>
      <p:sp>
        <p:nvSpPr>
          <p:cNvPr id="28675" name="Rectangle 3">
            <a:extLst>
              <a:ext uri="{FF2B5EF4-FFF2-40B4-BE49-F238E27FC236}">
                <a16:creationId xmlns:a16="http://schemas.microsoft.com/office/drawing/2014/main" id="{EC76172B-98C5-439D-B0B4-0FBE3A549587}"/>
              </a:ext>
            </a:extLst>
          </p:cNvPr>
          <p:cNvSpPr>
            <a:spLocks noGrp="1" noChangeArrowheads="1"/>
          </p:cNvSpPr>
          <p:nvPr>
            <p:ph type="body" idx="4294967295"/>
          </p:nvPr>
        </p:nvSpPr>
        <p:spPr>
          <a:xfrm>
            <a:off x="1905000" y="1905000"/>
            <a:ext cx="8458200" cy="4495800"/>
          </a:xfrm>
        </p:spPr>
        <p:txBody>
          <a:bodyPr/>
          <a:lstStyle/>
          <a:p>
            <a:pPr>
              <a:lnSpc>
                <a:spcPct val="90000"/>
              </a:lnSpc>
            </a:pPr>
            <a:r>
              <a:rPr lang="en-US" altLang="en-US" sz="1800"/>
              <a:t>Point 3. Build alliances through shared agendas, recognition of individual strengths, and supportive actions.</a:t>
            </a:r>
          </a:p>
          <a:p>
            <a:pPr lvl="1">
              <a:lnSpc>
                <a:spcPct val="90000"/>
              </a:lnSpc>
            </a:pPr>
            <a:r>
              <a:rPr lang="en-US" altLang="en-US"/>
              <a:t>The need for others to perceive a common agenda between themselves and the consultant is critical to the consultant’s acceptance.</a:t>
            </a:r>
          </a:p>
          <a:p>
            <a:pPr lvl="1">
              <a:lnSpc>
                <a:spcPct val="90000"/>
              </a:lnSpc>
            </a:pPr>
            <a:r>
              <a:rPr lang="en-US" altLang="en-US"/>
              <a:t>Forming alliances with those who have explicit and implicit positions is important.</a:t>
            </a:r>
          </a:p>
          <a:p>
            <a:pPr lvl="1">
              <a:lnSpc>
                <a:spcPct val="90000"/>
              </a:lnSpc>
            </a:pPr>
            <a:r>
              <a:rPr lang="en-US" altLang="en-US"/>
              <a:t>Taking the time to get to know others and offering assistance is helpful in building alliances.</a:t>
            </a:r>
          </a:p>
          <a:p>
            <a:pPr lvl="1">
              <a:lnSpc>
                <a:spcPct val="90000"/>
              </a:lnSpc>
            </a:pPr>
            <a:r>
              <a:rPr lang="en-US" altLang="en-US"/>
              <a:t>The consultant must be sensitive to giving the impression of aligning with any one group against another.</a:t>
            </a:r>
          </a:p>
          <a:p>
            <a:pPr>
              <a:lnSpc>
                <a:spcPct val="90000"/>
              </a:lnSpc>
            </a:pPr>
            <a:r>
              <a:rPr lang="en-US" altLang="en-US" sz="160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descr="Large confetti">
            <a:extLst>
              <a:ext uri="{FF2B5EF4-FFF2-40B4-BE49-F238E27FC236}">
                <a16:creationId xmlns:a16="http://schemas.microsoft.com/office/drawing/2014/main" id="{684B03AB-8801-4EF5-B5EC-E658B44849F3}"/>
              </a:ext>
            </a:extLst>
          </p:cNvPr>
          <p:cNvSpPr>
            <a:spLocks noGrp="1" noChangeArrowheads="1"/>
          </p:cNvSpPr>
          <p:nvPr>
            <p:ph type="title" idx="4294967295"/>
          </p:nvPr>
        </p:nvSpPr>
        <p:spPr/>
        <p:txBody>
          <a:bodyPr anchor="b"/>
          <a:lstStyle/>
          <a:p>
            <a:pPr algn="ctr"/>
            <a:r>
              <a:rPr lang="en-US" altLang="en-US"/>
              <a:t>Step Two: Joining The System (cont.)</a:t>
            </a:r>
          </a:p>
        </p:txBody>
      </p:sp>
      <p:sp>
        <p:nvSpPr>
          <p:cNvPr id="29699" name="Rectangle 3">
            <a:extLst>
              <a:ext uri="{FF2B5EF4-FFF2-40B4-BE49-F238E27FC236}">
                <a16:creationId xmlns:a16="http://schemas.microsoft.com/office/drawing/2014/main" id="{439EE4B4-A43F-4AE0-A4B4-5004A095F86F}"/>
              </a:ext>
            </a:extLst>
          </p:cNvPr>
          <p:cNvSpPr>
            <a:spLocks noGrp="1" noChangeArrowheads="1"/>
          </p:cNvSpPr>
          <p:nvPr>
            <p:ph type="body" idx="4294967295"/>
          </p:nvPr>
        </p:nvSpPr>
        <p:spPr>
          <a:xfrm>
            <a:off x="1752600" y="1905000"/>
            <a:ext cx="8915400" cy="4648200"/>
          </a:xfrm>
        </p:spPr>
        <p:txBody>
          <a:bodyPr/>
          <a:lstStyle/>
          <a:p>
            <a:pPr>
              <a:lnSpc>
                <a:spcPct val="90000"/>
              </a:lnSpc>
            </a:pPr>
            <a:r>
              <a:rPr lang="en-US" altLang="en-US"/>
              <a:t>Point 4. Establish communication with members of all relevant subsystems.</a:t>
            </a:r>
          </a:p>
          <a:p>
            <a:pPr lvl="1">
              <a:lnSpc>
                <a:spcPct val="90000"/>
              </a:lnSpc>
            </a:pPr>
            <a:r>
              <a:rPr lang="en-US" altLang="en-US"/>
              <a:t>The school system is made up of several subsystems: administrative, faculty, staff, parent, student/peer, and community.</a:t>
            </a:r>
          </a:p>
          <a:p>
            <a:pPr lvl="1">
              <a:lnSpc>
                <a:spcPct val="90000"/>
              </a:lnSpc>
            </a:pPr>
            <a:r>
              <a:rPr lang="en-US" altLang="en-US"/>
              <a:t>Each subsystem may be composed of smaller subsystems.</a:t>
            </a:r>
          </a:p>
          <a:p>
            <a:pPr lvl="1">
              <a:lnSpc>
                <a:spcPct val="90000"/>
              </a:lnSpc>
            </a:pPr>
            <a:r>
              <a:rPr lang="en-US" altLang="en-US"/>
              <a:t>Interventions may involve several subsystems, so it is important to get to know and be known by members of these different subsystems.</a:t>
            </a:r>
          </a:p>
          <a:p>
            <a:pPr lvl="1">
              <a:lnSpc>
                <a:spcPct val="90000"/>
              </a:lnSpc>
            </a:pPr>
            <a:r>
              <a:rPr lang="en-US" altLang="en-US"/>
              <a:t>Developing an awareness of the types of issues that might create friction between subsystems is also important.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descr="Large confetti">
            <a:extLst>
              <a:ext uri="{FF2B5EF4-FFF2-40B4-BE49-F238E27FC236}">
                <a16:creationId xmlns:a16="http://schemas.microsoft.com/office/drawing/2014/main" id="{D244148E-8A09-4922-AFDC-E5D37F545C69}"/>
              </a:ext>
            </a:extLst>
          </p:cNvPr>
          <p:cNvSpPr>
            <a:spLocks noGrp="1" noChangeArrowheads="1"/>
          </p:cNvSpPr>
          <p:nvPr>
            <p:ph type="title" idx="4294967295"/>
          </p:nvPr>
        </p:nvSpPr>
        <p:spPr/>
        <p:txBody>
          <a:bodyPr anchor="b"/>
          <a:lstStyle/>
          <a:p>
            <a:pPr algn="ctr"/>
            <a:r>
              <a:rPr lang="en-US" altLang="en-US"/>
              <a:t>Step Two: Joining The System (cont.)</a:t>
            </a:r>
          </a:p>
        </p:txBody>
      </p:sp>
      <p:sp>
        <p:nvSpPr>
          <p:cNvPr id="30723" name="Rectangle 3">
            <a:extLst>
              <a:ext uri="{FF2B5EF4-FFF2-40B4-BE49-F238E27FC236}">
                <a16:creationId xmlns:a16="http://schemas.microsoft.com/office/drawing/2014/main" id="{5FDEC6E0-DEEA-4D64-97D7-521554547EAC}"/>
              </a:ext>
            </a:extLst>
          </p:cNvPr>
          <p:cNvSpPr>
            <a:spLocks noGrp="1" noChangeArrowheads="1"/>
          </p:cNvSpPr>
          <p:nvPr>
            <p:ph type="body" idx="4294967295"/>
          </p:nvPr>
        </p:nvSpPr>
        <p:spPr>
          <a:xfrm>
            <a:off x="2133600" y="2286000"/>
            <a:ext cx="8229600" cy="3581400"/>
          </a:xfrm>
        </p:spPr>
        <p:txBody>
          <a:bodyPr/>
          <a:lstStyle/>
          <a:p>
            <a:r>
              <a:rPr lang="en-US" altLang="en-US"/>
              <a:t>Point 5. Maintain objectivity</a:t>
            </a:r>
          </a:p>
          <a:p>
            <a:pPr lvl="1"/>
            <a:r>
              <a:rPr lang="en-US" altLang="en-US"/>
              <a:t>Acceptance can take time, but it is important to remain objective.</a:t>
            </a:r>
          </a:p>
          <a:p>
            <a:pPr lvl="1"/>
            <a:r>
              <a:rPr lang="en-US" altLang="en-US"/>
              <a:t>Look at challenges as opportunities and see resistance as a reaction to change rather than a personal affront.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descr="Large confetti">
            <a:extLst>
              <a:ext uri="{FF2B5EF4-FFF2-40B4-BE49-F238E27FC236}">
                <a16:creationId xmlns:a16="http://schemas.microsoft.com/office/drawing/2014/main" id="{EE37C42A-FDD8-4B79-BED8-23B362FD015C}"/>
              </a:ext>
            </a:extLst>
          </p:cNvPr>
          <p:cNvSpPr>
            <a:spLocks noGrp="1" noChangeArrowheads="1"/>
          </p:cNvSpPr>
          <p:nvPr>
            <p:ph type="title" idx="4294967295"/>
          </p:nvPr>
        </p:nvSpPr>
        <p:spPr/>
        <p:txBody>
          <a:bodyPr anchor="b"/>
          <a:lstStyle/>
          <a:p>
            <a:pPr algn="ctr"/>
            <a:r>
              <a:rPr lang="en-US" altLang="en-US"/>
              <a:t>Step Two: Joining The System (cont.)</a:t>
            </a:r>
          </a:p>
        </p:txBody>
      </p:sp>
      <p:sp>
        <p:nvSpPr>
          <p:cNvPr id="31747" name="Rectangle 3">
            <a:extLst>
              <a:ext uri="{FF2B5EF4-FFF2-40B4-BE49-F238E27FC236}">
                <a16:creationId xmlns:a16="http://schemas.microsoft.com/office/drawing/2014/main" id="{F783940D-17B4-4926-9B5C-8A8FEEC2FBDA}"/>
              </a:ext>
            </a:extLst>
          </p:cNvPr>
          <p:cNvSpPr>
            <a:spLocks noGrp="1" noChangeArrowheads="1"/>
          </p:cNvSpPr>
          <p:nvPr>
            <p:ph type="body" idx="4294967295"/>
          </p:nvPr>
        </p:nvSpPr>
        <p:spPr>
          <a:xfrm>
            <a:off x="1981200" y="1828800"/>
            <a:ext cx="8458200" cy="4495800"/>
          </a:xfrm>
        </p:spPr>
        <p:txBody>
          <a:bodyPr/>
          <a:lstStyle/>
          <a:p>
            <a:pPr>
              <a:lnSpc>
                <a:spcPct val="90000"/>
              </a:lnSpc>
            </a:pPr>
            <a:r>
              <a:rPr lang="en-US" altLang="en-US"/>
              <a:t>Point 6. Stay one down</a:t>
            </a:r>
          </a:p>
          <a:p>
            <a:pPr lvl="1">
              <a:lnSpc>
                <a:spcPct val="90000"/>
              </a:lnSpc>
            </a:pPr>
            <a:r>
              <a:rPr lang="en-US" altLang="en-US"/>
              <a:t>In order to work effectively, the consultant needs to work in a way that is not threatening to anyone’s territory.</a:t>
            </a:r>
          </a:p>
          <a:p>
            <a:pPr lvl="1">
              <a:lnSpc>
                <a:spcPct val="90000"/>
              </a:lnSpc>
            </a:pPr>
            <a:r>
              <a:rPr lang="en-US" altLang="en-US"/>
              <a:t>Consultants need to minimize status differences between themselves, teachers, and family members.</a:t>
            </a:r>
          </a:p>
          <a:p>
            <a:pPr lvl="1">
              <a:lnSpc>
                <a:spcPct val="90000"/>
              </a:lnSpc>
            </a:pPr>
            <a:r>
              <a:rPr lang="en-US" altLang="en-US"/>
              <a:t>Acknowledging the expertise of the other person, seeking advice, asking for assistance, asking for the other person’s perspective and suggestions, and being open to trying new approaches are ways the consultant can recognize another person’s skills and knowledge.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descr="Large confetti">
            <a:extLst>
              <a:ext uri="{FF2B5EF4-FFF2-40B4-BE49-F238E27FC236}">
                <a16:creationId xmlns:a16="http://schemas.microsoft.com/office/drawing/2014/main" id="{87D756C2-FE18-4F27-99E3-F6D186E55A37}"/>
              </a:ext>
            </a:extLst>
          </p:cNvPr>
          <p:cNvSpPr>
            <a:spLocks noGrp="1" noChangeArrowheads="1"/>
          </p:cNvSpPr>
          <p:nvPr>
            <p:ph type="title" idx="4294967295"/>
          </p:nvPr>
        </p:nvSpPr>
        <p:spPr/>
        <p:txBody>
          <a:bodyPr anchor="b"/>
          <a:lstStyle/>
          <a:p>
            <a:pPr algn="ctr"/>
            <a:r>
              <a:rPr lang="en-US" altLang="en-US"/>
              <a:t>Step Three: Initiate Problem Solving</a:t>
            </a:r>
          </a:p>
        </p:txBody>
      </p:sp>
      <p:sp>
        <p:nvSpPr>
          <p:cNvPr id="32771" name="Rectangle 3">
            <a:extLst>
              <a:ext uri="{FF2B5EF4-FFF2-40B4-BE49-F238E27FC236}">
                <a16:creationId xmlns:a16="http://schemas.microsoft.com/office/drawing/2014/main" id="{938EB676-9FFB-4BB5-A2FE-ABC508DE6474}"/>
              </a:ext>
            </a:extLst>
          </p:cNvPr>
          <p:cNvSpPr>
            <a:spLocks noGrp="1" noChangeArrowheads="1"/>
          </p:cNvSpPr>
          <p:nvPr>
            <p:ph type="body" idx="4294967295"/>
          </p:nvPr>
        </p:nvSpPr>
        <p:spPr>
          <a:xfrm>
            <a:off x="2362200" y="1981200"/>
            <a:ext cx="8001000" cy="4495800"/>
          </a:xfrm>
        </p:spPr>
        <p:txBody>
          <a:bodyPr/>
          <a:lstStyle/>
          <a:p>
            <a:r>
              <a:rPr lang="en-US" altLang="en-US" sz="1900"/>
              <a:t>This stage begins the working stage of the process model.</a:t>
            </a:r>
          </a:p>
          <a:p>
            <a:r>
              <a:rPr lang="en-US" altLang="en-US" sz="1900"/>
              <a:t>Problem complexity often determines which consultation model the consultant uses.</a:t>
            </a:r>
          </a:p>
          <a:p>
            <a:r>
              <a:rPr lang="en-US" altLang="en-US" sz="1900"/>
              <a:t>This stage includes collecting information to assist in identifying the problem.</a:t>
            </a:r>
          </a:p>
          <a:p>
            <a:r>
              <a:rPr lang="en-US" altLang="en-US" sz="1900"/>
              <a:t>The consultant also brings to this stage knowledge of group dynamics and ability to facilitate group processes.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descr="Large confetti">
            <a:extLst>
              <a:ext uri="{FF2B5EF4-FFF2-40B4-BE49-F238E27FC236}">
                <a16:creationId xmlns:a16="http://schemas.microsoft.com/office/drawing/2014/main" id="{7974F044-58A3-4935-B0C1-19F9D255A81F}"/>
              </a:ext>
            </a:extLst>
          </p:cNvPr>
          <p:cNvSpPr>
            <a:spLocks noGrp="1" noChangeArrowheads="1"/>
          </p:cNvSpPr>
          <p:nvPr>
            <p:ph type="title" idx="4294967295"/>
          </p:nvPr>
        </p:nvSpPr>
        <p:spPr/>
        <p:txBody>
          <a:bodyPr anchor="b"/>
          <a:lstStyle/>
          <a:p>
            <a:pPr algn="ctr"/>
            <a:r>
              <a:rPr lang="en-US" altLang="en-US"/>
              <a:t>Step Three: Initiate Problem Solving (cont.)</a:t>
            </a:r>
          </a:p>
        </p:txBody>
      </p:sp>
      <p:sp>
        <p:nvSpPr>
          <p:cNvPr id="33795" name="Rectangle 3">
            <a:extLst>
              <a:ext uri="{FF2B5EF4-FFF2-40B4-BE49-F238E27FC236}">
                <a16:creationId xmlns:a16="http://schemas.microsoft.com/office/drawing/2014/main" id="{CE424765-1EDB-4504-AEB0-ADF12209B243}"/>
              </a:ext>
            </a:extLst>
          </p:cNvPr>
          <p:cNvSpPr>
            <a:spLocks noGrp="1" noChangeArrowheads="1"/>
          </p:cNvSpPr>
          <p:nvPr>
            <p:ph type="body" idx="4294967295"/>
          </p:nvPr>
        </p:nvSpPr>
        <p:spPr>
          <a:xfrm>
            <a:off x="2286000" y="2057400"/>
            <a:ext cx="7772400" cy="4191000"/>
          </a:xfrm>
        </p:spPr>
        <p:txBody>
          <a:bodyPr/>
          <a:lstStyle/>
          <a:p>
            <a:r>
              <a:rPr lang="en-US" altLang="en-US"/>
              <a:t>The consultant can work to:</a:t>
            </a:r>
          </a:p>
          <a:p>
            <a:pPr lvl="1"/>
            <a:r>
              <a:rPr lang="en-US" altLang="en-US"/>
              <a:t>Establish collaborative group norms.</a:t>
            </a:r>
          </a:p>
          <a:p>
            <a:pPr lvl="1"/>
            <a:r>
              <a:rPr lang="en-US" altLang="en-US"/>
              <a:t>Encourage cooperation.</a:t>
            </a:r>
          </a:p>
          <a:p>
            <a:pPr lvl="1"/>
            <a:r>
              <a:rPr lang="en-US" altLang="en-US"/>
              <a:t>Explicitly recognize the expertise of all participants.</a:t>
            </a:r>
          </a:p>
          <a:p>
            <a:pPr lvl="1"/>
            <a:r>
              <a:rPr lang="en-US" altLang="en-US"/>
              <a:t>Create communication patterns that allow all to participate equally in the problem-solving process.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descr="Large confetti">
            <a:extLst>
              <a:ext uri="{FF2B5EF4-FFF2-40B4-BE49-F238E27FC236}">
                <a16:creationId xmlns:a16="http://schemas.microsoft.com/office/drawing/2014/main" id="{1B0E9908-763A-4A36-B416-ED9D6345A87D}"/>
              </a:ext>
            </a:extLst>
          </p:cNvPr>
          <p:cNvSpPr>
            <a:spLocks noGrp="1" noChangeArrowheads="1"/>
          </p:cNvSpPr>
          <p:nvPr>
            <p:ph type="title" idx="4294967295"/>
          </p:nvPr>
        </p:nvSpPr>
        <p:spPr>
          <a:xfrm>
            <a:off x="2286000" y="685800"/>
            <a:ext cx="7772400" cy="762000"/>
          </a:xfrm>
        </p:spPr>
        <p:txBody>
          <a:bodyPr anchor="b"/>
          <a:lstStyle/>
          <a:p>
            <a:pPr algn="ctr"/>
            <a:r>
              <a:rPr lang="en-US" altLang="en-US" sz="3600"/>
              <a:t>Background</a:t>
            </a:r>
          </a:p>
        </p:txBody>
      </p:sp>
      <p:sp>
        <p:nvSpPr>
          <p:cNvPr id="7171" name="Rectangle 3">
            <a:extLst>
              <a:ext uri="{FF2B5EF4-FFF2-40B4-BE49-F238E27FC236}">
                <a16:creationId xmlns:a16="http://schemas.microsoft.com/office/drawing/2014/main" id="{E63C632C-CBCC-48F5-9558-93BB7EED980D}"/>
              </a:ext>
            </a:extLst>
          </p:cNvPr>
          <p:cNvSpPr>
            <a:spLocks noGrp="1" noChangeArrowheads="1"/>
          </p:cNvSpPr>
          <p:nvPr>
            <p:ph type="body" idx="4294967295"/>
          </p:nvPr>
        </p:nvSpPr>
        <p:spPr>
          <a:xfrm>
            <a:off x="2133600" y="2057400"/>
            <a:ext cx="8153400" cy="4495800"/>
          </a:xfrm>
        </p:spPr>
        <p:txBody>
          <a:bodyPr/>
          <a:lstStyle/>
          <a:p>
            <a:pPr>
              <a:lnSpc>
                <a:spcPct val="90000"/>
              </a:lnSpc>
            </a:pPr>
            <a:r>
              <a:rPr lang="en-US" altLang="en-US"/>
              <a:t>Consultation and collaboration services are an important  part of a comprehensive, developmental school counseling program, and have been provided by counselors for decades</a:t>
            </a:r>
          </a:p>
          <a:p>
            <a:pPr>
              <a:lnSpc>
                <a:spcPct val="90000"/>
              </a:lnSpc>
            </a:pPr>
            <a:r>
              <a:rPr lang="en-US" altLang="en-US"/>
              <a:t>The collaborative approach to  consultation is the most common as it allows the counselor to work for change agreed upon by all stakeholders.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descr="Large confetti">
            <a:extLst>
              <a:ext uri="{FF2B5EF4-FFF2-40B4-BE49-F238E27FC236}">
                <a16:creationId xmlns:a16="http://schemas.microsoft.com/office/drawing/2014/main" id="{439E3598-49CF-4358-9C20-55F84D818637}"/>
              </a:ext>
            </a:extLst>
          </p:cNvPr>
          <p:cNvSpPr>
            <a:spLocks noGrp="1" noChangeArrowheads="1"/>
          </p:cNvSpPr>
          <p:nvPr>
            <p:ph type="title" idx="4294967295"/>
          </p:nvPr>
        </p:nvSpPr>
        <p:spPr/>
        <p:txBody>
          <a:bodyPr anchor="b"/>
          <a:lstStyle/>
          <a:p>
            <a:pPr algn="ctr"/>
            <a:r>
              <a:rPr lang="en-US" altLang="en-US"/>
              <a:t>Step Four: Frame Change</a:t>
            </a:r>
          </a:p>
        </p:txBody>
      </p:sp>
      <p:sp>
        <p:nvSpPr>
          <p:cNvPr id="34819" name="Rectangle 3">
            <a:extLst>
              <a:ext uri="{FF2B5EF4-FFF2-40B4-BE49-F238E27FC236}">
                <a16:creationId xmlns:a16="http://schemas.microsoft.com/office/drawing/2014/main" id="{7F9C1E63-519A-4484-98A2-9BDAC169DA68}"/>
              </a:ext>
            </a:extLst>
          </p:cNvPr>
          <p:cNvSpPr>
            <a:spLocks noGrp="1" noChangeArrowheads="1"/>
          </p:cNvSpPr>
          <p:nvPr>
            <p:ph type="body" idx="4294967295"/>
          </p:nvPr>
        </p:nvSpPr>
        <p:spPr>
          <a:xfrm>
            <a:off x="1981200" y="1981200"/>
            <a:ext cx="8458200" cy="4495800"/>
          </a:xfrm>
        </p:spPr>
        <p:txBody>
          <a:bodyPr/>
          <a:lstStyle/>
          <a:p>
            <a:pPr marL="533400" indent="-533400">
              <a:lnSpc>
                <a:spcPct val="90000"/>
              </a:lnSpc>
            </a:pPr>
            <a:r>
              <a:rPr lang="en-US" altLang="en-US" sz="1500"/>
              <a:t>The consultant works with others to set goals and shape an action plan for accomplishing goals that are realistic and can be executed.</a:t>
            </a:r>
          </a:p>
          <a:p>
            <a:pPr marL="533400" indent="-533400">
              <a:lnSpc>
                <a:spcPct val="90000"/>
              </a:lnSpc>
            </a:pPr>
            <a:r>
              <a:rPr lang="en-US" altLang="en-US" sz="1500"/>
              <a:t>It is helpful to keep the following points in mind when framing change:</a:t>
            </a:r>
          </a:p>
          <a:p>
            <a:pPr marL="914400" lvl="1" indent="-457200">
              <a:lnSpc>
                <a:spcPct val="90000"/>
              </a:lnSpc>
              <a:buFontTx/>
              <a:buAutoNum type="arabicPeriod"/>
            </a:pPr>
            <a:r>
              <a:rPr lang="en-US" altLang="en-US" sz="1700"/>
              <a:t>Identify goals - After assessment of the problem, goals are identified.</a:t>
            </a:r>
          </a:p>
          <a:p>
            <a:pPr marL="914400" lvl="1" indent="-457200">
              <a:lnSpc>
                <a:spcPct val="90000"/>
              </a:lnSpc>
              <a:buFontTx/>
              <a:buAutoNum type="arabicPeriod"/>
            </a:pPr>
            <a:r>
              <a:rPr lang="en-US" altLang="en-US" sz="1700"/>
              <a:t>Determine outcome measures.</a:t>
            </a:r>
          </a:p>
          <a:p>
            <a:pPr marL="914400" lvl="1" indent="-457200">
              <a:lnSpc>
                <a:spcPct val="90000"/>
              </a:lnSpc>
              <a:buFontTx/>
              <a:buAutoNum type="arabicPeriod"/>
            </a:pPr>
            <a:r>
              <a:rPr lang="en-US" altLang="en-US" sz="1700"/>
              <a:t>Empower participants as change agents - Create hope that change can be accomplished.</a:t>
            </a:r>
          </a:p>
          <a:p>
            <a:pPr marL="914400" lvl="1" indent="-457200">
              <a:lnSpc>
                <a:spcPct val="90000"/>
              </a:lnSpc>
              <a:buFontTx/>
              <a:buAutoNum type="arabicPeriod"/>
            </a:pPr>
            <a:r>
              <a:rPr lang="en-US" altLang="en-US" sz="1700"/>
              <a:t>Think multi-systemically - Change for the individual is often dependent on changing the system.</a:t>
            </a:r>
          </a:p>
          <a:p>
            <a:pPr marL="914400" lvl="1" indent="-457200">
              <a:lnSpc>
                <a:spcPct val="90000"/>
              </a:lnSpc>
              <a:buFontTx/>
              <a:buAutoNum type="arabicPeriod"/>
            </a:pPr>
            <a:r>
              <a:rPr lang="en-US" altLang="en-US" sz="1700"/>
              <a:t>Encourage flexible roles and permeable boundaries.</a:t>
            </a:r>
          </a:p>
          <a:p>
            <a:pPr marL="914400" lvl="1" indent="-457200">
              <a:lnSpc>
                <a:spcPct val="90000"/>
              </a:lnSpc>
              <a:buFontTx/>
              <a:buAutoNum type="arabicPeriod"/>
            </a:pPr>
            <a:r>
              <a:rPr lang="en-US" altLang="en-US" sz="1700"/>
              <a:t>Plan to protect change - Strategize about what to do if the unexpected happens.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descr="Large confetti">
            <a:extLst>
              <a:ext uri="{FF2B5EF4-FFF2-40B4-BE49-F238E27FC236}">
                <a16:creationId xmlns:a16="http://schemas.microsoft.com/office/drawing/2014/main" id="{43B2BE4D-F5FB-41AF-979F-FCBD00EB6C1F}"/>
              </a:ext>
            </a:extLst>
          </p:cNvPr>
          <p:cNvSpPr>
            <a:spLocks noGrp="1" noChangeArrowheads="1"/>
          </p:cNvSpPr>
          <p:nvPr>
            <p:ph type="title" idx="4294967295"/>
          </p:nvPr>
        </p:nvSpPr>
        <p:spPr/>
        <p:txBody>
          <a:bodyPr anchor="b"/>
          <a:lstStyle/>
          <a:p>
            <a:pPr algn="ctr"/>
            <a:r>
              <a:rPr lang="en-US" altLang="en-US" sz="2800"/>
              <a:t>Step Five: Evaluate Change</a:t>
            </a:r>
          </a:p>
        </p:txBody>
      </p:sp>
      <p:sp>
        <p:nvSpPr>
          <p:cNvPr id="35843" name="Rectangle 3">
            <a:extLst>
              <a:ext uri="{FF2B5EF4-FFF2-40B4-BE49-F238E27FC236}">
                <a16:creationId xmlns:a16="http://schemas.microsoft.com/office/drawing/2014/main" id="{5DAFE11B-284B-4D9B-BE42-59BD8FC1C45B}"/>
              </a:ext>
            </a:extLst>
          </p:cNvPr>
          <p:cNvSpPr>
            <a:spLocks noGrp="1" noChangeArrowheads="1"/>
          </p:cNvSpPr>
          <p:nvPr>
            <p:ph type="body" idx="4294967295"/>
          </p:nvPr>
        </p:nvSpPr>
        <p:spPr>
          <a:xfrm>
            <a:off x="2362200" y="2057400"/>
            <a:ext cx="8001000" cy="4495800"/>
          </a:xfrm>
        </p:spPr>
        <p:txBody>
          <a:bodyPr/>
          <a:lstStyle/>
          <a:p>
            <a:r>
              <a:rPr lang="en-US" altLang="en-US" sz="2100"/>
              <a:t>Monitoring progress and determining whether goals have been accomplished are components of evaluating change.</a:t>
            </a:r>
          </a:p>
          <a:p>
            <a:r>
              <a:rPr lang="en-US" altLang="en-US" sz="2100"/>
              <a:t>The evaluation should assess if change has occurred, and, if so, to what degree.</a:t>
            </a:r>
          </a:p>
          <a:p>
            <a:r>
              <a:rPr lang="en-US" altLang="en-US" sz="2100"/>
              <a:t>Decisions about continuing the intervention are also made at this time.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descr="Large confetti">
            <a:extLst>
              <a:ext uri="{FF2B5EF4-FFF2-40B4-BE49-F238E27FC236}">
                <a16:creationId xmlns:a16="http://schemas.microsoft.com/office/drawing/2014/main" id="{668B0EEA-A2F9-4896-9163-219E323D728E}"/>
              </a:ext>
            </a:extLst>
          </p:cNvPr>
          <p:cNvSpPr>
            <a:spLocks noGrp="1" noChangeArrowheads="1"/>
          </p:cNvSpPr>
          <p:nvPr>
            <p:ph type="title" idx="4294967295"/>
          </p:nvPr>
        </p:nvSpPr>
        <p:spPr/>
        <p:txBody>
          <a:bodyPr anchor="b"/>
          <a:lstStyle/>
          <a:p>
            <a:pPr algn="ctr"/>
            <a:r>
              <a:rPr lang="en-US" altLang="en-US"/>
              <a:t>Step Six: Facilitate Closure</a:t>
            </a:r>
          </a:p>
        </p:txBody>
      </p:sp>
      <p:sp>
        <p:nvSpPr>
          <p:cNvPr id="36867" name="Rectangle 3">
            <a:extLst>
              <a:ext uri="{FF2B5EF4-FFF2-40B4-BE49-F238E27FC236}">
                <a16:creationId xmlns:a16="http://schemas.microsoft.com/office/drawing/2014/main" id="{E293794F-BFB6-4A05-8767-D8380B7F39FD}"/>
              </a:ext>
            </a:extLst>
          </p:cNvPr>
          <p:cNvSpPr>
            <a:spLocks noGrp="1" noChangeArrowheads="1"/>
          </p:cNvSpPr>
          <p:nvPr>
            <p:ph type="body" idx="4294967295"/>
          </p:nvPr>
        </p:nvSpPr>
        <p:spPr/>
        <p:txBody>
          <a:bodyPr/>
          <a:lstStyle/>
          <a:p>
            <a:r>
              <a:rPr lang="en-US" altLang="en-US"/>
              <a:t>Debriefing with consultees allows an opportunity to discuss outcomes and reflect on  the effectiveness of working as a group.</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descr="Large confetti">
            <a:extLst>
              <a:ext uri="{FF2B5EF4-FFF2-40B4-BE49-F238E27FC236}">
                <a16:creationId xmlns:a16="http://schemas.microsoft.com/office/drawing/2014/main" id="{9DD36569-F530-4246-9F47-5AA66CF05400}"/>
              </a:ext>
            </a:extLst>
          </p:cNvPr>
          <p:cNvSpPr>
            <a:spLocks noGrp="1" noChangeArrowheads="1"/>
          </p:cNvSpPr>
          <p:nvPr>
            <p:ph type="title" idx="4294967295"/>
          </p:nvPr>
        </p:nvSpPr>
        <p:spPr/>
        <p:txBody>
          <a:bodyPr anchor="b"/>
          <a:lstStyle/>
          <a:p>
            <a:pPr algn="ctr"/>
            <a:r>
              <a:rPr lang="en-US" altLang="en-US" sz="2000"/>
              <a:t>School Consultation &amp; Collaboration with Diverse Populations</a:t>
            </a:r>
          </a:p>
        </p:txBody>
      </p:sp>
      <p:sp>
        <p:nvSpPr>
          <p:cNvPr id="37891" name="Rectangle 3">
            <a:extLst>
              <a:ext uri="{FF2B5EF4-FFF2-40B4-BE49-F238E27FC236}">
                <a16:creationId xmlns:a16="http://schemas.microsoft.com/office/drawing/2014/main" id="{7EAAE96A-4A10-40F4-88B9-26324EF918BD}"/>
              </a:ext>
            </a:extLst>
          </p:cNvPr>
          <p:cNvSpPr>
            <a:spLocks noGrp="1" noChangeArrowheads="1"/>
          </p:cNvSpPr>
          <p:nvPr>
            <p:ph type="body" idx="4294967295"/>
          </p:nvPr>
        </p:nvSpPr>
        <p:spPr/>
        <p:txBody>
          <a:bodyPr/>
          <a:lstStyle/>
          <a:p>
            <a:pPr marL="533400" indent="-533400"/>
            <a:r>
              <a:rPr lang="en-US" altLang="en-US" sz="1800"/>
              <a:t>Multicultural research and practices into the areas of collaboration and consultation has been lacking.</a:t>
            </a:r>
          </a:p>
          <a:p>
            <a:pPr marL="533400" indent="-533400"/>
            <a:r>
              <a:rPr lang="en-US" altLang="en-US" sz="1800"/>
              <a:t>Still, most education professionals perceived that they had the skills to work with diverse student groups (Roache, Shore, Gouleta, &amp; de Obaldia Butkevich, 2003)</a:t>
            </a:r>
          </a:p>
          <a:p>
            <a:pPr marL="533400" indent="-533400"/>
            <a:r>
              <a:rPr lang="en-US" altLang="en-US" sz="1800"/>
              <a:t>There are strategies that help professional school counselors to address the needs of diverse youth, their families, and teachers.</a:t>
            </a:r>
          </a:p>
          <a:p>
            <a:pPr marL="533400" indent="-533400"/>
            <a:endParaRPr lang="en-US" altLang="en-US" sz="18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descr="Large confetti">
            <a:extLst>
              <a:ext uri="{FF2B5EF4-FFF2-40B4-BE49-F238E27FC236}">
                <a16:creationId xmlns:a16="http://schemas.microsoft.com/office/drawing/2014/main" id="{6F1D5152-E1E4-4742-966D-43A83560241D}"/>
              </a:ext>
            </a:extLst>
          </p:cNvPr>
          <p:cNvSpPr>
            <a:spLocks noGrp="1" noChangeArrowheads="1"/>
          </p:cNvSpPr>
          <p:nvPr>
            <p:ph type="title" idx="4294967295"/>
          </p:nvPr>
        </p:nvSpPr>
        <p:spPr/>
        <p:txBody>
          <a:bodyPr anchor="b"/>
          <a:lstStyle/>
          <a:p>
            <a:pPr algn="ctr"/>
            <a:r>
              <a:rPr lang="en-US" altLang="en-US" sz="2000"/>
              <a:t>School Consultation &amp; Collaboration with Diverse Populations</a:t>
            </a:r>
          </a:p>
        </p:txBody>
      </p:sp>
      <p:sp>
        <p:nvSpPr>
          <p:cNvPr id="38915" name="Rectangle 3">
            <a:extLst>
              <a:ext uri="{FF2B5EF4-FFF2-40B4-BE49-F238E27FC236}">
                <a16:creationId xmlns:a16="http://schemas.microsoft.com/office/drawing/2014/main" id="{47A2E2BD-5AA4-4ACF-97D0-AD6667DC595D}"/>
              </a:ext>
            </a:extLst>
          </p:cNvPr>
          <p:cNvSpPr>
            <a:spLocks noGrp="1" noChangeArrowheads="1"/>
          </p:cNvSpPr>
          <p:nvPr>
            <p:ph type="body" idx="4294967295"/>
          </p:nvPr>
        </p:nvSpPr>
        <p:spPr>
          <a:xfrm>
            <a:off x="2209800" y="1905000"/>
            <a:ext cx="7772400" cy="4572000"/>
          </a:xfrm>
        </p:spPr>
        <p:txBody>
          <a:bodyPr/>
          <a:lstStyle/>
          <a:p>
            <a:pPr marL="533400" indent="-533400">
              <a:lnSpc>
                <a:spcPct val="80000"/>
              </a:lnSpc>
            </a:pPr>
            <a:r>
              <a:rPr lang="en-US" altLang="en-US" sz="1400"/>
              <a:t>Ingraham (2003) proposed a multicultural school consultation framework with five components:</a:t>
            </a:r>
          </a:p>
          <a:p>
            <a:pPr marL="1295400" lvl="2" indent="-381000">
              <a:lnSpc>
                <a:spcPct val="80000"/>
              </a:lnSpc>
              <a:buFont typeface="Wingdings" panose="05000000000000000000" pitchFamily="2" charset="2"/>
              <a:buAutoNum type="arabicPeriod"/>
            </a:pPr>
            <a:r>
              <a:rPr lang="en-US" altLang="en-US"/>
              <a:t>Domains of consultant learning and development involve knowledge and skill requirements in eight competency domains, including understanding one’s own culture and its impact on others.</a:t>
            </a:r>
          </a:p>
          <a:p>
            <a:pPr marL="1295400" lvl="2" indent="-381000">
              <a:lnSpc>
                <a:spcPct val="80000"/>
              </a:lnSpc>
              <a:buFont typeface="Wingdings" panose="05000000000000000000" pitchFamily="2" charset="2"/>
              <a:buAutoNum type="arabicPeriod"/>
            </a:pPr>
            <a:r>
              <a:rPr lang="en-US" altLang="en-US"/>
              <a:t>Domains of consultee learning and development involve the knowledge, skills, confidence, and objectivity to deal with diverse circumstances.</a:t>
            </a:r>
          </a:p>
          <a:p>
            <a:pPr marL="1295400" lvl="2" indent="-381000">
              <a:lnSpc>
                <a:spcPct val="80000"/>
              </a:lnSpc>
              <a:buFont typeface="Wingdings" panose="05000000000000000000" pitchFamily="2" charset="2"/>
              <a:buAutoNum type="arabicPeriod"/>
            </a:pPr>
            <a:r>
              <a:rPr lang="en-US" altLang="en-US"/>
              <a:t>Cultural variations in the consultation constellation involve cultural similarity between and among the consultant, consultee, and client.</a:t>
            </a:r>
          </a:p>
          <a:p>
            <a:pPr marL="1295400" lvl="2" indent="-381000">
              <a:lnSpc>
                <a:spcPct val="80000"/>
              </a:lnSpc>
              <a:buFont typeface="Wingdings" panose="05000000000000000000" pitchFamily="2" charset="2"/>
              <a:buAutoNum type="arabicPeriod"/>
            </a:pPr>
            <a:r>
              <a:rPr lang="en-US" altLang="en-US"/>
              <a:t>Contextual and power influences involve societal influences, balance of power issues, and “cultural similarity within a differing cultural system” (p. 327).</a:t>
            </a:r>
          </a:p>
          <a:p>
            <a:pPr marL="1295400" lvl="2" indent="-381000">
              <a:lnSpc>
                <a:spcPct val="80000"/>
              </a:lnSpc>
              <a:buFont typeface="Wingdings" panose="05000000000000000000" pitchFamily="2" charset="2"/>
              <a:buAutoNum type="arabicPeriod"/>
            </a:pPr>
            <a:r>
              <a:rPr lang="en-US" altLang="en-US"/>
              <a:t>Hypothesized methods for supporting consultee and client success involve knowledge, skills, and strategies of various supportive interventions in areas such as how to frame problems.</a:t>
            </a:r>
          </a:p>
          <a:p>
            <a:pPr marL="533400" indent="-533400">
              <a:lnSpc>
                <a:spcPct val="80000"/>
              </a:lnSpc>
            </a:pPr>
            <a:endParaRPr lang="en-US" altLang="en-US" sz="12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descr="Large confetti">
            <a:extLst>
              <a:ext uri="{FF2B5EF4-FFF2-40B4-BE49-F238E27FC236}">
                <a16:creationId xmlns:a16="http://schemas.microsoft.com/office/drawing/2014/main" id="{78D621E5-BB31-4CCB-944B-F2FD09C21A66}"/>
              </a:ext>
            </a:extLst>
          </p:cNvPr>
          <p:cNvSpPr>
            <a:spLocks noGrp="1" noChangeArrowheads="1"/>
          </p:cNvSpPr>
          <p:nvPr>
            <p:ph type="title" idx="4294967295"/>
          </p:nvPr>
        </p:nvSpPr>
        <p:spPr>
          <a:xfrm>
            <a:off x="2133600" y="381000"/>
            <a:ext cx="8534400" cy="1143000"/>
          </a:xfrm>
        </p:spPr>
        <p:txBody>
          <a:bodyPr anchor="b"/>
          <a:lstStyle/>
          <a:p>
            <a:pPr algn="ctr"/>
            <a:r>
              <a:rPr lang="en-US" altLang="en-US" sz="2000"/>
              <a:t>Collaborative Consultation - Reaching Out to the Broader Community</a:t>
            </a:r>
            <a:r>
              <a:rPr lang="en-US" altLang="en-US"/>
              <a:t> </a:t>
            </a:r>
          </a:p>
        </p:txBody>
      </p:sp>
      <p:sp>
        <p:nvSpPr>
          <p:cNvPr id="39939" name="Rectangle 3">
            <a:extLst>
              <a:ext uri="{FF2B5EF4-FFF2-40B4-BE49-F238E27FC236}">
                <a16:creationId xmlns:a16="http://schemas.microsoft.com/office/drawing/2014/main" id="{D3BBC3DF-68FA-4720-A553-033A01C25434}"/>
              </a:ext>
            </a:extLst>
          </p:cNvPr>
          <p:cNvSpPr>
            <a:spLocks noGrp="1" noChangeArrowheads="1"/>
          </p:cNvSpPr>
          <p:nvPr>
            <p:ph type="body" idx="4294967295"/>
          </p:nvPr>
        </p:nvSpPr>
        <p:spPr>
          <a:xfrm>
            <a:off x="2133600" y="1981200"/>
            <a:ext cx="8229600" cy="4495800"/>
          </a:xfrm>
        </p:spPr>
        <p:txBody>
          <a:bodyPr/>
          <a:lstStyle/>
          <a:p>
            <a:r>
              <a:rPr lang="en-US" altLang="en-US" sz="1900"/>
              <a:t>The collaborative consultation model has to engage and be responsive to the broader community and advocate for the integration of basic services.</a:t>
            </a:r>
          </a:p>
          <a:p>
            <a:r>
              <a:rPr lang="en-US" altLang="en-US" sz="1900"/>
              <a:t>In order to create an effective integrated network of community-school professionals, professional school counselors need to be familiar with other social institutions. </a:t>
            </a:r>
          </a:p>
          <a:p>
            <a:pPr lvl="1"/>
            <a:r>
              <a:rPr lang="en-US" altLang="en-US"/>
              <a:t>How do they function?</a:t>
            </a:r>
          </a:p>
          <a:p>
            <a:pPr lvl="1"/>
            <a:r>
              <a:rPr lang="en-US" altLang="en-US"/>
              <a:t>Who in these systems represent potential partners?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descr="Large confetti">
            <a:extLst>
              <a:ext uri="{FF2B5EF4-FFF2-40B4-BE49-F238E27FC236}">
                <a16:creationId xmlns:a16="http://schemas.microsoft.com/office/drawing/2014/main" id="{80BA9C24-BAAB-4626-8213-58168EF0438A}"/>
              </a:ext>
            </a:extLst>
          </p:cNvPr>
          <p:cNvSpPr>
            <a:spLocks noGrp="1" noChangeArrowheads="1"/>
          </p:cNvSpPr>
          <p:nvPr>
            <p:ph type="title" idx="4294967295"/>
          </p:nvPr>
        </p:nvSpPr>
        <p:spPr>
          <a:xfrm>
            <a:off x="2438400" y="228600"/>
            <a:ext cx="7772400" cy="1143000"/>
          </a:xfrm>
        </p:spPr>
        <p:txBody>
          <a:bodyPr anchor="b"/>
          <a:lstStyle/>
          <a:p>
            <a:pPr algn="ctr"/>
            <a:r>
              <a:rPr lang="en-US" altLang="en-US"/>
              <a:t>Encouraging Parent/Guardian Collaboration</a:t>
            </a:r>
          </a:p>
        </p:txBody>
      </p:sp>
      <p:sp>
        <p:nvSpPr>
          <p:cNvPr id="40963" name="Rectangle 3">
            <a:extLst>
              <a:ext uri="{FF2B5EF4-FFF2-40B4-BE49-F238E27FC236}">
                <a16:creationId xmlns:a16="http://schemas.microsoft.com/office/drawing/2014/main" id="{1A311B9E-4D78-4C0D-AE8B-37DB04C48B0B}"/>
              </a:ext>
            </a:extLst>
          </p:cNvPr>
          <p:cNvSpPr>
            <a:spLocks noGrp="1" noChangeArrowheads="1"/>
          </p:cNvSpPr>
          <p:nvPr>
            <p:ph type="body" idx="4294967295"/>
          </p:nvPr>
        </p:nvSpPr>
        <p:spPr/>
        <p:txBody>
          <a:bodyPr/>
          <a:lstStyle/>
          <a:p>
            <a:pPr>
              <a:lnSpc>
                <a:spcPct val="90000"/>
              </a:lnSpc>
            </a:pPr>
            <a:r>
              <a:rPr lang="en-US" altLang="en-US" sz="1800"/>
              <a:t>Today, schools harbor a population of students with academic, personal, and social problems that create barriers to academic success.</a:t>
            </a:r>
          </a:p>
          <a:p>
            <a:pPr>
              <a:lnSpc>
                <a:spcPct val="90000"/>
              </a:lnSpc>
            </a:pPr>
            <a:r>
              <a:rPr lang="en-US" altLang="en-US" sz="1800"/>
              <a:t>Children are arriving in the classroom with needs far exceeding traditional educational methods, and professional school counselors are well positioned to be proactive</a:t>
            </a:r>
          </a:p>
          <a:p>
            <a:pPr>
              <a:lnSpc>
                <a:spcPct val="90000"/>
              </a:lnSpc>
            </a:pPr>
            <a:r>
              <a:rPr lang="en-US" altLang="en-US" sz="1800"/>
              <a:t>School reform has redefined the roles of many school professionals.</a:t>
            </a:r>
          </a:p>
          <a:p>
            <a:pPr>
              <a:lnSpc>
                <a:spcPct val="90000"/>
              </a:lnSpc>
            </a:pPr>
            <a:r>
              <a:rPr lang="en-US" altLang="en-US" sz="1800"/>
              <a:t>All must become actively involved in strengthening relationships between schools, families, and communities</a:t>
            </a:r>
            <a:r>
              <a:rPr lang="en-US" altLang="en-US" sz="160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descr="Large confetti">
            <a:extLst>
              <a:ext uri="{FF2B5EF4-FFF2-40B4-BE49-F238E27FC236}">
                <a16:creationId xmlns:a16="http://schemas.microsoft.com/office/drawing/2014/main" id="{56A156EC-9367-46FF-95B9-FDF0BDE2AADF}"/>
              </a:ext>
            </a:extLst>
          </p:cNvPr>
          <p:cNvSpPr>
            <a:spLocks noGrp="1" noChangeArrowheads="1"/>
          </p:cNvSpPr>
          <p:nvPr>
            <p:ph type="title" idx="4294967295"/>
          </p:nvPr>
        </p:nvSpPr>
        <p:spPr>
          <a:xfrm>
            <a:off x="2438400" y="228600"/>
            <a:ext cx="7772400" cy="1143000"/>
          </a:xfrm>
        </p:spPr>
        <p:txBody>
          <a:bodyPr anchor="b"/>
          <a:lstStyle/>
          <a:p>
            <a:pPr algn="ctr"/>
            <a:r>
              <a:rPr lang="en-US" altLang="en-US"/>
              <a:t>Encouraging Parent/Guardian Collaboration</a:t>
            </a:r>
            <a:r>
              <a:rPr lang="en-US" altLang="en-US" sz="1400"/>
              <a:t>(cont.)</a:t>
            </a:r>
          </a:p>
        </p:txBody>
      </p:sp>
      <p:sp>
        <p:nvSpPr>
          <p:cNvPr id="41987" name="Rectangle 3">
            <a:extLst>
              <a:ext uri="{FF2B5EF4-FFF2-40B4-BE49-F238E27FC236}">
                <a16:creationId xmlns:a16="http://schemas.microsoft.com/office/drawing/2014/main" id="{6C9CB49C-BF9C-4DB8-B4AF-F0E5C1ABF8A9}"/>
              </a:ext>
            </a:extLst>
          </p:cNvPr>
          <p:cNvSpPr>
            <a:spLocks noGrp="1" noChangeArrowheads="1"/>
          </p:cNvSpPr>
          <p:nvPr>
            <p:ph type="body" idx="4294967295"/>
          </p:nvPr>
        </p:nvSpPr>
        <p:spPr/>
        <p:txBody>
          <a:bodyPr/>
          <a:lstStyle/>
          <a:p>
            <a:pPr>
              <a:lnSpc>
                <a:spcPct val="90000"/>
              </a:lnSpc>
            </a:pPr>
            <a:r>
              <a:rPr lang="en-US" altLang="en-US" sz="1800"/>
              <a:t>Through collaboration, professional school counselors will gain a clearer understanding of what other agencies can contribute and how they function.</a:t>
            </a:r>
          </a:p>
          <a:p>
            <a:pPr>
              <a:lnSpc>
                <a:spcPct val="90000"/>
              </a:lnSpc>
            </a:pPr>
            <a:r>
              <a:rPr lang="en-US" altLang="en-US" sz="1800"/>
              <a:t>Professional school counselors can act as a liaison to parents and community agencies in facilitating collaborative efforts.</a:t>
            </a:r>
          </a:p>
          <a:p>
            <a:pPr>
              <a:lnSpc>
                <a:spcPct val="90000"/>
              </a:lnSpc>
            </a:pPr>
            <a:r>
              <a:rPr lang="en-US" altLang="en-US" sz="1800"/>
              <a:t>Ponec et al., concluded that it is only through the enrichment of this relationship that helping professionals can become more effective.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descr="Large confetti">
            <a:extLst>
              <a:ext uri="{FF2B5EF4-FFF2-40B4-BE49-F238E27FC236}">
                <a16:creationId xmlns:a16="http://schemas.microsoft.com/office/drawing/2014/main" id="{3BCC469B-329C-46DE-AB2A-2694ACCAA6B3}"/>
              </a:ext>
            </a:extLst>
          </p:cNvPr>
          <p:cNvSpPr>
            <a:spLocks noGrp="1" noChangeArrowheads="1"/>
          </p:cNvSpPr>
          <p:nvPr>
            <p:ph type="title" idx="4294967295"/>
          </p:nvPr>
        </p:nvSpPr>
        <p:spPr>
          <a:xfrm>
            <a:off x="2617788" y="381000"/>
            <a:ext cx="7772400" cy="1143000"/>
          </a:xfrm>
        </p:spPr>
        <p:txBody>
          <a:bodyPr anchor="b"/>
          <a:lstStyle/>
          <a:p>
            <a:pPr algn="ctr"/>
            <a:r>
              <a:rPr lang="en-US" altLang="en-US" sz="2800"/>
              <a:t>School Outreach and Changing Family Needs</a:t>
            </a:r>
          </a:p>
        </p:txBody>
      </p:sp>
      <p:sp>
        <p:nvSpPr>
          <p:cNvPr id="43011" name="Rectangle 3">
            <a:extLst>
              <a:ext uri="{FF2B5EF4-FFF2-40B4-BE49-F238E27FC236}">
                <a16:creationId xmlns:a16="http://schemas.microsoft.com/office/drawing/2014/main" id="{FB01FAA9-6BE3-487A-A89C-43BBBEF7A2CF}"/>
              </a:ext>
            </a:extLst>
          </p:cNvPr>
          <p:cNvSpPr>
            <a:spLocks noGrp="1" noChangeArrowheads="1"/>
          </p:cNvSpPr>
          <p:nvPr>
            <p:ph type="body" idx="4294967295"/>
          </p:nvPr>
        </p:nvSpPr>
        <p:spPr/>
        <p:txBody>
          <a:bodyPr/>
          <a:lstStyle/>
          <a:p>
            <a:r>
              <a:rPr lang="en-US" altLang="en-US" sz="1600"/>
              <a:t>Professional school counselors are the key to increasing opportunities for parents to be involved and supportive of their child’s education.</a:t>
            </a:r>
          </a:p>
          <a:p>
            <a:r>
              <a:rPr lang="en-US" altLang="en-US" sz="1600"/>
              <a:t>Some parents are very involved and supportive of their child’s education and some are not.</a:t>
            </a:r>
          </a:p>
          <a:p>
            <a:r>
              <a:rPr lang="en-US" altLang="en-US" sz="1600"/>
              <a:t>The great majority of parents, however, care about their children’s education.</a:t>
            </a:r>
          </a:p>
          <a:p>
            <a:r>
              <a:rPr lang="en-US" altLang="en-US" sz="1600"/>
              <a:t>Job and family demands engage much of parents’ time, often to the exclusion of school involvement.</a:t>
            </a:r>
          </a:p>
          <a:p>
            <a:endParaRPr lang="en-US" altLang="en-US" sz="16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descr="Large confetti">
            <a:extLst>
              <a:ext uri="{FF2B5EF4-FFF2-40B4-BE49-F238E27FC236}">
                <a16:creationId xmlns:a16="http://schemas.microsoft.com/office/drawing/2014/main" id="{5B3AAF6D-5B16-403D-A56D-DB8A808E121E}"/>
              </a:ext>
            </a:extLst>
          </p:cNvPr>
          <p:cNvSpPr>
            <a:spLocks noGrp="1" noChangeArrowheads="1"/>
          </p:cNvSpPr>
          <p:nvPr>
            <p:ph type="title" idx="4294967295"/>
          </p:nvPr>
        </p:nvSpPr>
        <p:spPr/>
        <p:txBody>
          <a:bodyPr anchor="b"/>
          <a:lstStyle/>
          <a:p>
            <a:r>
              <a:rPr lang="en-US" altLang="en-US"/>
              <a:t>Types of Parental Involvement</a:t>
            </a:r>
          </a:p>
        </p:txBody>
      </p:sp>
      <p:sp>
        <p:nvSpPr>
          <p:cNvPr id="44035" name="Rectangle 3">
            <a:extLst>
              <a:ext uri="{FF2B5EF4-FFF2-40B4-BE49-F238E27FC236}">
                <a16:creationId xmlns:a16="http://schemas.microsoft.com/office/drawing/2014/main" id="{19E58A76-CC02-445B-8313-DF72AF5B47F4}"/>
              </a:ext>
            </a:extLst>
          </p:cNvPr>
          <p:cNvSpPr>
            <a:spLocks noGrp="1" noChangeArrowheads="1"/>
          </p:cNvSpPr>
          <p:nvPr>
            <p:ph type="body" idx="4294967295"/>
          </p:nvPr>
        </p:nvSpPr>
        <p:spPr/>
        <p:txBody>
          <a:bodyPr/>
          <a:lstStyle/>
          <a:p>
            <a:pPr>
              <a:lnSpc>
                <a:spcPct val="90000"/>
              </a:lnSpc>
            </a:pPr>
            <a:r>
              <a:rPr lang="en-US" altLang="en-US" sz="1600"/>
              <a:t>Parenting: Parent education workshops and home visits</a:t>
            </a:r>
          </a:p>
          <a:p>
            <a:pPr>
              <a:lnSpc>
                <a:spcPct val="90000"/>
              </a:lnSpc>
            </a:pPr>
            <a:r>
              <a:rPr lang="en-US" altLang="en-US" sz="1600"/>
              <a:t>Communicating: Yearly conference with every parent and weekly folder of student work sent home</a:t>
            </a:r>
          </a:p>
          <a:p>
            <a:pPr>
              <a:lnSpc>
                <a:spcPct val="90000"/>
              </a:lnSpc>
            </a:pPr>
            <a:r>
              <a:rPr lang="en-US" altLang="en-US" sz="1600"/>
              <a:t>Volunteering: Parent room or family center and class parent</a:t>
            </a:r>
          </a:p>
          <a:p>
            <a:pPr>
              <a:lnSpc>
                <a:spcPct val="90000"/>
              </a:lnSpc>
            </a:pPr>
            <a:r>
              <a:rPr lang="en-US" altLang="en-US" sz="1600"/>
              <a:t>Learning at home: Information on homework policies and summer learning packets</a:t>
            </a:r>
          </a:p>
          <a:p>
            <a:pPr>
              <a:lnSpc>
                <a:spcPct val="90000"/>
              </a:lnSpc>
            </a:pPr>
            <a:r>
              <a:rPr lang="en-US" altLang="en-US" sz="1600"/>
              <a:t>Decision-making: Active PTA/PTO and district-level committees</a:t>
            </a:r>
          </a:p>
          <a:p>
            <a:pPr>
              <a:lnSpc>
                <a:spcPct val="90000"/>
              </a:lnSpc>
            </a:pPr>
            <a:r>
              <a:rPr lang="en-US" altLang="en-US" sz="1600"/>
              <a:t>Collaborating with communities: Service to community and through partnerships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descr="Large confetti">
            <a:extLst>
              <a:ext uri="{FF2B5EF4-FFF2-40B4-BE49-F238E27FC236}">
                <a16:creationId xmlns:a16="http://schemas.microsoft.com/office/drawing/2014/main" id="{6A89BAF2-A3C8-412F-9075-52486354AD17}"/>
              </a:ext>
            </a:extLst>
          </p:cNvPr>
          <p:cNvSpPr>
            <a:spLocks noGrp="1" noChangeArrowheads="1"/>
          </p:cNvSpPr>
          <p:nvPr>
            <p:ph type="title" idx="4294967295"/>
          </p:nvPr>
        </p:nvSpPr>
        <p:spPr>
          <a:xfrm>
            <a:off x="1981200" y="838200"/>
            <a:ext cx="8001000" cy="685800"/>
          </a:xfrm>
        </p:spPr>
        <p:txBody>
          <a:bodyPr anchor="b"/>
          <a:lstStyle/>
          <a:p>
            <a:pPr algn="ctr"/>
            <a:r>
              <a:rPr lang="en-US" altLang="en-US" sz="2800"/>
              <a:t>Consultation Models</a:t>
            </a:r>
          </a:p>
        </p:txBody>
      </p:sp>
      <p:sp>
        <p:nvSpPr>
          <p:cNvPr id="8195" name="Rectangle 3">
            <a:extLst>
              <a:ext uri="{FF2B5EF4-FFF2-40B4-BE49-F238E27FC236}">
                <a16:creationId xmlns:a16="http://schemas.microsoft.com/office/drawing/2014/main" id="{6099304F-7985-4B15-9378-905FE8205A17}"/>
              </a:ext>
            </a:extLst>
          </p:cNvPr>
          <p:cNvSpPr>
            <a:spLocks noGrp="1" noChangeArrowheads="1"/>
          </p:cNvSpPr>
          <p:nvPr>
            <p:ph type="body" idx="4294967295"/>
          </p:nvPr>
        </p:nvSpPr>
        <p:spPr>
          <a:xfrm>
            <a:off x="2057400" y="1905000"/>
            <a:ext cx="8382000" cy="4495800"/>
          </a:xfrm>
        </p:spPr>
        <p:txBody>
          <a:bodyPr/>
          <a:lstStyle/>
          <a:p>
            <a:pPr>
              <a:lnSpc>
                <a:spcPct val="90000"/>
              </a:lnSpc>
            </a:pPr>
            <a:r>
              <a:rPr lang="en-US" altLang="en-US" sz="1700"/>
              <a:t>Through consultation, professional school counselors can assist more students by working directly with individuals who have frequent contact with students, such as teachers and family members.</a:t>
            </a:r>
          </a:p>
          <a:p>
            <a:pPr>
              <a:lnSpc>
                <a:spcPct val="90000"/>
              </a:lnSpc>
            </a:pPr>
            <a:r>
              <a:rPr lang="en-US" altLang="en-US" sz="1700"/>
              <a:t>Three models of consultation:</a:t>
            </a:r>
          </a:p>
          <a:p>
            <a:pPr>
              <a:lnSpc>
                <a:spcPct val="90000"/>
              </a:lnSpc>
            </a:pPr>
            <a:r>
              <a:rPr lang="en-US" altLang="en-US" sz="1700"/>
              <a:t>	1. Triadic-Dependent</a:t>
            </a:r>
          </a:p>
          <a:p>
            <a:pPr>
              <a:lnSpc>
                <a:spcPct val="90000"/>
              </a:lnSpc>
            </a:pPr>
            <a:r>
              <a:rPr lang="en-US" altLang="en-US" sz="1700"/>
              <a:t>	2. Collaborative-Dependent</a:t>
            </a:r>
          </a:p>
          <a:p>
            <a:pPr>
              <a:lnSpc>
                <a:spcPct val="90000"/>
              </a:lnSpc>
            </a:pPr>
            <a:r>
              <a:rPr lang="en-US" altLang="en-US" sz="1700"/>
              <a:t>	3. Collaborative-Interdependent</a:t>
            </a:r>
          </a:p>
          <a:p>
            <a:pPr>
              <a:lnSpc>
                <a:spcPct val="90000"/>
              </a:lnSpc>
            </a:pPr>
            <a:r>
              <a:rPr lang="en-US" altLang="en-US" sz="1700"/>
              <a:t>These models are distinguished by the type of interaction that occurs between the consultant and the person or persons seeking the consultant’s help.</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descr="Large confetti">
            <a:extLst>
              <a:ext uri="{FF2B5EF4-FFF2-40B4-BE49-F238E27FC236}">
                <a16:creationId xmlns:a16="http://schemas.microsoft.com/office/drawing/2014/main" id="{50B27824-5A4D-4228-AC05-588B26D410D0}"/>
              </a:ext>
            </a:extLst>
          </p:cNvPr>
          <p:cNvSpPr>
            <a:spLocks noGrp="1"/>
          </p:cNvSpPr>
          <p:nvPr>
            <p:ph type="title" idx="4294967295"/>
          </p:nvPr>
        </p:nvSpPr>
        <p:spPr/>
        <p:txBody>
          <a:bodyPr anchor="b"/>
          <a:lstStyle/>
          <a:p>
            <a:pPr algn="ctr"/>
            <a:r>
              <a:rPr lang="en-US" altLang="en-US"/>
              <a:t>The Importance of Parent Involvement</a:t>
            </a:r>
          </a:p>
        </p:txBody>
      </p:sp>
      <p:sp>
        <p:nvSpPr>
          <p:cNvPr id="45059" name="Content Placeholder 2">
            <a:extLst>
              <a:ext uri="{FF2B5EF4-FFF2-40B4-BE49-F238E27FC236}">
                <a16:creationId xmlns:a16="http://schemas.microsoft.com/office/drawing/2014/main" id="{6CDE2382-BA56-4333-8B46-34D05E606EE9}"/>
              </a:ext>
            </a:extLst>
          </p:cNvPr>
          <p:cNvSpPr>
            <a:spLocks noGrp="1"/>
          </p:cNvSpPr>
          <p:nvPr>
            <p:ph idx="4294967295"/>
          </p:nvPr>
        </p:nvSpPr>
        <p:spPr/>
        <p:txBody>
          <a:bodyPr/>
          <a:lstStyle/>
          <a:p>
            <a:r>
              <a:rPr lang="en-US" altLang="en-US"/>
              <a:t>Parent involvement initiatives have been effective in improving achievement (Center for Public Education, 2011).</a:t>
            </a:r>
          </a:p>
          <a:p>
            <a:r>
              <a:rPr lang="en-US" altLang="en-US"/>
              <a:t>Parent involvement predicts student achievement (Center for Public Education, 2011), student attendance, and dropouts (Wright &amp; Stegelin, 2003)</a:t>
            </a:r>
          </a:p>
          <a:p>
            <a:r>
              <a:rPr lang="en-US" altLang="en-US"/>
              <a:t>Parent involvement is far more common in elementary schools.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descr="Large confetti">
            <a:extLst>
              <a:ext uri="{FF2B5EF4-FFF2-40B4-BE49-F238E27FC236}">
                <a16:creationId xmlns:a16="http://schemas.microsoft.com/office/drawing/2014/main" id="{9A8DF650-655F-4AAB-9EC2-278FEB6A70C2}"/>
              </a:ext>
            </a:extLst>
          </p:cNvPr>
          <p:cNvSpPr>
            <a:spLocks noGrp="1"/>
          </p:cNvSpPr>
          <p:nvPr>
            <p:ph type="title" idx="4294967295"/>
          </p:nvPr>
        </p:nvSpPr>
        <p:spPr/>
        <p:txBody>
          <a:bodyPr anchor="b"/>
          <a:lstStyle/>
          <a:p>
            <a:pPr algn="ctr"/>
            <a:r>
              <a:rPr lang="en-US" altLang="en-US"/>
              <a:t>Strategies for Increasing Parent Involvement</a:t>
            </a:r>
          </a:p>
        </p:txBody>
      </p:sp>
      <p:sp>
        <p:nvSpPr>
          <p:cNvPr id="46083" name="Content Placeholder 2">
            <a:extLst>
              <a:ext uri="{FF2B5EF4-FFF2-40B4-BE49-F238E27FC236}">
                <a16:creationId xmlns:a16="http://schemas.microsoft.com/office/drawing/2014/main" id="{B37C3B01-EC9A-4E55-9B33-D4575884FD03}"/>
              </a:ext>
            </a:extLst>
          </p:cNvPr>
          <p:cNvSpPr>
            <a:spLocks noGrp="1"/>
          </p:cNvSpPr>
          <p:nvPr>
            <p:ph idx="4294967295"/>
          </p:nvPr>
        </p:nvSpPr>
        <p:spPr/>
        <p:txBody>
          <a:bodyPr/>
          <a:lstStyle/>
          <a:p>
            <a:r>
              <a:rPr lang="en-US" altLang="en-US" sz="1400"/>
              <a:t>1.	Focus on student achievement (academic and otherwise) as a school and extended community.</a:t>
            </a:r>
          </a:p>
          <a:p>
            <a:r>
              <a:rPr lang="en-US" altLang="en-US" sz="1400"/>
              <a:t>2.	Acknowledge parent contributions at school or community events, as well as through print and personalized expressions of gratitude.</a:t>
            </a:r>
          </a:p>
          <a:p>
            <a:r>
              <a:rPr lang="en-US" altLang="en-US" sz="1400"/>
              <a:t>3.	Be specific in giving directions so that parents understand exactly what you expect them to do.</a:t>
            </a:r>
          </a:p>
          <a:p>
            <a:pPr>
              <a:buFontTx/>
              <a:buNone/>
            </a:pPr>
            <a:r>
              <a:rPr lang="en-US" altLang="en-US" sz="1400"/>
              <a:t>Use varied and repeated types of communications to solicit volunteers. These may include personal, phone, or written contacts by educators, other parent volunteers, and even students. Recruitment must be a continuous process.</a:t>
            </a:r>
          </a:p>
          <a:p>
            <a:r>
              <a:rPr lang="en-US" altLang="en-US" sz="1400"/>
              <a:t> 5.	Include parents in the planning and decision-making stages of programs to enhance feelings of ownership.</a:t>
            </a:r>
          </a:p>
          <a:p>
            <a:r>
              <a:rPr lang="en-US" altLang="en-US" sz="1400"/>
              <a:t>  6.	Find out what parents are interested and skilled in doing so that volunteer activities will match parent needs, interests, and skills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descr="Large confetti">
            <a:extLst>
              <a:ext uri="{FF2B5EF4-FFF2-40B4-BE49-F238E27FC236}">
                <a16:creationId xmlns:a16="http://schemas.microsoft.com/office/drawing/2014/main" id="{7168351F-1103-4B0F-8AFD-98ECBDD403B5}"/>
              </a:ext>
            </a:extLst>
          </p:cNvPr>
          <p:cNvSpPr>
            <a:spLocks noGrp="1"/>
          </p:cNvSpPr>
          <p:nvPr>
            <p:ph type="title" idx="4294967295"/>
          </p:nvPr>
        </p:nvSpPr>
        <p:spPr/>
        <p:txBody>
          <a:bodyPr anchor="b"/>
          <a:lstStyle/>
          <a:p>
            <a:pPr algn="ctr"/>
            <a:r>
              <a:rPr lang="en-US" altLang="en-US"/>
              <a:t>Strategies for Increasing Parent Involvement (cont.)</a:t>
            </a:r>
          </a:p>
        </p:txBody>
      </p:sp>
      <p:sp>
        <p:nvSpPr>
          <p:cNvPr id="47107" name="Content Placeholder 2">
            <a:extLst>
              <a:ext uri="{FF2B5EF4-FFF2-40B4-BE49-F238E27FC236}">
                <a16:creationId xmlns:a16="http://schemas.microsoft.com/office/drawing/2014/main" id="{2A4169A0-E0AC-4DCF-B8A6-8E16C3995C9C}"/>
              </a:ext>
            </a:extLst>
          </p:cNvPr>
          <p:cNvSpPr>
            <a:spLocks noGrp="1"/>
          </p:cNvSpPr>
          <p:nvPr>
            <p:ph idx="4294967295"/>
          </p:nvPr>
        </p:nvSpPr>
        <p:spPr/>
        <p:txBody>
          <a:bodyPr/>
          <a:lstStyle/>
          <a:p>
            <a:r>
              <a:rPr lang="en-US" altLang="en-US" sz="1400"/>
              <a:t>7.	Develop a school climate that is positive, inviting, and interactive. Make the school a place that parents want to be.</a:t>
            </a:r>
          </a:p>
          <a:p>
            <a:r>
              <a:rPr lang="en-US" altLang="en-US" sz="1400"/>
              <a:t>8.	Provide (at least) monthly opportunities for parents to visit the school and interact with the educators and parent volunteers.</a:t>
            </a:r>
          </a:p>
          <a:p>
            <a:r>
              <a:rPr lang="en-US" altLang="en-US" sz="1400"/>
              <a:t>9.	Provide parents with resources and information that help them to help their children learn at home.</a:t>
            </a:r>
          </a:p>
          <a:p>
            <a:r>
              <a:rPr lang="en-US" altLang="en-US" sz="1400"/>
              <a:t>10.	Encourage the rest of the family (e.g., grandparents, aunts, uncles, siblings), neighbors, employers, and community leaders to get involved.</a:t>
            </a:r>
          </a:p>
          <a:p>
            <a:r>
              <a:rPr lang="en-US" altLang="en-US" sz="1400"/>
              <a:t>11.	Select a coordinator of volunteer activities to keep everyone moving in sync. This can be a parent volunteer.</a:t>
            </a:r>
          </a:p>
          <a:p>
            <a:r>
              <a:rPr lang="en-US" altLang="en-US" sz="1400"/>
              <a:t>12.	Provide niceties (e.g., refreshments, name tags) and remove barriers to participation (e.g., provide transportation and/or babysitting).</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descr="Large confetti">
            <a:extLst>
              <a:ext uri="{FF2B5EF4-FFF2-40B4-BE49-F238E27FC236}">
                <a16:creationId xmlns:a16="http://schemas.microsoft.com/office/drawing/2014/main" id="{315A801B-ECAA-4096-8F35-75EB28A27978}"/>
              </a:ext>
            </a:extLst>
          </p:cNvPr>
          <p:cNvSpPr>
            <a:spLocks noGrp="1" noChangeArrowheads="1"/>
          </p:cNvSpPr>
          <p:nvPr>
            <p:ph type="title" idx="4294967295"/>
          </p:nvPr>
        </p:nvSpPr>
        <p:spPr/>
        <p:txBody>
          <a:bodyPr anchor="b"/>
          <a:lstStyle/>
          <a:p>
            <a:pPr algn="ctr"/>
            <a:r>
              <a:rPr lang="en-US" altLang="en-US" sz="2000"/>
              <a:t>Communicating Effectively with Parents and Guardians</a:t>
            </a:r>
          </a:p>
        </p:txBody>
      </p:sp>
      <p:sp>
        <p:nvSpPr>
          <p:cNvPr id="48131" name="Rectangle 3">
            <a:extLst>
              <a:ext uri="{FF2B5EF4-FFF2-40B4-BE49-F238E27FC236}">
                <a16:creationId xmlns:a16="http://schemas.microsoft.com/office/drawing/2014/main" id="{24903695-60D1-441D-8A5D-7DDBBAE591DF}"/>
              </a:ext>
            </a:extLst>
          </p:cNvPr>
          <p:cNvSpPr>
            <a:spLocks noGrp="1" noChangeArrowheads="1"/>
          </p:cNvSpPr>
          <p:nvPr>
            <p:ph type="body" idx="4294967295"/>
          </p:nvPr>
        </p:nvSpPr>
        <p:spPr/>
        <p:txBody>
          <a:bodyPr/>
          <a:lstStyle/>
          <a:p>
            <a:pPr>
              <a:lnSpc>
                <a:spcPct val="90000"/>
              </a:lnSpc>
            </a:pPr>
            <a:r>
              <a:rPr lang="en-US" altLang="en-US" sz="1600"/>
              <a:t>Both parents and school personnel set up road blocks to communication. </a:t>
            </a:r>
          </a:p>
          <a:p>
            <a:pPr>
              <a:lnSpc>
                <a:spcPct val="90000"/>
              </a:lnSpc>
            </a:pPr>
            <a:r>
              <a:rPr lang="en-US" altLang="en-US" sz="1600"/>
              <a:t>School staff must treat parents as partners in education, involving each to maximize the potential of all students.</a:t>
            </a:r>
          </a:p>
          <a:p>
            <a:pPr>
              <a:lnSpc>
                <a:spcPct val="90000"/>
              </a:lnSpc>
            </a:pPr>
            <a:r>
              <a:rPr lang="en-US" altLang="en-US" sz="1600"/>
              <a:t>The counselor is often the first school contact and must strive to make parents feel welcome in school.</a:t>
            </a:r>
          </a:p>
          <a:p>
            <a:pPr>
              <a:lnSpc>
                <a:spcPct val="90000"/>
              </a:lnSpc>
            </a:pPr>
            <a:r>
              <a:rPr lang="en-US" altLang="en-US" sz="1600"/>
              <a:t>Many schools offer one-way communication with parents in the form of newsletters or flyers but they also need to engage in two-way communication. For example: phone calls, e-mail, home visits, conferences, etc.</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descr="Large confetti">
            <a:extLst>
              <a:ext uri="{FF2B5EF4-FFF2-40B4-BE49-F238E27FC236}">
                <a16:creationId xmlns:a16="http://schemas.microsoft.com/office/drawing/2014/main" id="{CB7D36CB-5A55-4B58-B1FA-BE7391354799}"/>
              </a:ext>
            </a:extLst>
          </p:cNvPr>
          <p:cNvSpPr>
            <a:spLocks noGrp="1" noChangeArrowheads="1"/>
          </p:cNvSpPr>
          <p:nvPr>
            <p:ph type="title" idx="4294967295"/>
          </p:nvPr>
        </p:nvSpPr>
        <p:spPr/>
        <p:txBody>
          <a:bodyPr anchor="b"/>
          <a:lstStyle/>
          <a:p>
            <a:pPr algn="ctr"/>
            <a:r>
              <a:rPr lang="en-US" altLang="en-US" sz="2000"/>
              <a:t>Communicating Effectively with Parents and Guardians (cont.)</a:t>
            </a:r>
          </a:p>
        </p:txBody>
      </p:sp>
      <p:sp>
        <p:nvSpPr>
          <p:cNvPr id="49155" name="Rectangle 3">
            <a:extLst>
              <a:ext uri="{FF2B5EF4-FFF2-40B4-BE49-F238E27FC236}">
                <a16:creationId xmlns:a16="http://schemas.microsoft.com/office/drawing/2014/main" id="{28CC8B9B-D577-4068-A5C9-B60D2DE85668}"/>
              </a:ext>
            </a:extLst>
          </p:cNvPr>
          <p:cNvSpPr>
            <a:spLocks noGrp="1" noChangeArrowheads="1"/>
          </p:cNvSpPr>
          <p:nvPr>
            <p:ph type="body" idx="4294967295"/>
          </p:nvPr>
        </p:nvSpPr>
        <p:spPr/>
        <p:txBody>
          <a:bodyPr/>
          <a:lstStyle/>
          <a:p>
            <a:pPr>
              <a:lnSpc>
                <a:spcPct val="90000"/>
              </a:lnSpc>
            </a:pPr>
            <a:r>
              <a:rPr lang="en-US" altLang="en-US" sz="1800"/>
              <a:t>Although teachers are often on the front line of communication, professional school counselors play a critical role in maintaining open dialogues with families.</a:t>
            </a:r>
          </a:p>
          <a:p>
            <a:pPr>
              <a:lnSpc>
                <a:spcPct val="90000"/>
              </a:lnSpc>
            </a:pPr>
            <a:r>
              <a:rPr lang="en-US" altLang="en-US" sz="1800"/>
              <a:t>Through parent workshops counselors can teach parents skills for listening and communicating with their child.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descr="Large confetti">
            <a:extLst>
              <a:ext uri="{FF2B5EF4-FFF2-40B4-BE49-F238E27FC236}">
                <a16:creationId xmlns:a16="http://schemas.microsoft.com/office/drawing/2014/main" id="{DFA828E0-436A-4F53-86B7-6AEF1676BE31}"/>
              </a:ext>
            </a:extLst>
          </p:cNvPr>
          <p:cNvSpPr>
            <a:spLocks noGrp="1" noChangeArrowheads="1"/>
          </p:cNvSpPr>
          <p:nvPr>
            <p:ph type="title" idx="4294967295"/>
          </p:nvPr>
        </p:nvSpPr>
        <p:spPr/>
        <p:txBody>
          <a:bodyPr anchor="b"/>
          <a:lstStyle/>
          <a:p>
            <a:r>
              <a:rPr lang="en-US" altLang="en-US"/>
              <a:t>Strategies for Communicating</a:t>
            </a:r>
          </a:p>
        </p:txBody>
      </p:sp>
      <p:sp>
        <p:nvSpPr>
          <p:cNvPr id="50179" name="Rectangle 3">
            <a:extLst>
              <a:ext uri="{FF2B5EF4-FFF2-40B4-BE49-F238E27FC236}">
                <a16:creationId xmlns:a16="http://schemas.microsoft.com/office/drawing/2014/main" id="{C81F2A13-9803-4955-8592-76030BD53B62}"/>
              </a:ext>
            </a:extLst>
          </p:cNvPr>
          <p:cNvSpPr>
            <a:spLocks noGrp="1" noChangeArrowheads="1"/>
          </p:cNvSpPr>
          <p:nvPr>
            <p:ph type="body" idx="4294967295"/>
          </p:nvPr>
        </p:nvSpPr>
        <p:spPr>
          <a:xfrm>
            <a:off x="2590800" y="1752600"/>
            <a:ext cx="7772400" cy="4876800"/>
          </a:xfrm>
        </p:spPr>
        <p:txBody>
          <a:bodyPr/>
          <a:lstStyle/>
          <a:p>
            <a:pPr>
              <a:lnSpc>
                <a:spcPct val="90000"/>
              </a:lnSpc>
            </a:pPr>
            <a:r>
              <a:rPr lang="en-US" altLang="en-US" sz="1600"/>
              <a:t>   These strategies are based on the U.S. Department of Education publication, </a:t>
            </a:r>
            <a:r>
              <a:rPr lang="en-US" altLang="en-US" sz="1600" i="1"/>
              <a:t>Reaching All Families</a:t>
            </a:r>
            <a:r>
              <a:rPr lang="en-US" altLang="en-US" sz="1600"/>
              <a:t>.</a:t>
            </a:r>
          </a:p>
          <a:p>
            <a:pPr>
              <a:lnSpc>
                <a:spcPct val="90000"/>
              </a:lnSpc>
            </a:pPr>
            <a:r>
              <a:rPr lang="en-US" altLang="en-US" sz="1600" i="1"/>
              <a:t>Welcome letter</a:t>
            </a:r>
            <a:r>
              <a:rPr lang="en-US" altLang="en-US" sz="1600"/>
              <a:t> sent home at the beginning of the year.</a:t>
            </a:r>
          </a:p>
          <a:p>
            <a:pPr>
              <a:lnSpc>
                <a:spcPct val="90000"/>
              </a:lnSpc>
            </a:pPr>
            <a:r>
              <a:rPr lang="en-US" altLang="en-US" sz="1600" i="1"/>
              <a:t>Home-School handbook </a:t>
            </a:r>
            <a:r>
              <a:rPr lang="en-US" altLang="en-US" sz="1600"/>
              <a:t>with school rules and policies. Provides an opportunity to define the professional school counselor’s role and function.</a:t>
            </a:r>
          </a:p>
          <a:p>
            <a:pPr>
              <a:lnSpc>
                <a:spcPct val="90000"/>
              </a:lnSpc>
            </a:pPr>
            <a:r>
              <a:rPr lang="en-US" altLang="en-US" sz="1600" i="1"/>
              <a:t>Information packets </a:t>
            </a:r>
            <a:r>
              <a:rPr lang="en-US" altLang="en-US" sz="1600"/>
              <a:t>provide more detailed information about the role of the professional school counselor.</a:t>
            </a:r>
          </a:p>
          <a:p>
            <a:pPr>
              <a:lnSpc>
                <a:spcPct val="90000"/>
              </a:lnSpc>
            </a:pPr>
            <a:r>
              <a:rPr lang="en-US" altLang="en-US" sz="1600" i="1"/>
              <a:t>Calendars </a:t>
            </a:r>
            <a:r>
              <a:rPr lang="en-US" altLang="en-US" sz="1600"/>
              <a:t>highlight counselor planned or coordinated meetings and events for parents.</a:t>
            </a:r>
            <a:endParaRPr lang="en-US" altLang="en-US" sz="1600" i="1"/>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descr="Large confetti">
            <a:extLst>
              <a:ext uri="{FF2B5EF4-FFF2-40B4-BE49-F238E27FC236}">
                <a16:creationId xmlns:a16="http://schemas.microsoft.com/office/drawing/2014/main" id="{1BAD8B4E-48FE-4327-BE6E-E36A67BD1B78}"/>
              </a:ext>
            </a:extLst>
          </p:cNvPr>
          <p:cNvSpPr>
            <a:spLocks noGrp="1" noChangeArrowheads="1"/>
          </p:cNvSpPr>
          <p:nvPr>
            <p:ph type="title" idx="4294967295"/>
          </p:nvPr>
        </p:nvSpPr>
        <p:spPr/>
        <p:txBody>
          <a:bodyPr anchor="b"/>
          <a:lstStyle/>
          <a:p>
            <a:pPr algn="ctr"/>
            <a:r>
              <a:rPr lang="en-US" altLang="en-US" sz="2000"/>
              <a:t>Strategies for Communicating (cont.)</a:t>
            </a:r>
          </a:p>
        </p:txBody>
      </p:sp>
      <p:sp>
        <p:nvSpPr>
          <p:cNvPr id="51203" name="Rectangle 3">
            <a:extLst>
              <a:ext uri="{FF2B5EF4-FFF2-40B4-BE49-F238E27FC236}">
                <a16:creationId xmlns:a16="http://schemas.microsoft.com/office/drawing/2014/main" id="{168C3C18-3684-4305-BBE1-B593C6D49027}"/>
              </a:ext>
            </a:extLst>
          </p:cNvPr>
          <p:cNvSpPr>
            <a:spLocks noGrp="1" noChangeArrowheads="1"/>
          </p:cNvSpPr>
          <p:nvPr>
            <p:ph type="body" idx="4294967295"/>
          </p:nvPr>
        </p:nvSpPr>
        <p:spPr>
          <a:xfrm>
            <a:off x="1889125" y="1546225"/>
            <a:ext cx="8229600" cy="4778375"/>
          </a:xfrm>
        </p:spPr>
        <p:txBody>
          <a:bodyPr/>
          <a:lstStyle/>
          <a:p>
            <a:pPr algn="ctr">
              <a:lnSpc>
                <a:spcPct val="90000"/>
              </a:lnSpc>
            </a:pPr>
            <a:r>
              <a:rPr lang="en-US" altLang="en-US" sz="1600" i="1"/>
              <a:t>School newsletter </a:t>
            </a:r>
            <a:r>
              <a:rPr lang="en-US" altLang="en-US" sz="1600"/>
              <a:t>allows counselors to post a regular column.</a:t>
            </a:r>
          </a:p>
          <a:p>
            <a:pPr algn="ctr">
              <a:lnSpc>
                <a:spcPct val="90000"/>
              </a:lnSpc>
            </a:pPr>
            <a:r>
              <a:rPr lang="en-US" altLang="en-US" sz="1600" i="1"/>
              <a:t>Open house </a:t>
            </a:r>
            <a:r>
              <a:rPr lang="en-US" altLang="en-US" sz="1600"/>
              <a:t>is an opportunity for counselors to invite parents into the school and meet them.</a:t>
            </a:r>
          </a:p>
          <a:p>
            <a:pPr algn="ctr">
              <a:lnSpc>
                <a:spcPct val="90000"/>
              </a:lnSpc>
            </a:pPr>
            <a:r>
              <a:rPr lang="en-US" altLang="en-US" sz="1600" i="1"/>
              <a:t>New families meeting </a:t>
            </a:r>
            <a:r>
              <a:rPr lang="en-US" altLang="en-US" sz="1600"/>
              <a:t>allows new families the chance to tour the school and to meet their child’s counselor.</a:t>
            </a:r>
          </a:p>
          <a:p>
            <a:pPr algn="ctr">
              <a:lnSpc>
                <a:spcPct val="90000"/>
              </a:lnSpc>
            </a:pPr>
            <a:r>
              <a:rPr lang="en-US" altLang="en-US" sz="1600" i="1"/>
              <a:t>School-parent compacts </a:t>
            </a:r>
            <a:r>
              <a:rPr lang="en-US" altLang="en-US" sz="1600"/>
              <a:t>are voluntary agreements between home and school to define goals, expectations, and shared responsibilities. </a:t>
            </a:r>
          </a:p>
          <a:p>
            <a:pPr algn="ctr">
              <a:lnSpc>
                <a:spcPct val="90000"/>
              </a:lnSpc>
            </a:pPr>
            <a:r>
              <a:rPr lang="en-US" altLang="en-US" sz="1600" i="1"/>
              <a:t>Positive phone calls </a:t>
            </a:r>
            <a:r>
              <a:rPr lang="en-US" altLang="en-US" sz="1600"/>
              <a:t>are used to report good information about their child to parents.</a:t>
            </a:r>
            <a:endParaRPr lang="en-US" altLang="en-US" sz="1600" i="1"/>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descr="Large confetti">
            <a:extLst>
              <a:ext uri="{FF2B5EF4-FFF2-40B4-BE49-F238E27FC236}">
                <a16:creationId xmlns:a16="http://schemas.microsoft.com/office/drawing/2014/main" id="{C8A1ECBD-3655-49C9-99CD-E894E83709D5}"/>
              </a:ext>
            </a:extLst>
          </p:cNvPr>
          <p:cNvSpPr>
            <a:spLocks noGrp="1" noChangeArrowheads="1"/>
          </p:cNvSpPr>
          <p:nvPr>
            <p:ph type="title" idx="4294967295"/>
          </p:nvPr>
        </p:nvSpPr>
        <p:spPr>
          <a:xfrm>
            <a:off x="2057400" y="228600"/>
            <a:ext cx="7772400" cy="1143000"/>
          </a:xfrm>
        </p:spPr>
        <p:txBody>
          <a:bodyPr anchor="b"/>
          <a:lstStyle/>
          <a:p>
            <a:pPr algn="ctr"/>
            <a:r>
              <a:rPr lang="en-US" altLang="en-US"/>
              <a:t>Summary/Conclusion</a:t>
            </a:r>
          </a:p>
        </p:txBody>
      </p:sp>
      <p:sp>
        <p:nvSpPr>
          <p:cNvPr id="52227" name="Rectangle 3">
            <a:extLst>
              <a:ext uri="{FF2B5EF4-FFF2-40B4-BE49-F238E27FC236}">
                <a16:creationId xmlns:a16="http://schemas.microsoft.com/office/drawing/2014/main" id="{390F6890-2D0F-47F2-8839-204DDA70E91B}"/>
              </a:ext>
            </a:extLst>
          </p:cNvPr>
          <p:cNvSpPr>
            <a:spLocks noGrp="1" noChangeArrowheads="1"/>
          </p:cNvSpPr>
          <p:nvPr>
            <p:ph type="body" idx="4294967295"/>
          </p:nvPr>
        </p:nvSpPr>
        <p:spPr>
          <a:xfrm>
            <a:off x="2057400" y="2057400"/>
            <a:ext cx="8229600" cy="4191000"/>
          </a:xfrm>
        </p:spPr>
        <p:txBody>
          <a:bodyPr/>
          <a:lstStyle/>
          <a:p>
            <a:pPr>
              <a:lnSpc>
                <a:spcPct val="90000"/>
              </a:lnSpc>
            </a:pPr>
            <a:r>
              <a:rPr lang="en-US" altLang="en-US" sz="1800"/>
              <a:t>Through consultation, professional school counselors affect positive growth for students by working directly with teachers and family members, and the systems within which these groups live and work.</a:t>
            </a:r>
          </a:p>
          <a:p>
            <a:pPr>
              <a:lnSpc>
                <a:spcPct val="90000"/>
              </a:lnSpc>
            </a:pPr>
            <a:r>
              <a:rPr lang="en-US" altLang="en-US" sz="1800"/>
              <a:t>A professional school counselor’s primary focus is prevention, which can be accomplished most effectively by maximizing the consultation function.</a:t>
            </a:r>
          </a:p>
          <a:p>
            <a:pPr>
              <a:lnSpc>
                <a:spcPct val="90000"/>
              </a:lnSpc>
            </a:pPr>
            <a:r>
              <a:rPr lang="en-US" altLang="en-US" sz="1800"/>
              <a:t>Professional school counselors are uniquely positioned to provide both traditional and innovative services to meet the needs of children and families.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descr="Large confetti">
            <a:extLst>
              <a:ext uri="{FF2B5EF4-FFF2-40B4-BE49-F238E27FC236}">
                <a16:creationId xmlns:a16="http://schemas.microsoft.com/office/drawing/2014/main" id="{64926359-2BEC-4FED-B4BB-FA87A579E412}"/>
              </a:ext>
            </a:extLst>
          </p:cNvPr>
          <p:cNvSpPr>
            <a:spLocks noGrp="1" noChangeArrowheads="1"/>
          </p:cNvSpPr>
          <p:nvPr>
            <p:ph type="title" idx="4294967295"/>
          </p:nvPr>
        </p:nvSpPr>
        <p:spPr/>
        <p:txBody>
          <a:bodyPr anchor="b"/>
          <a:lstStyle/>
          <a:p>
            <a:pPr algn="ctr"/>
            <a:r>
              <a:rPr lang="en-US" altLang="en-US" sz="2800"/>
              <a:t>Triadic-Dependent</a:t>
            </a:r>
          </a:p>
        </p:txBody>
      </p:sp>
      <p:sp>
        <p:nvSpPr>
          <p:cNvPr id="9219" name="Rectangle 3">
            <a:extLst>
              <a:ext uri="{FF2B5EF4-FFF2-40B4-BE49-F238E27FC236}">
                <a16:creationId xmlns:a16="http://schemas.microsoft.com/office/drawing/2014/main" id="{47C2D6EB-C7B5-4C79-AAB6-0F501874F54C}"/>
              </a:ext>
            </a:extLst>
          </p:cNvPr>
          <p:cNvSpPr>
            <a:spLocks noGrp="1" noChangeArrowheads="1"/>
          </p:cNvSpPr>
          <p:nvPr>
            <p:ph type="body" idx="4294967295"/>
          </p:nvPr>
        </p:nvSpPr>
        <p:spPr>
          <a:xfrm>
            <a:off x="1828800" y="1752600"/>
            <a:ext cx="8534400" cy="4876800"/>
          </a:xfrm>
        </p:spPr>
        <p:txBody>
          <a:bodyPr/>
          <a:lstStyle/>
          <a:p>
            <a:pPr algn="ctr"/>
            <a:r>
              <a:rPr lang="en-US" altLang="en-US" sz="1600" b="1"/>
              <a:t>Indirect Approach</a:t>
            </a:r>
          </a:p>
          <a:p>
            <a:r>
              <a:rPr lang="en-US" altLang="en-US" sz="1600"/>
              <a:t>The consultant provides services indirectly to the client by working with the consultee. </a:t>
            </a:r>
          </a:p>
          <a:p>
            <a:pPr algn="ctr"/>
            <a:r>
              <a:rPr lang="en-US" altLang="en-US" sz="1600" b="1"/>
              <a:t>Direct Approach</a:t>
            </a:r>
          </a:p>
          <a:p>
            <a:r>
              <a:rPr lang="en-US" altLang="en-US" sz="1600"/>
              <a:t>Counseling the student.</a:t>
            </a:r>
          </a:p>
          <a:p>
            <a:pPr algn="ctr"/>
            <a:r>
              <a:rPr lang="en-US" altLang="en-US" sz="1600" b="1"/>
              <a:t>Mixed Approach</a:t>
            </a:r>
          </a:p>
          <a:p>
            <a:r>
              <a:rPr lang="en-US" altLang="en-US" sz="1600"/>
              <a:t>Combines indirect and direct approaches. </a:t>
            </a:r>
          </a:p>
          <a:p>
            <a:r>
              <a:rPr lang="en-US" altLang="en-US" sz="1600"/>
              <a:t>For example, the counselor may consult with teachers or family members (indirect service to the student) and provide the same student with one-on-one counseling (direct services to the student).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descr="Large confetti">
            <a:extLst>
              <a:ext uri="{FF2B5EF4-FFF2-40B4-BE49-F238E27FC236}">
                <a16:creationId xmlns:a16="http://schemas.microsoft.com/office/drawing/2014/main" id="{9307BB5C-D334-4640-B8C5-A627AB160537}"/>
              </a:ext>
            </a:extLst>
          </p:cNvPr>
          <p:cNvSpPr>
            <a:spLocks noGrp="1" noChangeArrowheads="1"/>
          </p:cNvSpPr>
          <p:nvPr>
            <p:ph type="title" idx="4294967295"/>
          </p:nvPr>
        </p:nvSpPr>
        <p:spPr/>
        <p:txBody>
          <a:bodyPr anchor="b"/>
          <a:lstStyle/>
          <a:p>
            <a:pPr algn="ctr"/>
            <a:r>
              <a:rPr lang="en-US" altLang="en-US" sz="2800"/>
              <a:t>Triadic-Dependent (cont.)</a:t>
            </a:r>
          </a:p>
        </p:txBody>
      </p:sp>
      <p:sp>
        <p:nvSpPr>
          <p:cNvPr id="10243" name="Rectangle 3">
            <a:extLst>
              <a:ext uri="{FF2B5EF4-FFF2-40B4-BE49-F238E27FC236}">
                <a16:creationId xmlns:a16="http://schemas.microsoft.com/office/drawing/2014/main" id="{B7115CAB-CF61-45FC-A947-F72FD5C866E8}"/>
              </a:ext>
            </a:extLst>
          </p:cNvPr>
          <p:cNvSpPr>
            <a:spLocks noGrp="1" noChangeArrowheads="1"/>
          </p:cNvSpPr>
          <p:nvPr>
            <p:ph type="body" idx="4294967295"/>
          </p:nvPr>
        </p:nvSpPr>
        <p:spPr>
          <a:xfrm>
            <a:off x="2057400" y="1981200"/>
            <a:ext cx="8458200" cy="4572000"/>
          </a:xfrm>
        </p:spPr>
        <p:txBody>
          <a:bodyPr/>
          <a:lstStyle/>
          <a:p>
            <a:pPr>
              <a:lnSpc>
                <a:spcPct val="90000"/>
              </a:lnSpc>
            </a:pPr>
            <a:r>
              <a:rPr lang="en-US" altLang="en-US" sz="1600"/>
              <a:t>In this model, the consultant is viewed as the expert and the consultee is dependent upon the consultant’s advice and recommendations.</a:t>
            </a:r>
          </a:p>
          <a:p>
            <a:pPr>
              <a:lnSpc>
                <a:spcPct val="90000"/>
              </a:lnSpc>
            </a:pPr>
            <a:r>
              <a:rPr lang="en-US" altLang="en-US" sz="1600"/>
              <a:t>The consultant works through the consultee to bring about change for the client.</a:t>
            </a:r>
          </a:p>
          <a:p>
            <a:pPr>
              <a:lnSpc>
                <a:spcPct val="90000"/>
              </a:lnSpc>
            </a:pPr>
            <a:r>
              <a:rPr lang="en-US" altLang="en-US" sz="1600"/>
              <a:t>The immediate recipient of this model is the consultee. </a:t>
            </a:r>
          </a:p>
          <a:p>
            <a:pPr>
              <a:lnSpc>
                <a:spcPct val="90000"/>
              </a:lnSpc>
            </a:pPr>
            <a:r>
              <a:rPr lang="en-US" altLang="en-US" sz="1600"/>
              <a:t>The immediate goal of this model is to increase the skills and knowledge of the consultee and implement an intervention plan to achieve change for the client.</a:t>
            </a:r>
          </a:p>
          <a:p>
            <a:pPr>
              <a:lnSpc>
                <a:spcPct val="90000"/>
              </a:lnSpc>
            </a:pPr>
            <a:r>
              <a:rPr lang="en-US" altLang="en-US" sz="1600"/>
              <a:t>Professional school counselors who help teachers and family members acquire the skills necessary to implement a behavior management plan use this consultation model.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descr="Large confetti">
            <a:extLst>
              <a:ext uri="{FF2B5EF4-FFF2-40B4-BE49-F238E27FC236}">
                <a16:creationId xmlns:a16="http://schemas.microsoft.com/office/drawing/2014/main" id="{5008D99D-4483-4A82-AAF1-D37C7104FE46}"/>
              </a:ext>
            </a:extLst>
          </p:cNvPr>
          <p:cNvSpPr>
            <a:spLocks noGrp="1" noChangeArrowheads="1"/>
          </p:cNvSpPr>
          <p:nvPr>
            <p:ph type="title" idx="4294967295"/>
          </p:nvPr>
        </p:nvSpPr>
        <p:spPr>
          <a:xfrm>
            <a:off x="2617788" y="381000"/>
            <a:ext cx="7772400" cy="1143000"/>
          </a:xfrm>
        </p:spPr>
        <p:txBody>
          <a:bodyPr anchor="b"/>
          <a:lstStyle/>
          <a:p>
            <a:pPr algn="ctr"/>
            <a:r>
              <a:rPr lang="en-US" altLang="en-US" sz="2800"/>
              <a:t>Tips for Effective Triadic-Dependent Consultation</a:t>
            </a:r>
          </a:p>
        </p:txBody>
      </p:sp>
      <p:sp>
        <p:nvSpPr>
          <p:cNvPr id="11267" name="Rectangle 3">
            <a:extLst>
              <a:ext uri="{FF2B5EF4-FFF2-40B4-BE49-F238E27FC236}">
                <a16:creationId xmlns:a16="http://schemas.microsoft.com/office/drawing/2014/main" id="{331F2D0F-FCFC-4E2E-AD4D-CE6FA6710D69}"/>
              </a:ext>
            </a:extLst>
          </p:cNvPr>
          <p:cNvSpPr>
            <a:spLocks noGrp="1" noChangeArrowheads="1"/>
          </p:cNvSpPr>
          <p:nvPr>
            <p:ph type="body" idx="4294967295"/>
          </p:nvPr>
        </p:nvSpPr>
        <p:spPr>
          <a:xfrm>
            <a:off x="2057400" y="2057400"/>
            <a:ext cx="8458200" cy="4572000"/>
          </a:xfrm>
        </p:spPr>
        <p:txBody>
          <a:bodyPr/>
          <a:lstStyle/>
          <a:p>
            <a:pPr>
              <a:lnSpc>
                <a:spcPct val="90000"/>
              </a:lnSpc>
            </a:pPr>
            <a:r>
              <a:rPr lang="en-US" altLang="en-US" sz="1600"/>
              <a:t>Make sure the environment for the consultation is comfortable and professional.</a:t>
            </a:r>
          </a:p>
          <a:p>
            <a:pPr>
              <a:lnSpc>
                <a:spcPct val="90000"/>
              </a:lnSpc>
            </a:pPr>
            <a:r>
              <a:rPr lang="en-US" altLang="en-US" sz="1600"/>
              <a:t>Quickly establish the purpose of the consultation.</a:t>
            </a:r>
          </a:p>
          <a:p>
            <a:pPr>
              <a:lnSpc>
                <a:spcPct val="90000"/>
              </a:lnSpc>
            </a:pPr>
            <a:r>
              <a:rPr lang="en-US" altLang="en-US" sz="1600"/>
              <a:t>Try to minimize anxiety and maximize cooperation.</a:t>
            </a:r>
          </a:p>
          <a:p>
            <a:pPr>
              <a:lnSpc>
                <a:spcPct val="90000"/>
              </a:lnSpc>
            </a:pPr>
            <a:r>
              <a:rPr lang="en-US" altLang="en-US" sz="1600"/>
              <a:t>Give the consultee the opportunity to tell “his or her story.”</a:t>
            </a:r>
          </a:p>
          <a:p>
            <a:pPr>
              <a:lnSpc>
                <a:spcPct val="90000"/>
              </a:lnSpc>
            </a:pPr>
            <a:r>
              <a:rPr lang="en-US" altLang="en-US" sz="1600"/>
              <a:t>Get to the point efficiently and avoid educational or psychological jargon.</a:t>
            </a:r>
          </a:p>
          <a:p>
            <a:pPr>
              <a:lnSpc>
                <a:spcPct val="90000"/>
              </a:lnSpc>
            </a:pPr>
            <a:r>
              <a:rPr lang="en-US" altLang="en-US" sz="1600"/>
              <a:t>Establish clear boundaries for the consultee.</a:t>
            </a:r>
          </a:p>
          <a:p>
            <a:pPr>
              <a:lnSpc>
                <a:spcPct val="90000"/>
              </a:lnSpc>
            </a:pPr>
            <a:r>
              <a:rPr lang="en-US" altLang="en-US" sz="1600"/>
              <a:t>Probe for any factors or conditions that may be relevant to effective treatment planning.</a:t>
            </a:r>
          </a:p>
          <a:p>
            <a:pPr>
              <a:lnSpc>
                <a:spcPct val="90000"/>
              </a:lnSpc>
            </a:pPr>
            <a:endParaRPr lang="en-US" altLang="en-US" sz="1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descr="Large confetti">
            <a:extLst>
              <a:ext uri="{FF2B5EF4-FFF2-40B4-BE49-F238E27FC236}">
                <a16:creationId xmlns:a16="http://schemas.microsoft.com/office/drawing/2014/main" id="{C2F2F933-18FE-41FC-A275-8A07F272D052}"/>
              </a:ext>
            </a:extLst>
          </p:cNvPr>
          <p:cNvSpPr>
            <a:spLocks noGrp="1" noChangeArrowheads="1"/>
          </p:cNvSpPr>
          <p:nvPr>
            <p:ph type="title" idx="4294967295"/>
          </p:nvPr>
        </p:nvSpPr>
        <p:spPr>
          <a:xfrm>
            <a:off x="2617788" y="381000"/>
            <a:ext cx="7772400" cy="1143000"/>
          </a:xfrm>
        </p:spPr>
        <p:txBody>
          <a:bodyPr anchor="b"/>
          <a:lstStyle/>
          <a:p>
            <a:pPr algn="ctr"/>
            <a:r>
              <a:rPr lang="en-US" altLang="en-US" sz="2800"/>
              <a:t>Tips for Effective Triadic-Dependent Consultation</a:t>
            </a:r>
          </a:p>
        </p:txBody>
      </p:sp>
      <p:sp>
        <p:nvSpPr>
          <p:cNvPr id="12291" name="Rectangle 3">
            <a:extLst>
              <a:ext uri="{FF2B5EF4-FFF2-40B4-BE49-F238E27FC236}">
                <a16:creationId xmlns:a16="http://schemas.microsoft.com/office/drawing/2014/main" id="{C85B4F9E-B966-4BC1-BCB6-CE526CCC264E}"/>
              </a:ext>
            </a:extLst>
          </p:cNvPr>
          <p:cNvSpPr>
            <a:spLocks noGrp="1" noChangeArrowheads="1"/>
          </p:cNvSpPr>
          <p:nvPr>
            <p:ph type="body" idx="4294967295"/>
          </p:nvPr>
        </p:nvSpPr>
        <p:spPr>
          <a:xfrm>
            <a:off x="2057400" y="2057400"/>
            <a:ext cx="8458200" cy="4572000"/>
          </a:xfrm>
        </p:spPr>
        <p:txBody>
          <a:bodyPr/>
          <a:lstStyle/>
          <a:p>
            <a:pPr>
              <a:lnSpc>
                <a:spcPct val="90000"/>
              </a:lnSpc>
            </a:pPr>
            <a:r>
              <a:rPr lang="en-US" altLang="en-US" sz="1600"/>
              <a:t>Focus on the student’s behavior, not the student.</a:t>
            </a:r>
          </a:p>
          <a:p>
            <a:pPr>
              <a:lnSpc>
                <a:spcPct val="90000"/>
              </a:lnSpc>
            </a:pPr>
            <a:r>
              <a:rPr lang="en-US" altLang="en-US" sz="1600"/>
              <a:t>Use classroom observations to collect additional information.</a:t>
            </a:r>
          </a:p>
          <a:p>
            <a:pPr>
              <a:lnSpc>
                <a:spcPct val="90000"/>
              </a:lnSpc>
            </a:pPr>
            <a:r>
              <a:rPr lang="en-US" altLang="en-US" sz="1600"/>
              <a:t>Develop a working relationship with the consultee as an equal partner in the endeavor.</a:t>
            </a:r>
          </a:p>
          <a:p>
            <a:pPr>
              <a:lnSpc>
                <a:spcPct val="90000"/>
              </a:lnSpc>
            </a:pPr>
            <a:r>
              <a:rPr lang="en-US" altLang="en-US" sz="1600"/>
              <a:t>Provide resources that can help the consultee better understand the issues and interventions.</a:t>
            </a:r>
          </a:p>
          <a:p>
            <a:pPr>
              <a:lnSpc>
                <a:spcPct val="90000"/>
              </a:lnSpc>
            </a:pPr>
            <a:r>
              <a:rPr lang="en-US" altLang="en-US" sz="1600"/>
              <a:t>Schedule follow-up procedures during the initial consultation.</a:t>
            </a:r>
          </a:p>
          <a:p>
            <a:pPr>
              <a:lnSpc>
                <a:spcPct val="90000"/>
              </a:lnSpc>
            </a:pPr>
            <a:r>
              <a:rPr lang="en-US" altLang="en-US" sz="1600"/>
              <a:t>Document in writing contacts with consultees or others involved with the issue.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descr="Large confetti">
            <a:extLst>
              <a:ext uri="{FF2B5EF4-FFF2-40B4-BE49-F238E27FC236}">
                <a16:creationId xmlns:a16="http://schemas.microsoft.com/office/drawing/2014/main" id="{2989ED50-F2F0-4770-9E2F-5699BA680BA0}"/>
              </a:ext>
            </a:extLst>
          </p:cNvPr>
          <p:cNvSpPr>
            <a:spLocks noGrp="1" noChangeArrowheads="1"/>
          </p:cNvSpPr>
          <p:nvPr>
            <p:ph type="title" idx="4294967295"/>
          </p:nvPr>
        </p:nvSpPr>
        <p:spPr>
          <a:xfrm>
            <a:off x="2057400" y="228600"/>
            <a:ext cx="7772400" cy="1143000"/>
          </a:xfrm>
        </p:spPr>
        <p:txBody>
          <a:bodyPr anchor="b"/>
          <a:lstStyle/>
          <a:p>
            <a:pPr algn="ctr"/>
            <a:r>
              <a:rPr lang="en-US" altLang="en-US"/>
              <a:t>Collaborative-Dependent</a:t>
            </a:r>
          </a:p>
        </p:txBody>
      </p:sp>
      <p:sp>
        <p:nvSpPr>
          <p:cNvPr id="13315" name="Rectangle 3">
            <a:extLst>
              <a:ext uri="{FF2B5EF4-FFF2-40B4-BE49-F238E27FC236}">
                <a16:creationId xmlns:a16="http://schemas.microsoft.com/office/drawing/2014/main" id="{FA34CAAA-034E-45E6-BCCE-285F33E526C3}"/>
              </a:ext>
            </a:extLst>
          </p:cNvPr>
          <p:cNvSpPr>
            <a:spLocks noGrp="1" noChangeArrowheads="1"/>
          </p:cNvSpPr>
          <p:nvPr>
            <p:ph type="body" idx="4294967295"/>
          </p:nvPr>
        </p:nvSpPr>
        <p:spPr>
          <a:xfrm>
            <a:off x="2133600" y="2057400"/>
            <a:ext cx="8382000" cy="4495800"/>
          </a:xfrm>
        </p:spPr>
        <p:txBody>
          <a:bodyPr/>
          <a:lstStyle/>
          <a:p>
            <a:r>
              <a:rPr lang="en-US" altLang="en-US" sz="1700"/>
              <a:t>The consultee continues to depend upon the consultant’s:</a:t>
            </a:r>
          </a:p>
          <a:p>
            <a:pPr lvl="1"/>
            <a:r>
              <a:rPr lang="en-US" altLang="en-US"/>
              <a:t>Problem-solving expertise.</a:t>
            </a:r>
          </a:p>
          <a:p>
            <a:pPr lvl="1"/>
            <a:r>
              <a:rPr lang="en-US" altLang="en-US"/>
              <a:t>Knowledge of normal and abnormal development.</a:t>
            </a:r>
          </a:p>
          <a:p>
            <a:pPr lvl="1"/>
            <a:r>
              <a:rPr lang="en-US" altLang="en-US"/>
              <a:t>Skills for affecting client and systemic change.</a:t>
            </a:r>
          </a:p>
          <a:p>
            <a:r>
              <a:rPr lang="en-US" altLang="en-US" sz="1700"/>
              <a:t>The consultant and consultee create a partnership.</a:t>
            </a:r>
          </a:p>
          <a:p>
            <a:r>
              <a:rPr lang="en-US" altLang="en-US" sz="1700"/>
              <a:t>The consultant and consultee establish mutual goals and objectives for the client and develop an intervention plan.</a:t>
            </a:r>
          </a:p>
          <a:p>
            <a:r>
              <a:rPr lang="en-US" altLang="en-US" sz="1700"/>
              <a:t>However, the consultee is responsible for implementing the intervention plan.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13</TotalTime>
  <Words>3109</Words>
  <Application>Microsoft Office PowerPoint</Application>
  <PresentationFormat>Widescreen</PresentationFormat>
  <Paragraphs>261</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Century Gothic</vt:lpstr>
      <vt:lpstr>Arial</vt:lpstr>
      <vt:lpstr>Wingdings 3</vt:lpstr>
      <vt:lpstr>Calibri</vt:lpstr>
      <vt:lpstr>Wingdings</vt:lpstr>
      <vt:lpstr>Ion</vt:lpstr>
      <vt:lpstr>Consultation, Collaboration, &amp; Encouraging Parent Involvement</vt:lpstr>
      <vt:lpstr>The Counselor As Consultant</vt:lpstr>
      <vt:lpstr>Background</vt:lpstr>
      <vt:lpstr>Consultation Models</vt:lpstr>
      <vt:lpstr>Triadic-Dependent</vt:lpstr>
      <vt:lpstr>Triadic-Dependent (cont.)</vt:lpstr>
      <vt:lpstr>Tips for Effective Triadic-Dependent Consultation</vt:lpstr>
      <vt:lpstr>Tips for Effective Triadic-Dependent Consultation</vt:lpstr>
      <vt:lpstr>Collaborative-Dependent</vt:lpstr>
      <vt:lpstr>Collaborative-Dependent (cont.)</vt:lpstr>
      <vt:lpstr>Collaborative-Interdependent</vt:lpstr>
      <vt:lpstr>Collaborative-Interdependent (cont.)</vt:lpstr>
      <vt:lpstr>Collaboration</vt:lpstr>
      <vt:lpstr>Collaboration (cont.)</vt:lpstr>
      <vt:lpstr>Features Of A Collaborative Style Of Interaction</vt:lpstr>
      <vt:lpstr>The Consultant’s Role In Helping Others Function Collaboratively</vt:lpstr>
      <vt:lpstr>Collaborative Group Roles</vt:lpstr>
      <vt:lpstr>Collaborative Group Roles (cont.)</vt:lpstr>
      <vt:lpstr>The Consultation Process</vt:lpstr>
      <vt:lpstr>Step One: Entering the System</vt:lpstr>
      <vt:lpstr>Step Two: Joining The System</vt:lpstr>
      <vt:lpstr>Step Two: Joining The System (cont.)</vt:lpstr>
      <vt:lpstr>Step Two: Joining The System (cont.)</vt:lpstr>
      <vt:lpstr>Step Two: Joining The System (cont.)</vt:lpstr>
      <vt:lpstr>Step Two: Joining The System (cont.)</vt:lpstr>
      <vt:lpstr>Step Two: Joining The System (cont.)</vt:lpstr>
      <vt:lpstr>Step Two: Joining The System (cont.)</vt:lpstr>
      <vt:lpstr>Step Three: Initiate Problem Solving</vt:lpstr>
      <vt:lpstr>Step Three: Initiate Problem Solving (cont.)</vt:lpstr>
      <vt:lpstr>Step Four: Frame Change</vt:lpstr>
      <vt:lpstr>Step Five: Evaluate Change</vt:lpstr>
      <vt:lpstr>Step Six: Facilitate Closure</vt:lpstr>
      <vt:lpstr>School Consultation &amp; Collaboration with Diverse Populations</vt:lpstr>
      <vt:lpstr>School Consultation &amp; Collaboration with Diverse Populations</vt:lpstr>
      <vt:lpstr>Collaborative Consultation - Reaching Out to the Broader Community </vt:lpstr>
      <vt:lpstr>Encouraging Parent/Guardian Collaboration</vt:lpstr>
      <vt:lpstr>Encouraging Parent/Guardian Collaboration(cont.)</vt:lpstr>
      <vt:lpstr>School Outreach and Changing Family Needs</vt:lpstr>
      <vt:lpstr>Types of Parental Involvement</vt:lpstr>
      <vt:lpstr>The Importance of Parent Involvement</vt:lpstr>
      <vt:lpstr>Strategies for Increasing Parent Involvement</vt:lpstr>
      <vt:lpstr>Strategies for Increasing Parent Involvement (cont.)</vt:lpstr>
      <vt:lpstr>Communicating Effectively with Parents and Guardians</vt:lpstr>
      <vt:lpstr>Communicating Effectively with Parents and Guardians (cont.)</vt:lpstr>
      <vt:lpstr>Strategies for Communicating</vt:lpstr>
      <vt:lpstr>Strategies for Communicating (cont.)</vt:lpstr>
      <vt:lpstr>Summary/Conclusion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Consultation, Collaboration, &amp; Encouraging Parent Involvement</dc:title>
  <dc:creator>Karen Rowland</dc:creator>
  <cp:lastModifiedBy>Karen Rowland</cp:lastModifiedBy>
  <cp:revision>2</cp:revision>
  <dcterms:created xsi:type="dcterms:W3CDTF">2014-12-03T22:03:13Z</dcterms:created>
  <dcterms:modified xsi:type="dcterms:W3CDTF">2018-05-18T01:28:06Z</dcterms:modified>
</cp:coreProperties>
</file>