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454F53-4D03-4F2C-9A46-A6DDF4644E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68A1B12-550B-47B5-9765-CBE5C51BC53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081534A-C026-4223-833D-6857DDB8BB07}" type="datetimeFigureOut">
              <a:rPr lang="en-US"/>
              <a:pPr>
                <a:defRPr/>
              </a:pPr>
              <a:t>5/17/2018</a:t>
            </a:fld>
            <a:endParaRPr lang="en-US"/>
          </a:p>
        </p:txBody>
      </p:sp>
      <p:sp>
        <p:nvSpPr>
          <p:cNvPr id="4" name="Slide Image Placeholder 3">
            <a:extLst>
              <a:ext uri="{FF2B5EF4-FFF2-40B4-BE49-F238E27FC236}">
                <a16:creationId xmlns:a16="http://schemas.microsoft.com/office/drawing/2014/main" id="{F8B02027-ADDB-48BE-999E-31A60748E37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A43C228-9FF9-46A4-AEAA-C15D10967F1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2D7F670-88AC-4165-B21D-6921B5B4E19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6BC2D18-68BB-4644-A121-9EDA2CF1071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7A397B5-69C9-4DDF-8569-E840E1D2947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1888D03-C174-4424-8FC9-70FF053F17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F9A31D57-6536-473C-8231-328821309C2E}"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
        <p:nvSpPr>
          <p:cNvPr id="19459" name="Rectangle 7">
            <a:extLst>
              <a:ext uri="{FF2B5EF4-FFF2-40B4-BE49-F238E27FC236}">
                <a16:creationId xmlns:a16="http://schemas.microsoft.com/office/drawing/2014/main" id="{CB6010E5-8EDF-4DD9-B1C3-B973AE303395}"/>
              </a:ext>
            </a:extLst>
          </p:cNvPr>
          <p:cNvSpPr txBox="1">
            <a:spLocks noGrp="1" noChangeArrowheads="1"/>
          </p:cNvSpPr>
          <p:nvPr/>
        </p:nvSpPr>
        <p:spPr bwMode="auto">
          <a:xfrm>
            <a:off x="3876675" y="8694738"/>
            <a:ext cx="29813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fld id="{7457A22F-DF3B-43D9-9317-94A7B0BB1765}" type="slidenum">
              <a:rPr lang="en-US" altLang="en-US" sz="1200">
                <a:latin typeface="Arial" panose="020B0604020202020204" pitchFamily="34" charset="0"/>
              </a:rPr>
              <a:pPr algn="r" eaLnBrk="1" hangingPunct="1"/>
              <a:t>3</a:t>
            </a:fld>
            <a:endParaRPr lang="en-US" altLang="en-US" sz="1200">
              <a:latin typeface="Arial" panose="020B0604020202020204" pitchFamily="34" charset="0"/>
            </a:endParaRPr>
          </a:p>
        </p:txBody>
      </p:sp>
      <p:sp>
        <p:nvSpPr>
          <p:cNvPr id="19460" name="Rectangle 2">
            <a:extLst>
              <a:ext uri="{FF2B5EF4-FFF2-40B4-BE49-F238E27FC236}">
                <a16:creationId xmlns:a16="http://schemas.microsoft.com/office/drawing/2014/main" id="{7DFC2B44-BD19-4A79-9534-6E7DB4A43962}"/>
              </a:ext>
            </a:extLst>
          </p:cNvPr>
          <p:cNvSpPr>
            <a:spLocks noChangeArrowheads="1" noTextEdit="1"/>
          </p:cNvSpPr>
          <p:nvPr>
            <p:ph type="sldImg"/>
          </p:nvPr>
        </p:nvSpPr>
        <p:spPr bwMode="auto">
          <a:xfrm>
            <a:off x="365125" y="674688"/>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3">
            <a:extLst>
              <a:ext uri="{FF2B5EF4-FFF2-40B4-BE49-F238E27FC236}">
                <a16:creationId xmlns:a16="http://schemas.microsoft.com/office/drawing/2014/main" id="{16F59AF1-82FF-4A30-B8BC-FFF4A143FB29}"/>
              </a:ext>
            </a:extLst>
          </p:cNvPr>
          <p:cNvSpPr>
            <a:spLocks noGrp="1" noChangeArrowheads="1"/>
          </p:cNvSpPr>
          <p:nvPr>
            <p:ph type="body" idx="1"/>
          </p:nvPr>
        </p:nvSpPr>
        <p:spPr bwMode="auto">
          <a:xfrm>
            <a:off x="893763" y="4346575"/>
            <a:ext cx="5070475" cy="4122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30" tIns="44865" rIns="89730" bIns="44865"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C3BADCD0-AD06-4216-BF2C-1DF0F0DFDDD6}"/>
              </a:ext>
            </a:extLst>
          </p:cNvPr>
          <p:cNvGrpSpPr>
            <a:grpSpLocks/>
          </p:cNvGrpSpPr>
          <p:nvPr/>
        </p:nvGrpSpPr>
        <p:grpSpPr bwMode="auto">
          <a:xfrm>
            <a:off x="-17463" y="0"/>
            <a:ext cx="12231688" cy="6856413"/>
            <a:chOff x="-16934" y="0"/>
            <a:chExt cx="12231160" cy="6856214"/>
          </a:xfrm>
        </p:grpSpPr>
        <p:pic>
          <p:nvPicPr>
            <p:cNvPr id="5" name="Picture 12" descr="HD-PanelTitleR1.png">
              <a:extLst>
                <a:ext uri="{FF2B5EF4-FFF2-40B4-BE49-F238E27FC236}">
                  <a16:creationId xmlns:a16="http://schemas.microsoft.com/office/drawing/2014/main" id="{493277F5-36BB-4BE4-AE04-B216CEEE97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989D4BC-3615-4951-A096-6B41B239351F}"/>
                </a:ext>
              </a:extLst>
            </p:cNvPr>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a:extLst>
                <a:ext uri="{FF2B5EF4-FFF2-40B4-BE49-F238E27FC236}">
                  <a16:creationId xmlns:a16="http://schemas.microsoft.com/office/drawing/2014/main" id="{7B119FD3-91EE-499C-A9EA-4D1A13D26C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a:extLst>
                <a:ext uri="{FF2B5EF4-FFF2-40B4-BE49-F238E27FC236}">
                  <a16:creationId xmlns:a16="http://schemas.microsoft.com/office/drawing/2014/main" id="{64030328-ACA8-42AE-980C-EB630E7830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19C0C3FF-EF13-4201-8555-050280B98837}"/>
              </a:ext>
            </a:extLst>
          </p:cNvPr>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5EF7640C-C173-4F1D-9525-FF73E0D5EBE7}"/>
              </a:ext>
            </a:extLst>
          </p:cNvPr>
          <p:cNvSpPr>
            <a:spLocks noGrp="1"/>
          </p:cNvSpPr>
          <p:nvPr>
            <p:ph type="dt" sz="half" idx="10"/>
          </p:nvPr>
        </p:nvSpPr>
        <p:spPr>
          <a:xfrm>
            <a:off x="7983538" y="5037138"/>
            <a:ext cx="896937" cy="279400"/>
          </a:xfrm>
        </p:spPr>
        <p:txBody>
          <a:bodyPr/>
          <a:lstStyle>
            <a:lvl1pPr>
              <a:defRPr/>
            </a:lvl1pPr>
          </a:lstStyle>
          <a:p>
            <a:pPr>
              <a:defRPr/>
            </a:pPr>
            <a:fld id="{3E961876-0C7A-4679-A39E-B6548183B3F4}" type="datetimeFigureOut">
              <a:rPr lang="en-US"/>
              <a:pPr>
                <a:defRPr/>
              </a:pPr>
              <a:t>5/17/2018</a:t>
            </a:fld>
            <a:endParaRPr lang="en-US"/>
          </a:p>
        </p:txBody>
      </p:sp>
      <p:sp>
        <p:nvSpPr>
          <p:cNvPr id="11" name="Footer Placeholder 4">
            <a:extLst>
              <a:ext uri="{FF2B5EF4-FFF2-40B4-BE49-F238E27FC236}">
                <a16:creationId xmlns:a16="http://schemas.microsoft.com/office/drawing/2014/main" id="{0D0BF495-0685-4BBA-BB69-9C5A9075AE4C}"/>
              </a:ext>
            </a:extLst>
          </p:cNvPr>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EB700005-64C0-4D05-88B6-531732B97253}"/>
              </a:ext>
            </a:extLst>
          </p:cNvPr>
          <p:cNvSpPr>
            <a:spLocks noGrp="1"/>
          </p:cNvSpPr>
          <p:nvPr>
            <p:ph type="sldNum" sz="quarter" idx="12"/>
          </p:nvPr>
        </p:nvSpPr>
        <p:spPr>
          <a:xfrm>
            <a:off x="8956675" y="5037138"/>
            <a:ext cx="550863" cy="279400"/>
          </a:xfrm>
        </p:spPr>
        <p:txBody>
          <a:bodyPr/>
          <a:lstStyle>
            <a:lvl1pPr>
              <a:defRPr/>
            </a:lvl1pPr>
          </a:lstStyle>
          <a:p>
            <a:pPr>
              <a:defRPr/>
            </a:pPr>
            <a:fld id="{79052F0B-A2DB-4E3D-AF67-6B7533B2554E}" type="slidenum">
              <a:rPr lang="en-US"/>
              <a:pPr>
                <a:defRPr/>
              </a:pPr>
              <a:t>‹#›</a:t>
            </a:fld>
            <a:endParaRPr lang="en-US"/>
          </a:p>
        </p:txBody>
      </p:sp>
    </p:spTree>
    <p:extLst>
      <p:ext uri="{BB962C8B-B14F-4D97-AF65-F5344CB8AC3E}">
        <p14:creationId xmlns:p14="http://schemas.microsoft.com/office/powerpoint/2010/main" val="340959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5A81FF3-B466-4FEE-A407-FBAFB6AF157C}"/>
              </a:ext>
            </a:extLst>
          </p:cNvPr>
          <p:cNvSpPr>
            <a:spLocks noGrp="1"/>
          </p:cNvSpPr>
          <p:nvPr>
            <p:ph type="dt" sz="half" idx="10"/>
          </p:nvPr>
        </p:nvSpPr>
        <p:spPr/>
        <p:txBody>
          <a:bodyPr/>
          <a:lstStyle>
            <a:lvl1pPr>
              <a:defRPr/>
            </a:lvl1pPr>
          </a:lstStyle>
          <a:p>
            <a:pPr>
              <a:defRPr/>
            </a:pPr>
            <a:fld id="{0443A02B-DB17-410A-BBFB-23F065C3C991}" type="datetimeFigureOut">
              <a:rPr lang="en-US"/>
              <a:pPr>
                <a:defRPr/>
              </a:pPr>
              <a:t>5/17/2018</a:t>
            </a:fld>
            <a:endParaRPr lang="en-US"/>
          </a:p>
        </p:txBody>
      </p:sp>
      <p:sp>
        <p:nvSpPr>
          <p:cNvPr id="6" name="Footer Placeholder 4">
            <a:extLst>
              <a:ext uri="{FF2B5EF4-FFF2-40B4-BE49-F238E27FC236}">
                <a16:creationId xmlns:a16="http://schemas.microsoft.com/office/drawing/2014/main" id="{2AD18337-62E3-4D25-BB7D-E2991913EF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2311D2-BE46-4A3D-A93F-1C8A63E32964}"/>
              </a:ext>
            </a:extLst>
          </p:cNvPr>
          <p:cNvSpPr>
            <a:spLocks noGrp="1"/>
          </p:cNvSpPr>
          <p:nvPr>
            <p:ph type="sldNum" sz="quarter" idx="12"/>
          </p:nvPr>
        </p:nvSpPr>
        <p:spPr/>
        <p:txBody>
          <a:bodyPr/>
          <a:lstStyle>
            <a:lvl1pPr>
              <a:defRPr/>
            </a:lvl1pPr>
          </a:lstStyle>
          <a:p>
            <a:pPr>
              <a:defRPr/>
            </a:pPr>
            <a:fld id="{625FEFA9-CC2F-415D-A5F2-E006160A9AAB}" type="slidenum">
              <a:rPr lang="en-US"/>
              <a:pPr>
                <a:defRPr/>
              </a:pPr>
              <a:t>‹#›</a:t>
            </a:fld>
            <a:endParaRPr lang="en-US"/>
          </a:p>
        </p:txBody>
      </p:sp>
    </p:spTree>
    <p:extLst>
      <p:ext uri="{BB962C8B-B14F-4D97-AF65-F5344CB8AC3E}">
        <p14:creationId xmlns:p14="http://schemas.microsoft.com/office/powerpoint/2010/main" val="75754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E51B55A-6606-459C-B847-ECCB4714124B}"/>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A3D5E36-1FB9-48C2-AD46-6F8A6C05833C}"/>
              </a:ext>
            </a:extLst>
          </p:cNvPr>
          <p:cNvSpPr>
            <a:spLocks noGrp="1"/>
          </p:cNvSpPr>
          <p:nvPr>
            <p:ph type="dt" sz="half" idx="10"/>
          </p:nvPr>
        </p:nvSpPr>
        <p:spPr/>
        <p:txBody>
          <a:bodyPr/>
          <a:lstStyle>
            <a:lvl1pPr>
              <a:defRPr/>
            </a:lvl1pPr>
          </a:lstStyle>
          <a:p>
            <a:pPr>
              <a:defRPr/>
            </a:pPr>
            <a:fld id="{6B9AB816-7D7D-41F1-B61C-9ED8D0A6DAA0}" type="datetimeFigureOut">
              <a:rPr lang="en-US"/>
              <a:pPr>
                <a:defRPr/>
              </a:pPr>
              <a:t>5/17/2018</a:t>
            </a:fld>
            <a:endParaRPr lang="en-US"/>
          </a:p>
        </p:txBody>
      </p:sp>
      <p:sp>
        <p:nvSpPr>
          <p:cNvPr id="6" name="Footer Placeholder 4">
            <a:extLst>
              <a:ext uri="{FF2B5EF4-FFF2-40B4-BE49-F238E27FC236}">
                <a16:creationId xmlns:a16="http://schemas.microsoft.com/office/drawing/2014/main" id="{3F9BAD38-A01D-484B-AEE6-2BAA825687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9481E0-A520-4B91-81A5-E8478413D050}"/>
              </a:ext>
            </a:extLst>
          </p:cNvPr>
          <p:cNvSpPr>
            <a:spLocks noGrp="1"/>
          </p:cNvSpPr>
          <p:nvPr>
            <p:ph type="sldNum" sz="quarter" idx="12"/>
          </p:nvPr>
        </p:nvSpPr>
        <p:spPr/>
        <p:txBody>
          <a:bodyPr/>
          <a:lstStyle>
            <a:lvl1pPr>
              <a:defRPr/>
            </a:lvl1pPr>
          </a:lstStyle>
          <a:p>
            <a:pPr>
              <a:defRPr/>
            </a:pPr>
            <a:fld id="{FCFC2919-68B5-48F7-80D3-E51BED30606F}" type="slidenum">
              <a:rPr lang="en-US"/>
              <a:pPr>
                <a:defRPr/>
              </a:pPr>
              <a:t>‹#›</a:t>
            </a:fld>
            <a:endParaRPr lang="en-US"/>
          </a:p>
        </p:txBody>
      </p:sp>
    </p:spTree>
    <p:extLst>
      <p:ext uri="{BB962C8B-B14F-4D97-AF65-F5344CB8AC3E}">
        <p14:creationId xmlns:p14="http://schemas.microsoft.com/office/powerpoint/2010/main" val="1133654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513D87-F250-44E7-B078-94FD0C6DF252}"/>
              </a:ext>
            </a:extLst>
          </p:cNvPr>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A4C2D1C1-CE3D-49E3-8F41-7C3C039431F6}"/>
              </a:ext>
            </a:extLst>
          </p:cNvPr>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8000"/>
              <a:t>”</a:t>
            </a:r>
          </a:p>
        </p:txBody>
      </p:sp>
      <p:cxnSp>
        <p:nvCxnSpPr>
          <p:cNvPr id="7" name="Straight Connector 6">
            <a:extLst>
              <a:ext uri="{FF2B5EF4-FFF2-40B4-BE49-F238E27FC236}">
                <a16:creationId xmlns:a16="http://schemas.microsoft.com/office/drawing/2014/main" id="{0B8B6205-44C8-4740-917E-9415C5EDC128}"/>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323E192D-3968-4697-AC0B-B058DA206E2F}"/>
              </a:ext>
            </a:extLst>
          </p:cNvPr>
          <p:cNvSpPr>
            <a:spLocks noGrp="1"/>
          </p:cNvSpPr>
          <p:nvPr>
            <p:ph type="dt" sz="half" idx="14"/>
          </p:nvPr>
        </p:nvSpPr>
        <p:spPr/>
        <p:txBody>
          <a:bodyPr/>
          <a:lstStyle>
            <a:lvl1pPr>
              <a:defRPr/>
            </a:lvl1pPr>
          </a:lstStyle>
          <a:p>
            <a:pPr>
              <a:defRPr/>
            </a:pPr>
            <a:fld id="{837235B0-D019-481E-96F5-D38121F3EE6E}" type="datetimeFigureOut">
              <a:rPr lang="en-US"/>
              <a:pPr>
                <a:defRPr/>
              </a:pPr>
              <a:t>5/17/2018</a:t>
            </a:fld>
            <a:endParaRPr lang="en-US"/>
          </a:p>
        </p:txBody>
      </p:sp>
      <p:sp>
        <p:nvSpPr>
          <p:cNvPr id="9" name="Footer Placeholder 4">
            <a:extLst>
              <a:ext uri="{FF2B5EF4-FFF2-40B4-BE49-F238E27FC236}">
                <a16:creationId xmlns:a16="http://schemas.microsoft.com/office/drawing/2014/main" id="{C64B1E57-9728-4DEB-9A2C-1E94016584BB}"/>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616052D1-E288-47AD-998E-C2298257809C}"/>
              </a:ext>
            </a:extLst>
          </p:cNvPr>
          <p:cNvSpPr>
            <a:spLocks noGrp="1"/>
          </p:cNvSpPr>
          <p:nvPr>
            <p:ph type="sldNum" sz="quarter" idx="16"/>
          </p:nvPr>
        </p:nvSpPr>
        <p:spPr/>
        <p:txBody>
          <a:bodyPr/>
          <a:lstStyle>
            <a:lvl1pPr>
              <a:defRPr/>
            </a:lvl1pPr>
          </a:lstStyle>
          <a:p>
            <a:pPr>
              <a:defRPr/>
            </a:pPr>
            <a:fld id="{7E052835-1FE2-4A12-A067-E2CB52BC0B0C}" type="slidenum">
              <a:rPr lang="en-US"/>
              <a:pPr>
                <a:defRPr/>
              </a:pPr>
              <a:t>‹#›</a:t>
            </a:fld>
            <a:endParaRPr lang="en-US"/>
          </a:p>
        </p:txBody>
      </p:sp>
    </p:spTree>
    <p:extLst>
      <p:ext uri="{BB962C8B-B14F-4D97-AF65-F5344CB8AC3E}">
        <p14:creationId xmlns:p14="http://schemas.microsoft.com/office/powerpoint/2010/main" val="343226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8B8A32-586D-4211-BBD2-FAE347A23FD7}"/>
              </a:ext>
            </a:extLst>
          </p:cNvPr>
          <p:cNvSpPr>
            <a:spLocks noGrp="1"/>
          </p:cNvSpPr>
          <p:nvPr>
            <p:ph type="dt" sz="half" idx="10"/>
          </p:nvPr>
        </p:nvSpPr>
        <p:spPr/>
        <p:txBody>
          <a:bodyPr/>
          <a:lstStyle>
            <a:lvl1pPr>
              <a:defRPr/>
            </a:lvl1pPr>
          </a:lstStyle>
          <a:p>
            <a:pPr>
              <a:defRPr/>
            </a:pPr>
            <a:fld id="{75C69A53-C814-4D4A-83E6-0E1CA0285918}" type="datetimeFigureOut">
              <a:rPr lang="en-US"/>
              <a:pPr>
                <a:defRPr/>
              </a:pPr>
              <a:t>5/17/2018</a:t>
            </a:fld>
            <a:endParaRPr lang="en-US"/>
          </a:p>
        </p:txBody>
      </p:sp>
      <p:sp>
        <p:nvSpPr>
          <p:cNvPr id="5" name="Footer Placeholder 4">
            <a:extLst>
              <a:ext uri="{FF2B5EF4-FFF2-40B4-BE49-F238E27FC236}">
                <a16:creationId xmlns:a16="http://schemas.microsoft.com/office/drawing/2014/main" id="{E60303EA-C7F2-4242-97AD-5EBF069210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652285-C70F-41B0-BAC5-0C51EE47D937}"/>
              </a:ext>
            </a:extLst>
          </p:cNvPr>
          <p:cNvSpPr>
            <a:spLocks noGrp="1"/>
          </p:cNvSpPr>
          <p:nvPr>
            <p:ph type="sldNum" sz="quarter" idx="12"/>
          </p:nvPr>
        </p:nvSpPr>
        <p:spPr/>
        <p:txBody>
          <a:bodyPr/>
          <a:lstStyle>
            <a:lvl1pPr>
              <a:defRPr/>
            </a:lvl1pPr>
          </a:lstStyle>
          <a:p>
            <a:pPr>
              <a:defRPr/>
            </a:pPr>
            <a:fld id="{FD3B00B6-2B76-4629-91FF-8721A7C233D5}" type="slidenum">
              <a:rPr lang="en-US"/>
              <a:pPr>
                <a:defRPr/>
              </a:pPr>
              <a:t>‹#›</a:t>
            </a:fld>
            <a:endParaRPr lang="en-US"/>
          </a:p>
        </p:txBody>
      </p:sp>
    </p:spTree>
    <p:extLst>
      <p:ext uri="{BB962C8B-B14F-4D97-AF65-F5344CB8AC3E}">
        <p14:creationId xmlns:p14="http://schemas.microsoft.com/office/powerpoint/2010/main" val="364305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E01CD4-BDC5-4886-9596-623978948A36}"/>
              </a:ext>
            </a:extLst>
          </p:cNvPr>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49AC608C-9667-4C40-9B82-1152A0157F7D}"/>
              </a:ext>
            </a:extLst>
          </p:cNvPr>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8000"/>
              <a:t>”</a:t>
            </a:r>
          </a:p>
        </p:txBody>
      </p:sp>
      <p:cxnSp>
        <p:nvCxnSpPr>
          <p:cNvPr id="7" name="Straight Connector 6">
            <a:extLst>
              <a:ext uri="{FF2B5EF4-FFF2-40B4-BE49-F238E27FC236}">
                <a16:creationId xmlns:a16="http://schemas.microsoft.com/office/drawing/2014/main" id="{A22EFFDB-BC82-4A35-B992-312AF534222A}"/>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884AE824-0312-4FDC-9F98-997381D620AF}"/>
              </a:ext>
            </a:extLst>
          </p:cNvPr>
          <p:cNvSpPr>
            <a:spLocks noGrp="1"/>
          </p:cNvSpPr>
          <p:nvPr>
            <p:ph type="dt" sz="half" idx="14"/>
          </p:nvPr>
        </p:nvSpPr>
        <p:spPr/>
        <p:txBody>
          <a:bodyPr/>
          <a:lstStyle>
            <a:lvl1pPr>
              <a:defRPr/>
            </a:lvl1pPr>
          </a:lstStyle>
          <a:p>
            <a:pPr>
              <a:defRPr/>
            </a:pPr>
            <a:fld id="{212D14E8-A52E-4DD5-86C9-DC6FADB0F6F2}" type="datetimeFigureOut">
              <a:rPr lang="en-US"/>
              <a:pPr>
                <a:defRPr/>
              </a:pPr>
              <a:t>5/17/2018</a:t>
            </a:fld>
            <a:endParaRPr lang="en-US"/>
          </a:p>
        </p:txBody>
      </p:sp>
      <p:sp>
        <p:nvSpPr>
          <p:cNvPr id="9" name="Footer Placeholder 4">
            <a:extLst>
              <a:ext uri="{FF2B5EF4-FFF2-40B4-BE49-F238E27FC236}">
                <a16:creationId xmlns:a16="http://schemas.microsoft.com/office/drawing/2014/main" id="{45AA3937-F8AC-4E0D-BE8D-DE30B83A563A}"/>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8CFC79BE-321D-4E04-836D-1CB2C274023C}"/>
              </a:ext>
            </a:extLst>
          </p:cNvPr>
          <p:cNvSpPr>
            <a:spLocks noGrp="1"/>
          </p:cNvSpPr>
          <p:nvPr>
            <p:ph type="sldNum" sz="quarter" idx="16"/>
          </p:nvPr>
        </p:nvSpPr>
        <p:spPr/>
        <p:txBody>
          <a:bodyPr/>
          <a:lstStyle>
            <a:lvl1pPr>
              <a:defRPr/>
            </a:lvl1pPr>
          </a:lstStyle>
          <a:p>
            <a:pPr>
              <a:defRPr/>
            </a:pPr>
            <a:fld id="{264FFEA6-CA16-4EAA-9F09-71B255256F16}" type="slidenum">
              <a:rPr lang="en-US"/>
              <a:pPr>
                <a:defRPr/>
              </a:pPr>
              <a:t>‹#›</a:t>
            </a:fld>
            <a:endParaRPr lang="en-US"/>
          </a:p>
        </p:txBody>
      </p:sp>
    </p:spTree>
    <p:extLst>
      <p:ext uri="{BB962C8B-B14F-4D97-AF65-F5344CB8AC3E}">
        <p14:creationId xmlns:p14="http://schemas.microsoft.com/office/powerpoint/2010/main" val="1269821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A3C7B76-BD2B-4906-9297-F42B4D8C63CB}"/>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BDA7F2CA-92D2-4F7E-886D-2A1A8B0C833A}"/>
              </a:ext>
            </a:extLst>
          </p:cNvPr>
          <p:cNvSpPr>
            <a:spLocks noGrp="1"/>
          </p:cNvSpPr>
          <p:nvPr>
            <p:ph type="dt" sz="half" idx="14"/>
          </p:nvPr>
        </p:nvSpPr>
        <p:spPr/>
        <p:txBody>
          <a:bodyPr/>
          <a:lstStyle>
            <a:lvl1pPr>
              <a:defRPr/>
            </a:lvl1pPr>
          </a:lstStyle>
          <a:p>
            <a:pPr>
              <a:defRPr/>
            </a:pPr>
            <a:fld id="{DC1D863B-11E3-4F85-98FD-5C37540EC45F}" type="datetimeFigureOut">
              <a:rPr lang="en-US"/>
              <a:pPr>
                <a:defRPr/>
              </a:pPr>
              <a:t>5/17/2018</a:t>
            </a:fld>
            <a:endParaRPr lang="en-US"/>
          </a:p>
        </p:txBody>
      </p:sp>
      <p:sp>
        <p:nvSpPr>
          <p:cNvPr id="7" name="Footer Placeholder 4">
            <a:extLst>
              <a:ext uri="{FF2B5EF4-FFF2-40B4-BE49-F238E27FC236}">
                <a16:creationId xmlns:a16="http://schemas.microsoft.com/office/drawing/2014/main" id="{CEE2698B-DBED-4EF5-BFDA-09FAF646959D}"/>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8754DCD7-E504-4F25-979D-92CBF122FA80}"/>
              </a:ext>
            </a:extLst>
          </p:cNvPr>
          <p:cNvSpPr>
            <a:spLocks noGrp="1"/>
          </p:cNvSpPr>
          <p:nvPr>
            <p:ph type="sldNum" sz="quarter" idx="16"/>
          </p:nvPr>
        </p:nvSpPr>
        <p:spPr/>
        <p:txBody>
          <a:bodyPr/>
          <a:lstStyle>
            <a:lvl1pPr>
              <a:defRPr/>
            </a:lvl1pPr>
          </a:lstStyle>
          <a:p>
            <a:pPr>
              <a:defRPr/>
            </a:pPr>
            <a:fld id="{71A1AD12-2343-412E-9D04-D376397DC17A}" type="slidenum">
              <a:rPr lang="en-US"/>
              <a:pPr>
                <a:defRPr/>
              </a:pPr>
              <a:t>‹#›</a:t>
            </a:fld>
            <a:endParaRPr lang="en-US"/>
          </a:p>
        </p:txBody>
      </p:sp>
    </p:spTree>
    <p:extLst>
      <p:ext uri="{BB962C8B-B14F-4D97-AF65-F5344CB8AC3E}">
        <p14:creationId xmlns:p14="http://schemas.microsoft.com/office/powerpoint/2010/main" val="2881360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160FA75-874D-4FED-B95E-2BC4F140F0D8}"/>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4C64865-ACAA-4BBD-9DCC-C478E0C991A6}"/>
              </a:ext>
            </a:extLst>
          </p:cNvPr>
          <p:cNvSpPr>
            <a:spLocks noGrp="1"/>
          </p:cNvSpPr>
          <p:nvPr>
            <p:ph type="dt" sz="half" idx="10"/>
          </p:nvPr>
        </p:nvSpPr>
        <p:spPr/>
        <p:txBody>
          <a:bodyPr/>
          <a:lstStyle>
            <a:lvl1pPr>
              <a:defRPr/>
            </a:lvl1pPr>
          </a:lstStyle>
          <a:p>
            <a:pPr>
              <a:defRPr/>
            </a:pPr>
            <a:fld id="{ABFA50D0-F480-4BD7-BAE3-C4E984B22A37}" type="datetimeFigureOut">
              <a:rPr lang="en-US"/>
              <a:pPr>
                <a:defRPr/>
              </a:pPr>
              <a:t>5/17/2018</a:t>
            </a:fld>
            <a:endParaRPr lang="en-US"/>
          </a:p>
        </p:txBody>
      </p:sp>
      <p:sp>
        <p:nvSpPr>
          <p:cNvPr id="6" name="Footer Placeholder 4">
            <a:extLst>
              <a:ext uri="{FF2B5EF4-FFF2-40B4-BE49-F238E27FC236}">
                <a16:creationId xmlns:a16="http://schemas.microsoft.com/office/drawing/2014/main" id="{534CC431-0065-47D0-B72A-98B971610B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ACFB32-64F5-4815-93D6-72A1ECCC5ABE}"/>
              </a:ext>
            </a:extLst>
          </p:cNvPr>
          <p:cNvSpPr>
            <a:spLocks noGrp="1"/>
          </p:cNvSpPr>
          <p:nvPr>
            <p:ph type="sldNum" sz="quarter" idx="12"/>
          </p:nvPr>
        </p:nvSpPr>
        <p:spPr/>
        <p:txBody>
          <a:bodyPr/>
          <a:lstStyle>
            <a:lvl1pPr>
              <a:defRPr/>
            </a:lvl1pPr>
          </a:lstStyle>
          <a:p>
            <a:pPr>
              <a:defRPr/>
            </a:pPr>
            <a:fld id="{719E80DF-DC5F-4C19-8ACF-867A21343640}" type="slidenum">
              <a:rPr lang="en-US"/>
              <a:pPr>
                <a:defRPr/>
              </a:pPr>
              <a:t>‹#›</a:t>
            </a:fld>
            <a:endParaRPr lang="en-US"/>
          </a:p>
        </p:txBody>
      </p:sp>
    </p:spTree>
    <p:extLst>
      <p:ext uri="{BB962C8B-B14F-4D97-AF65-F5344CB8AC3E}">
        <p14:creationId xmlns:p14="http://schemas.microsoft.com/office/powerpoint/2010/main" val="1669183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978F138-900C-4D31-83CC-25B49D61AC86}"/>
              </a:ext>
            </a:extLst>
          </p:cNvPr>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997B95A-FEEE-4B79-BC09-9DE5A37322D6}"/>
              </a:ext>
            </a:extLst>
          </p:cNvPr>
          <p:cNvSpPr>
            <a:spLocks noGrp="1"/>
          </p:cNvSpPr>
          <p:nvPr>
            <p:ph type="dt" sz="half" idx="10"/>
          </p:nvPr>
        </p:nvSpPr>
        <p:spPr/>
        <p:txBody>
          <a:bodyPr/>
          <a:lstStyle>
            <a:lvl1pPr>
              <a:defRPr/>
            </a:lvl1pPr>
          </a:lstStyle>
          <a:p>
            <a:pPr>
              <a:defRPr/>
            </a:pPr>
            <a:fld id="{57AB7A43-D6B7-414E-B755-77DA77435875}" type="datetimeFigureOut">
              <a:rPr lang="en-US"/>
              <a:pPr>
                <a:defRPr/>
              </a:pPr>
              <a:t>5/17/2018</a:t>
            </a:fld>
            <a:endParaRPr lang="en-US"/>
          </a:p>
        </p:txBody>
      </p:sp>
      <p:sp>
        <p:nvSpPr>
          <p:cNvPr id="6" name="Footer Placeholder 4">
            <a:extLst>
              <a:ext uri="{FF2B5EF4-FFF2-40B4-BE49-F238E27FC236}">
                <a16:creationId xmlns:a16="http://schemas.microsoft.com/office/drawing/2014/main" id="{07970D16-2BB2-4EF5-B8EB-A2CA05ADE6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0ECFA3-6F28-427E-849F-75E28B2B34CF}"/>
              </a:ext>
            </a:extLst>
          </p:cNvPr>
          <p:cNvSpPr>
            <a:spLocks noGrp="1"/>
          </p:cNvSpPr>
          <p:nvPr>
            <p:ph type="sldNum" sz="quarter" idx="12"/>
          </p:nvPr>
        </p:nvSpPr>
        <p:spPr/>
        <p:txBody>
          <a:bodyPr/>
          <a:lstStyle>
            <a:lvl1pPr>
              <a:defRPr/>
            </a:lvl1pPr>
          </a:lstStyle>
          <a:p>
            <a:pPr>
              <a:defRPr/>
            </a:pPr>
            <a:fld id="{85DD15D7-23D0-43CE-A4A4-E150671EE498}" type="slidenum">
              <a:rPr lang="en-US"/>
              <a:pPr>
                <a:defRPr/>
              </a:pPr>
              <a:t>‹#›</a:t>
            </a:fld>
            <a:endParaRPr lang="en-US"/>
          </a:p>
        </p:txBody>
      </p:sp>
    </p:spTree>
    <p:extLst>
      <p:ext uri="{BB962C8B-B14F-4D97-AF65-F5344CB8AC3E}">
        <p14:creationId xmlns:p14="http://schemas.microsoft.com/office/powerpoint/2010/main" val="122554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090DDFD-A295-478B-AED3-268DB7588C06}"/>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41CD3A3-2F96-4E4A-AD9A-8B5433915448}"/>
              </a:ext>
            </a:extLst>
          </p:cNvPr>
          <p:cNvSpPr>
            <a:spLocks noGrp="1"/>
          </p:cNvSpPr>
          <p:nvPr>
            <p:ph type="dt" sz="half" idx="10"/>
          </p:nvPr>
        </p:nvSpPr>
        <p:spPr/>
        <p:txBody>
          <a:bodyPr/>
          <a:lstStyle>
            <a:lvl1pPr>
              <a:defRPr/>
            </a:lvl1pPr>
          </a:lstStyle>
          <a:p>
            <a:pPr>
              <a:defRPr/>
            </a:pPr>
            <a:fld id="{DDCB1B3F-2DAB-45AD-BDED-F25F8CF00684}" type="datetimeFigureOut">
              <a:rPr lang="en-US"/>
              <a:pPr>
                <a:defRPr/>
              </a:pPr>
              <a:t>5/17/2018</a:t>
            </a:fld>
            <a:endParaRPr lang="en-US"/>
          </a:p>
        </p:txBody>
      </p:sp>
      <p:sp>
        <p:nvSpPr>
          <p:cNvPr id="6" name="Footer Placeholder 4">
            <a:extLst>
              <a:ext uri="{FF2B5EF4-FFF2-40B4-BE49-F238E27FC236}">
                <a16:creationId xmlns:a16="http://schemas.microsoft.com/office/drawing/2014/main" id="{54430031-D4EB-4337-AC75-1FC317C9E6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536D683-007A-447E-BC0F-0DDEC1355FEF}"/>
              </a:ext>
            </a:extLst>
          </p:cNvPr>
          <p:cNvSpPr>
            <a:spLocks noGrp="1"/>
          </p:cNvSpPr>
          <p:nvPr>
            <p:ph type="sldNum" sz="quarter" idx="12"/>
          </p:nvPr>
        </p:nvSpPr>
        <p:spPr/>
        <p:txBody>
          <a:bodyPr/>
          <a:lstStyle>
            <a:lvl1pPr>
              <a:defRPr/>
            </a:lvl1pPr>
          </a:lstStyle>
          <a:p>
            <a:pPr>
              <a:defRPr/>
            </a:pPr>
            <a:fld id="{9DA91311-6057-45C3-B4B0-01E08B128A90}" type="slidenum">
              <a:rPr lang="en-US"/>
              <a:pPr>
                <a:defRPr/>
              </a:pPr>
              <a:t>‹#›</a:t>
            </a:fld>
            <a:endParaRPr lang="en-US"/>
          </a:p>
        </p:txBody>
      </p:sp>
    </p:spTree>
    <p:extLst>
      <p:ext uri="{BB962C8B-B14F-4D97-AF65-F5344CB8AC3E}">
        <p14:creationId xmlns:p14="http://schemas.microsoft.com/office/powerpoint/2010/main" val="200499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7B59C32-8BC5-4B18-8BF1-34B7035E6493}"/>
              </a:ext>
            </a:extLst>
          </p:cNvPr>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B0C8715-7CD0-4FDA-B8C0-6ABFD6C966AF}"/>
              </a:ext>
            </a:extLst>
          </p:cNvPr>
          <p:cNvSpPr>
            <a:spLocks noGrp="1"/>
          </p:cNvSpPr>
          <p:nvPr>
            <p:ph type="dt" sz="half" idx="10"/>
          </p:nvPr>
        </p:nvSpPr>
        <p:spPr/>
        <p:txBody>
          <a:bodyPr/>
          <a:lstStyle>
            <a:lvl1pPr>
              <a:defRPr/>
            </a:lvl1pPr>
          </a:lstStyle>
          <a:p>
            <a:pPr>
              <a:defRPr/>
            </a:pPr>
            <a:fld id="{084929D6-D50F-45AA-B58E-80F7C62FC231}" type="datetimeFigureOut">
              <a:rPr lang="en-US"/>
              <a:pPr>
                <a:defRPr/>
              </a:pPr>
              <a:t>5/17/2018</a:t>
            </a:fld>
            <a:endParaRPr lang="en-US"/>
          </a:p>
        </p:txBody>
      </p:sp>
      <p:sp>
        <p:nvSpPr>
          <p:cNvPr id="6" name="Footer Placeholder 4">
            <a:extLst>
              <a:ext uri="{FF2B5EF4-FFF2-40B4-BE49-F238E27FC236}">
                <a16:creationId xmlns:a16="http://schemas.microsoft.com/office/drawing/2014/main" id="{DDFE5D84-99F0-46BD-B7D1-F8B619E0CB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48F34C-9B24-42E4-8514-F7069B67C2ED}"/>
              </a:ext>
            </a:extLst>
          </p:cNvPr>
          <p:cNvSpPr>
            <a:spLocks noGrp="1"/>
          </p:cNvSpPr>
          <p:nvPr>
            <p:ph type="sldNum" sz="quarter" idx="12"/>
          </p:nvPr>
        </p:nvSpPr>
        <p:spPr/>
        <p:txBody>
          <a:bodyPr/>
          <a:lstStyle>
            <a:lvl1pPr>
              <a:defRPr/>
            </a:lvl1pPr>
          </a:lstStyle>
          <a:p>
            <a:pPr>
              <a:defRPr/>
            </a:pPr>
            <a:fld id="{4EDF0C81-771C-469D-A78D-5C3349367A8D}" type="slidenum">
              <a:rPr lang="en-US"/>
              <a:pPr>
                <a:defRPr/>
              </a:pPr>
              <a:t>‹#›</a:t>
            </a:fld>
            <a:endParaRPr lang="en-US"/>
          </a:p>
        </p:txBody>
      </p:sp>
    </p:spTree>
    <p:extLst>
      <p:ext uri="{BB962C8B-B14F-4D97-AF65-F5344CB8AC3E}">
        <p14:creationId xmlns:p14="http://schemas.microsoft.com/office/powerpoint/2010/main" val="87211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A1144B2-CEAA-4C2D-B0EF-1B2F93DB8FA8}"/>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C12FB1EF-1095-42A0-A20A-2F2809D26B62}"/>
              </a:ext>
            </a:extLst>
          </p:cNvPr>
          <p:cNvSpPr>
            <a:spLocks noGrp="1"/>
          </p:cNvSpPr>
          <p:nvPr>
            <p:ph type="dt" sz="half" idx="10"/>
          </p:nvPr>
        </p:nvSpPr>
        <p:spPr/>
        <p:txBody>
          <a:bodyPr/>
          <a:lstStyle>
            <a:lvl1pPr>
              <a:defRPr/>
            </a:lvl1pPr>
          </a:lstStyle>
          <a:p>
            <a:pPr>
              <a:defRPr/>
            </a:pPr>
            <a:fld id="{47522E82-C2E1-4FCC-9EC5-1349D59719D0}" type="datetimeFigureOut">
              <a:rPr lang="en-US"/>
              <a:pPr>
                <a:defRPr/>
              </a:pPr>
              <a:t>5/17/2018</a:t>
            </a:fld>
            <a:endParaRPr lang="en-US"/>
          </a:p>
        </p:txBody>
      </p:sp>
      <p:sp>
        <p:nvSpPr>
          <p:cNvPr id="7" name="Footer Placeholder 5">
            <a:extLst>
              <a:ext uri="{FF2B5EF4-FFF2-40B4-BE49-F238E27FC236}">
                <a16:creationId xmlns:a16="http://schemas.microsoft.com/office/drawing/2014/main" id="{13101635-1C43-465C-81B8-A61C102F348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C49868BD-E451-42C2-97F9-587717B3D5EF}"/>
              </a:ext>
            </a:extLst>
          </p:cNvPr>
          <p:cNvSpPr>
            <a:spLocks noGrp="1"/>
          </p:cNvSpPr>
          <p:nvPr>
            <p:ph type="sldNum" sz="quarter" idx="12"/>
          </p:nvPr>
        </p:nvSpPr>
        <p:spPr/>
        <p:txBody>
          <a:bodyPr/>
          <a:lstStyle>
            <a:lvl1pPr>
              <a:defRPr/>
            </a:lvl1pPr>
          </a:lstStyle>
          <a:p>
            <a:pPr>
              <a:defRPr/>
            </a:pPr>
            <a:fld id="{2927B16C-4027-41E5-884D-2DE039BEC065}" type="slidenum">
              <a:rPr lang="en-US"/>
              <a:pPr>
                <a:defRPr/>
              </a:pPr>
              <a:t>‹#›</a:t>
            </a:fld>
            <a:endParaRPr lang="en-US"/>
          </a:p>
        </p:txBody>
      </p:sp>
    </p:spTree>
    <p:extLst>
      <p:ext uri="{BB962C8B-B14F-4D97-AF65-F5344CB8AC3E}">
        <p14:creationId xmlns:p14="http://schemas.microsoft.com/office/powerpoint/2010/main" val="8612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6FB2E6-8EB7-437F-A235-27C4600C0B07}"/>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5060B455-6463-4E17-9DE6-E22A29E1B0F5}"/>
              </a:ext>
            </a:extLst>
          </p:cNvPr>
          <p:cNvSpPr>
            <a:spLocks noGrp="1"/>
          </p:cNvSpPr>
          <p:nvPr>
            <p:ph type="dt" sz="half" idx="10"/>
          </p:nvPr>
        </p:nvSpPr>
        <p:spPr/>
        <p:txBody>
          <a:bodyPr/>
          <a:lstStyle>
            <a:lvl1pPr>
              <a:defRPr/>
            </a:lvl1pPr>
          </a:lstStyle>
          <a:p>
            <a:pPr>
              <a:defRPr/>
            </a:pPr>
            <a:fld id="{679619DD-A9D8-4260-B432-ED030105D9F6}" type="datetimeFigureOut">
              <a:rPr lang="en-US"/>
              <a:pPr>
                <a:defRPr/>
              </a:pPr>
              <a:t>5/17/2018</a:t>
            </a:fld>
            <a:endParaRPr lang="en-US"/>
          </a:p>
        </p:txBody>
      </p:sp>
      <p:sp>
        <p:nvSpPr>
          <p:cNvPr id="9" name="Footer Placeholder 7">
            <a:extLst>
              <a:ext uri="{FF2B5EF4-FFF2-40B4-BE49-F238E27FC236}">
                <a16:creationId xmlns:a16="http://schemas.microsoft.com/office/drawing/2014/main" id="{E62B150E-9F18-41A4-9FB3-773A631CD4A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B0A4BAF2-1B6D-4964-957B-BE12D6EE8B81}"/>
              </a:ext>
            </a:extLst>
          </p:cNvPr>
          <p:cNvSpPr>
            <a:spLocks noGrp="1"/>
          </p:cNvSpPr>
          <p:nvPr>
            <p:ph type="sldNum" sz="quarter" idx="12"/>
          </p:nvPr>
        </p:nvSpPr>
        <p:spPr/>
        <p:txBody>
          <a:bodyPr/>
          <a:lstStyle>
            <a:lvl1pPr>
              <a:defRPr/>
            </a:lvl1pPr>
          </a:lstStyle>
          <a:p>
            <a:pPr>
              <a:defRPr/>
            </a:pPr>
            <a:fld id="{28291925-87E6-4144-8A35-58026C9286EA}" type="slidenum">
              <a:rPr lang="en-US"/>
              <a:pPr>
                <a:defRPr/>
              </a:pPr>
              <a:t>‹#›</a:t>
            </a:fld>
            <a:endParaRPr lang="en-US"/>
          </a:p>
        </p:txBody>
      </p:sp>
    </p:spTree>
    <p:extLst>
      <p:ext uri="{BB962C8B-B14F-4D97-AF65-F5344CB8AC3E}">
        <p14:creationId xmlns:p14="http://schemas.microsoft.com/office/powerpoint/2010/main" val="410573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EB10FAD-8C72-498E-98C9-7018634FF78F}"/>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B203F9C0-9726-4548-9EA1-6827FF9A6CE9}"/>
              </a:ext>
            </a:extLst>
          </p:cNvPr>
          <p:cNvSpPr>
            <a:spLocks noGrp="1"/>
          </p:cNvSpPr>
          <p:nvPr>
            <p:ph type="dt" sz="half" idx="10"/>
          </p:nvPr>
        </p:nvSpPr>
        <p:spPr/>
        <p:txBody>
          <a:bodyPr/>
          <a:lstStyle>
            <a:lvl1pPr>
              <a:defRPr/>
            </a:lvl1pPr>
          </a:lstStyle>
          <a:p>
            <a:pPr>
              <a:defRPr/>
            </a:pPr>
            <a:fld id="{6E498210-A171-4EFD-A260-EF3891700917}" type="datetimeFigureOut">
              <a:rPr lang="en-US"/>
              <a:pPr>
                <a:defRPr/>
              </a:pPr>
              <a:t>5/17/2018</a:t>
            </a:fld>
            <a:endParaRPr lang="en-US"/>
          </a:p>
        </p:txBody>
      </p:sp>
      <p:sp>
        <p:nvSpPr>
          <p:cNvPr id="5" name="Footer Placeholder 3">
            <a:extLst>
              <a:ext uri="{FF2B5EF4-FFF2-40B4-BE49-F238E27FC236}">
                <a16:creationId xmlns:a16="http://schemas.microsoft.com/office/drawing/2014/main" id="{321AE0AF-57A2-408F-821D-7D15BCB780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D8D56AF-B8E4-48B4-A50C-7DC1BF800AD6}"/>
              </a:ext>
            </a:extLst>
          </p:cNvPr>
          <p:cNvSpPr>
            <a:spLocks noGrp="1"/>
          </p:cNvSpPr>
          <p:nvPr>
            <p:ph type="sldNum" sz="quarter" idx="12"/>
          </p:nvPr>
        </p:nvSpPr>
        <p:spPr/>
        <p:txBody>
          <a:bodyPr/>
          <a:lstStyle>
            <a:lvl1pPr>
              <a:defRPr/>
            </a:lvl1pPr>
          </a:lstStyle>
          <a:p>
            <a:pPr>
              <a:defRPr/>
            </a:pPr>
            <a:fld id="{B7AC176E-1496-4682-9EAD-794299096AEF}" type="slidenum">
              <a:rPr lang="en-US"/>
              <a:pPr>
                <a:defRPr/>
              </a:pPr>
              <a:t>‹#›</a:t>
            </a:fld>
            <a:endParaRPr lang="en-US"/>
          </a:p>
        </p:txBody>
      </p:sp>
    </p:spTree>
    <p:extLst>
      <p:ext uri="{BB962C8B-B14F-4D97-AF65-F5344CB8AC3E}">
        <p14:creationId xmlns:p14="http://schemas.microsoft.com/office/powerpoint/2010/main" val="265181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63870E3-C332-4B2A-A7DA-841C42DDC2FC}"/>
              </a:ext>
            </a:extLst>
          </p:cNvPr>
          <p:cNvSpPr>
            <a:spLocks noGrp="1"/>
          </p:cNvSpPr>
          <p:nvPr>
            <p:ph type="dt" sz="half" idx="10"/>
          </p:nvPr>
        </p:nvSpPr>
        <p:spPr/>
        <p:txBody>
          <a:bodyPr/>
          <a:lstStyle>
            <a:lvl1pPr>
              <a:defRPr/>
            </a:lvl1pPr>
          </a:lstStyle>
          <a:p>
            <a:pPr>
              <a:defRPr/>
            </a:pPr>
            <a:fld id="{33A010A0-8048-4E59-AB10-3566F00333E1}" type="datetimeFigureOut">
              <a:rPr lang="en-US"/>
              <a:pPr>
                <a:defRPr/>
              </a:pPr>
              <a:t>5/17/2018</a:t>
            </a:fld>
            <a:endParaRPr lang="en-US"/>
          </a:p>
        </p:txBody>
      </p:sp>
      <p:sp>
        <p:nvSpPr>
          <p:cNvPr id="3" name="Footer Placeholder 4">
            <a:extLst>
              <a:ext uri="{FF2B5EF4-FFF2-40B4-BE49-F238E27FC236}">
                <a16:creationId xmlns:a16="http://schemas.microsoft.com/office/drawing/2014/main" id="{8835C693-D23E-4774-9669-5BE7045950D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82BA4EA-1503-47A1-A8B4-B5C723BCCB09}"/>
              </a:ext>
            </a:extLst>
          </p:cNvPr>
          <p:cNvSpPr>
            <a:spLocks noGrp="1"/>
          </p:cNvSpPr>
          <p:nvPr>
            <p:ph type="sldNum" sz="quarter" idx="12"/>
          </p:nvPr>
        </p:nvSpPr>
        <p:spPr/>
        <p:txBody>
          <a:bodyPr/>
          <a:lstStyle>
            <a:lvl1pPr>
              <a:defRPr/>
            </a:lvl1pPr>
          </a:lstStyle>
          <a:p>
            <a:pPr>
              <a:defRPr/>
            </a:pPr>
            <a:fld id="{BC6D0E0F-1D7D-49ED-99A5-C90A2CD35447}" type="slidenum">
              <a:rPr lang="en-US"/>
              <a:pPr>
                <a:defRPr/>
              </a:pPr>
              <a:t>‹#›</a:t>
            </a:fld>
            <a:endParaRPr lang="en-US"/>
          </a:p>
        </p:txBody>
      </p:sp>
    </p:spTree>
    <p:extLst>
      <p:ext uri="{BB962C8B-B14F-4D97-AF65-F5344CB8AC3E}">
        <p14:creationId xmlns:p14="http://schemas.microsoft.com/office/powerpoint/2010/main" val="122723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1250F7-8ED4-4979-9061-2153E47E58AB}"/>
              </a:ext>
            </a:extLst>
          </p:cNvPr>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679D3745-ED66-4B1D-8826-F550E3A20044}"/>
              </a:ext>
            </a:extLst>
          </p:cNvPr>
          <p:cNvSpPr>
            <a:spLocks noGrp="1"/>
          </p:cNvSpPr>
          <p:nvPr>
            <p:ph type="dt" sz="half" idx="10"/>
          </p:nvPr>
        </p:nvSpPr>
        <p:spPr/>
        <p:txBody>
          <a:bodyPr/>
          <a:lstStyle>
            <a:lvl1pPr>
              <a:defRPr/>
            </a:lvl1pPr>
          </a:lstStyle>
          <a:p>
            <a:pPr>
              <a:defRPr/>
            </a:pPr>
            <a:fld id="{C5EF90AF-23AF-4E11-BD58-DE21D5236DB9}" type="datetimeFigureOut">
              <a:rPr lang="en-US"/>
              <a:pPr>
                <a:defRPr/>
              </a:pPr>
              <a:t>5/17/2018</a:t>
            </a:fld>
            <a:endParaRPr lang="en-US"/>
          </a:p>
        </p:txBody>
      </p:sp>
      <p:sp>
        <p:nvSpPr>
          <p:cNvPr id="7" name="Footer Placeholder 5">
            <a:extLst>
              <a:ext uri="{FF2B5EF4-FFF2-40B4-BE49-F238E27FC236}">
                <a16:creationId xmlns:a16="http://schemas.microsoft.com/office/drawing/2014/main" id="{4B30444E-1343-41EC-96EB-9A0EB2D96E9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3674E0D-6069-4281-B2BB-20996AD5E4CE}"/>
              </a:ext>
            </a:extLst>
          </p:cNvPr>
          <p:cNvSpPr>
            <a:spLocks noGrp="1"/>
          </p:cNvSpPr>
          <p:nvPr>
            <p:ph type="sldNum" sz="quarter" idx="12"/>
          </p:nvPr>
        </p:nvSpPr>
        <p:spPr/>
        <p:txBody>
          <a:bodyPr/>
          <a:lstStyle>
            <a:lvl1pPr>
              <a:defRPr/>
            </a:lvl1pPr>
          </a:lstStyle>
          <a:p>
            <a:pPr>
              <a:defRPr/>
            </a:pPr>
            <a:fld id="{C2D01802-773B-403C-A2A9-055035B4F1DE}" type="slidenum">
              <a:rPr lang="en-US"/>
              <a:pPr>
                <a:defRPr/>
              </a:pPr>
              <a:t>‹#›</a:t>
            </a:fld>
            <a:endParaRPr lang="en-US"/>
          </a:p>
        </p:txBody>
      </p:sp>
    </p:spTree>
    <p:extLst>
      <p:ext uri="{BB962C8B-B14F-4D97-AF65-F5344CB8AC3E}">
        <p14:creationId xmlns:p14="http://schemas.microsoft.com/office/powerpoint/2010/main" val="29853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EC6CA-3C38-462D-9C91-5D369A7CA86F}"/>
              </a:ext>
            </a:extLst>
          </p:cNvPr>
          <p:cNvSpPr>
            <a:spLocks noGrp="1"/>
          </p:cNvSpPr>
          <p:nvPr>
            <p:ph type="dt" sz="half" idx="10"/>
          </p:nvPr>
        </p:nvSpPr>
        <p:spPr/>
        <p:txBody>
          <a:bodyPr/>
          <a:lstStyle>
            <a:lvl1pPr>
              <a:defRPr/>
            </a:lvl1pPr>
          </a:lstStyle>
          <a:p>
            <a:pPr>
              <a:defRPr/>
            </a:pPr>
            <a:fld id="{FAAED256-2ABE-4F5A-AB71-57BA37A4B3CC}" type="datetimeFigureOut">
              <a:rPr lang="en-US"/>
              <a:pPr>
                <a:defRPr/>
              </a:pPr>
              <a:t>5/17/2018</a:t>
            </a:fld>
            <a:endParaRPr lang="en-US"/>
          </a:p>
        </p:txBody>
      </p:sp>
      <p:sp>
        <p:nvSpPr>
          <p:cNvPr id="6" name="Footer Placeholder 4">
            <a:extLst>
              <a:ext uri="{FF2B5EF4-FFF2-40B4-BE49-F238E27FC236}">
                <a16:creationId xmlns:a16="http://schemas.microsoft.com/office/drawing/2014/main" id="{C120567E-8D0A-4D48-90AD-6AE66D39A1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F83DF9C-FF8A-46CF-858E-1A54FFD4DB73}"/>
              </a:ext>
            </a:extLst>
          </p:cNvPr>
          <p:cNvSpPr>
            <a:spLocks noGrp="1"/>
          </p:cNvSpPr>
          <p:nvPr>
            <p:ph type="sldNum" sz="quarter" idx="12"/>
          </p:nvPr>
        </p:nvSpPr>
        <p:spPr/>
        <p:txBody>
          <a:bodyPr/>
          <a:lstStyle>
            <a:lvl1pPr>
              <a:defRPr/>
            </a:lvl1pPr>
          </a:lstStyle>
          <a:p>
            <a:pPr>
              <a:defRPr/>
            </a:pPr>
            <a:fld id="{734D5C5F-D01A-49D9-AA69-E1BE8A1B7A9A}" type="slidenum">
              <a:rPr lang="en-US"/>
              <a:pPr>
                <a:defRPr/>
              </a:pPr>
              <a:t>‹#›</a:t>
            </a:fld>
            <a:endParaRPr lang="en-US"/>
          </a:p>
        </p:txBody>
      </p:sp>
    </p:spTree>
    <p:extLst>
      <p:ext uri="{BB962C8B-B14F-4D97-AF65-F5344CB8AC3E}">
        <p14:creationId xmlns:p14="http://schemas.microsoft.com/office/powerpoint/2010/main" val="290164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BF32613D-48E1-470F-BBF6-4EAEC4D528FE}"/>
              </a:ext>
            </a:extLst>
          </p:cNvPr>
          <p:cNvGrpSpPr>
            <a:grpSpLocks/>
          </p:cNvGrpSpPr>
          <p:nvPr/>
        </p:nvGrpSpPr>
        <p:grpSpPr bwMode="auto">
          <a:xfrm>
            <a:off x="-15875" y="0"/>
            <a:ext cx="12230100" cy="6856413"/>
            <a:chOff x="-15736" y="0"/>
            <a:chExt cx="12229962" cy="6856214"/>
          </a:xfrm>
        </p:grpSpPr>
        <p:pic>
          <p:nvPicPr>
            <p:cNvPr id="1032" name="Picture 7" descr="HD-PanelContent.png">
              <a:extLst>
                <a:ext uri="{FF2B5EF4-FFF2-40B4-BE49-F238E27FC236}">
                  <a16:creationId xmlns:a16="http://schemas.microsoft.com/office/drawing/2014/main" id="{5EC42601-E5E7-4049-95B4-FC16343665CC}"/>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267AB47-0A5E-47F6-8B95-ED6FA117009B}"/>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a:extLst>
                <a:ext uri="{FF2B5EF4-FFF2-40B4-BE49-F238E27FC236}">
                  <a16:creationId xmlns:a16="http://schemas.microsoft.com/office/drawing/2014/main" id="{D50552C8-7698-46E4-A468-CE13274B2354}"/>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a:extLst>
                <a:ext uri="{FF2B5EF4-FFF2-40B4-BE49-F238E27FC236}">
                  <a16:creationId xmlns:a16="http://schemas.microsoft.com/office/drawing/2014/main" id="{E5F8BADC-6EC2-4D70-BEEE-149F7B314572}"/>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EA3376C7-B8CA-40A1-A64A-3E76A4A543E6}"/>
              </a:ext>
            </a:extLst>
          </p:cNvPr>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0BC02A4F-F42A-4528-9CDD-49BFF993FD94}"/>
              </a:ext>
            </a:extLst>
          </p:cNvPr>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D346A5E-321B-4E65-9FE7-38545D431828}"/>
              </a:ext>
            </a:extLst>
          </p:cNvPr>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B87D801C-8BE6-469D-BD28-B3CE95D639B8}" type="datetimeFigureOut">
              <a:rPr lang="en-US"/>
              <a:pPr>
                <a:defRPr/>
              </a:pPr>
              <a:t>5/17/2018</a:t>
            </a:fld>
            <a:endParaRPr lang="en-US"/>
          </a:p>
        </p:txBody>
      </p:sp>
      <p:sp>
        <p:nvSpPr>
          <p:cNvPr id="5" name="Footer Placeholder 4">
            <a:extLst>
              <a:ext uri="{FF2B5EF4-FFF2-40B4-BE49-F238E27FC236}">
                <a16:creationId xmlns:a16="http://schemas.microsoft.com/office/drawing/2014/main" id="{D95F471C-A4A8-40E0-88D6-B778733C5BE8}"/>
              </a:ext>
            </a:extLst>
          </p:cNvPr>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607AE545-DCD9-45B5-B0CB-01669354AF2A}"/>
              </a:ext>
            </a:extLst>
          </p:cNvPr>
          <p:cNvSpPr>
            <a:spLocks noGrp="1"/>
          </p:cNvSpPr>
          <p:nvPr>
            <p:ph type="sldNum" sz="quarter" idx="4"/>
          </p:nvPr>
        </p:nvSpPr>
        <p:spPr>
          <a:xfrm>
            <a:off x="10353675" y="5969000"/>
            <a:ext cx="542925"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ACE7F15F-BD43-43B9-8050-3622569654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51" r:id="rId7"/>
    <p:sldLayoutId id="2147483761" r:id="rId8"/>
    <p:sldLayoutId id="2147483752" r:id="rId9"/>
    <p:sldLayoutId id="2147483753" r:id="rId10"/>
    <p:sldLayoutId id="2147483762" r:id="rId11"/>
    <p:sldLayoutId id="2147483763" r:id="rId12"/>
    <p:sldLayoutId id="2147483754" r:id="rId13"/>
    <p:sldLayoutId id="2147483764" r:id="rId14"/>
    <p:sldLayoutId id="2147483765" r:id="rId15"/>
    <p:sldLayoutId id="2147483766" r:id="rId16"/>
    <p:sldLayoutId id="214748376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www.ssa.gov/"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cec.sped.org/" TargetMode="External"/><Relationship Id="rId2" Type="http://schemas.openxmlformats.org/officeDocument/2006/relationships/hyperlink" Target="http://www.nasdse.org/" TargetMode="External"/><Relationship Id="rId1" Type="http://schemas.openxmlformats.org/officeDocument/2006/relationships/slideLayout" Target="../slideLayouts/slideLayout7.xml"/><Relationship Id="rId5" Type="http://schemas.openxmlformats.org/officeDocument/2006/relationships/hyperlink" Target="http://www.eric.ed.gov/" TargetMode="External"/><Relationship Id="rId4" Type="http://schemas.openxmlformats.org/officeDocument/2006/relationships/hyperlink" Target="http://www.nichcy.org/"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www.taaliance.org/centers"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hyperlink" Target="http://www.cec.sped.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659E6A62-5AA0-4C4A-81E5-E0D85EDA1948}"/>
              </a:ext>
            </a:extLst>
          </p:cNvPr>
          <p:cNvSpPr>
            <a:spLocks noGrp="1" noChangeArrowheads="1"/>
          </p:cNvSpPr>
          <p:nvPr>
            <p:ph type="ctrTitle"/>
          </p:nvPr>
        </p:nvSpPr>
        <p:spPr>
          <a:xfrm>
            <a:off x="2249488" y="3516313"/>
            <a:ext cx="7772400" cy="1931987"/>
          </a:xfrm>
        </p:spPr>
        <p:txBody>
          <a:bodyPr rtlCol="0"/>
          <a:lstStyle/>
          <a:p>
            <a:pPr eaLnBrk="1" fontAlgn="auto" hangingPunct="1">
              <a:spcAft>
                <a:spcPts val="0"/>
              </a:spcAft>
              <a:defRPr/>
            </a:pPr>
            <a:r>
              <a:rPr lang="en-US" altLang="en-US" sz="4400" b="1" dirty="0">
                <a:solidFill>
                  <a:schemeClr val="accent5">
                    <a:lumMod val="75000"/>
                  </a:schemeClr>
                </a:solidFill>
              </a:rPr>
              <a:t>The Professional School Counselor and Students with Disabilities</a:t>
            </a:r>
          </a:p>
        </p:txBody>
      </p:sp>
      <p:sp>
        <p:nvSpPr>
          <p:cNvPr id="95235" name="Rectangle 3">
            <a:extLst>
              <a:ext uri="{FF2B5EF4-FFF2-40B4-BE49-F238E27FC236}">
                <a16:creationId xmlns:a16="http://schemas.microsoft.com/office/drawing/2014/main" id="{19399CDB-C06A-4F5F-9007-A2B204EC4F06}"/>
              </a:ext>
            </a:extLst>
          </p:cNvPr>
          <p:cNvSpPr>
            <a:spLocks noGrp="1" noChangeArrowheads="1"/>
          </p:cNvSpPr>
          <p:nvPr>
            <p:ph type="subTitle" idx="1"/>
          </p:nvPr>
        </p:nvSpPr>
        <p:spPr>
          <a:xfrm>
            <a:off x="3244850" y="1665288"/>
            <a:ext cx="5387975" cy="1174750"/>
          </a:xfrm>
        </p:spPr>
        <p:txBody>
          <a:bodyPr rtlCol="0"/>
          <a:lstStyle/>
          <a:p>
            <a:pPr eaLnBrk="1" fontAlgn="auto" hangingPunct="1">
              <a:buFont typeface="Arial"/>
              <a:buNone/>
              <a:defRPr/>
            </a:pPr>
            <a:r>
              <a:rPr lang="en-US" altLang="en-US" sz="4400" b="1" i="1" dirty="0">
                <a:solidFill>
                  <a:schemeClr val="accent5">
                    <a:lumMod val="50000"/>
                  </a:schemeClr>
                </a:solidFill>
              </a:rPr>
              <a:t>CHAPTER 16</a:t>
            </a:r>
            <a:endParaRPr lang="en-US" altLang="en-US" sz="4400" b="1" dirty="0">
              <a:solidFill>
                <a:schemeClr val="accent5">
                  <a:lumMod val="50000"/>
                </a:schemeClr>
              </a:solidFill>
            </a:endParaRPr>
          </a:p>
          <a:p>
            <a:pPr eaLnBrk="1" fontAlgn="auto" hangingPunct="1">
              <a:buFont typeface="Arial"/>
              <a:buNone/>
              <a:defRPr/>
            </a:pPr>
            <a:endParaRPr lang="en-US" altLang="en-US" sz="4400" b="1" dirty="0">
              <a:solidFill>
                <a:schemeClr val="accent5">
                  <a:lumMod val="50000"/>
                </a:schemeClr>
              </a:solidFill>
            </a:endParaRPr>
          </a:p>
          <a:p>
            <a:pPr eaLnBrk="1" fontAlgn="auto" hangingPunct="1">
              <a:buFont typeface="Arial"/>
              <a:buNone/>
              <a:defRPr/>
            </a:pPr>
            <a:endParaRPr lang="en-US" altLang="en-US" sz="4400" b="1" dirty="0">
              <a:solidFill>
                <a:schemeClr val="accent5">
                  <a:lumMod val="50000"/>
                </a:schemeClr>
              </a:solidFill>
            </a:endParaRPr>
          </a:p>
          <a:p>
            <a:pPr eaLnBrk="1" fontAlgn="auto" hangingPunct="1">
              <a:buFont typeface="Arial"/>
              <a:buNone/>
              <a:defRPr/>
            </a:pPr>
            <a:endParaRPr lang="en-US" altLang="en-US" sz="4400" b="1" dirty="0">
              <a:solidFill>
                <a:schemeClr val="accent5">
                  <a:lumMod val="50000"/>
                </a:schemeClr>
              </a:solidFill>
            </a:endParaRPr>
          </a:p>
          <a:p>
            <a:pPr eaLnBrk="1" fontAlgn="auto" hangingPunct="1">
              <a:buFont typeface="Arial"/>
              <a:buNone/>
              <a:defRPr/>
            </a:pPr>
            <a:endParaRPr lang="en-US" altLang="en-US" sz="4400" b="1" dirty="0">
              <a:solidFill>
                <a:schemeClr val="accent5">
                  <a:lumMod val="50000"/>
                </a:schemeClr>
              </a:solidFill>
            </a:endParaRPr>
          </a:p>
          <a:p>
            <a:pPr eaLnBrk="1" fontAlgn="auto" hangingPunct="1">
              <a:buFont typeface="Arial"/>
              <a:buNone/>
              <a:defRPr/>
            </a:pPr>
            <a:endParaRPr lang="en-US" altLang="en-US" sz="4400" b="1" dirty="0">
              <a:solidFill>
                <a:schemeClr val="accent5">
                  <a:lumMod val="50000"/>
                </a:schemeClr>
              </a:solidFill>
            </a:endParaRPr>
          </a:p>
          <a:p>
            <a:pPr eaLnBrk="1" fontAlgn="auto" hangingPunct="1">
              <a:buFont typeface="Arial"/>
              <a:buNone/>
              <a:defRPr/>
            </a:pPr>
            <a:endParaRPr lang="en-US" altLang="en-US" sz="4400" b="1" dirty="0">
              <a:solidFill>
                <a:schemeClr val="accent5">
                  <a:lumMod val="50000"/>
                </a:schemeClr>
              </a:solidFill>
            </a:endParaRPr>
          </a:p>
          <a:p>
            <a:pPr eaLnBrk="1" fontAlgn="auto" hangingPunct="1">
              <a:buFont typeface="Arial"/>
              <a:buNone/>
              <a:defRPr/>
            </a:pPr>
            <a:endParaRPr lang="en-US" altLang="en-US" sz="4400" b="1" dirty="0">
              <a:solidFill>
                <a:schemeClr val="accent5">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09EE0C5-83DC-463E-8097-59DE5F5A910E}"/>
              </a:ext>
            </a:extLst>
          </p:cNvPr>
          <p:cNvSpPr>
            <a:spLocks noGrp="1" noChangeArrowheads="1"/>
          </p:cNvSpPr>
          <p:nvPr>
            <p:ph type="title" idx="4294967295"/>
          </p:nvPr>
        </p:nvSpPr>
        <p:spPr/>
        <p:txBody>
          <a:bodyPr anchor="b"/>
          <a:lstStyle/>
          <a:p>
            <a:pPr eaLnBrk="1" hangingPunct="1"/>
            <a:r>
              <a:rPr lang="en-US" altLang="en-US" sz="2000" i="1">
                <a:ln>
                  <a:noFill/>
                </a:ln>
              </a:rPr>
              <a:t>Individuals with Disabilities Education Improvement Act (IDEA)</a:t>
            </a:r>
          </a:p>
        </p:txBody>
      </p:sp>
      <p:sp>
        <p:nvSpPr>
          <p:cNvPr id="26627" name="Rectangle 3">
            <a:extLst>
              <a:ext uri="{FF2B5EF4-FFF2-40B4-BE49-F238E27FC236}">
                <a16:creationId xmlns:a16="http://schemas.microsoft.com/office/drawing/2014/main" id="{1B1A2F93-5125-4B91-A6F8-B159025F273B}"/>
              </a:ext>
            </a:extLst>
          </p:cNvPr>
          <p:cNvSpPr>
            <a:spLocks noGrp="1" noChangeArrowheads="1"/>
          </p:cNvSpPr>
          <p:nvPr>
            <p:ph type="body" idx="4294967295"/>
          </p:nvPr>
        </p:nvSpPr>
        <p:spPr>
          <a:xfrm>
            <a:off x="2586038" y="1766888"/>
            <a:ext cx="7769225" cy="4710112"/>
          </a:xfrm>
        </p:spPr>
        <p:txBody>
          <a:bodyPr/>
          <a:lstStyle/>
          <a:p>
            <a:pPr eaLnBrk="1" hangingPunct="1">
              <a:lnSpc>
                <a:spcPct val="90000"/>
              </a:lnSpc>
            </a:pPr>
            <a:r>
              <a:rPr lang="en-US" altLang="en-US"/>
              <a:t>Provides that eligible students receive “special education,” which is defined as “specially designed instruction, at no cost to parents, to meet the unique needs of a child with a disability, including instruction conducted in the classroom, in the home, in hospitals, and institutions, and in other settings…” (</a:t>
            </a:r>
            <a:r>
              <a:rPr lang="en-US" altLang="en-US" i="1"/>
              <a:t>IDEA, </a:t>
            </a:r>
            <a:r>
              <a:rPr lang="en-US" altLang="en-US"/>
              <a:t>2004).</a:t>
            </a:r>
          </a:p>
          <a:p>
            <a:pPr eaLnBrk="1" hangingPunct="1">
              <a:lnSpc>
                <a:spcPct val="90000"/>
              </a:lnSpc>
            </a:pPr>
            <a:r>
              <a:rPr lang="en-US" altLang="en-US"/>
              <a:t>Requires documentation that nearly all disabilities affect educational performance.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791AEDC-762C-493D-A543-F1898C184873}"/>
              </a:ext>
            </a:extLst>
          </p:cNvPr>
          <p:cNvSpPr>
            <a:spLocks noGrp="1" noChangeArrowheads="1"/>
          </p:cNvSpPr>
          <p:nvPr>
            <p:ph type="title" idx="4294967295"/>
          </p:nvPr>
        </p:nvSpPr>
        <p:spPr/>
        <p:txBody>
          <a:bodyPr anchor="b"/>
          <a:lstStyle/>
          <a:p>
            <a:pPr eaLnBrk="1" hangingPunct="1"/>
            <a:r>
              <a:rPr lang="en-US" altLang="en-US">
                <a:ln>
                  <a:noFill/>
                </a:ln>
              </a:rPr>
              <a:t>Handicapping Conditions under </a:t>
            </a:r>
            <a:r>
              <a:rPr lang="en-US" altLang="en-US" i="1">
                <a:ln>
                  <a:noFill/>
                </a:ln>
              </a:rPr>
              <a:t>IDEA</a:t>
            </a:r>
            <a:endParaRPr lang="en-US" altLang="en-US">
              <a:ln>
                <a:noFill/>
              </a:ln>
            </a:endParaRPr>
          </a:p>
        </p:txBody>
      </p:sp>
      <p:sp>
        <p:nvSpPr>
          <p:cNvPr id="27651" name="Rectangle 44">
            <a:extLst>
              <a:ext uri="{FF2B5EF4-FFF2-40B4-BE49-F238E27FC236}">
                <a16:creationId xmlns:a16="http://schemas.microsoft.com/office/drawing/2014/main" id="{9EF52BB9-3114-4BDE-88A5-BAC4ED7E8726}"/>
              </a:ext>
            </a:extLst>
          </p:cNvPr>
          <p:cNvSpPr>
            <a:spLocks noGrp="1" noChangeArrowheads="1"/>
          </p:cNvSpPr>
          <p:nvPr>
            <p:ph type="body" sz="half" idx="4294967295"/>
          </p:nvPr>
        </p:nvSpPr>
        <p:spPr>
          <a:xfrm>
            <a:off x="1889125" y="1546225"/>
            <a:ext cx="4033838" cy="4525963"/>
          </a:xfrm>
        </p:spPr>
        <p:txBody>
          <a:bodyPr/>
          <a:lstStyle/>
          <a:p>
            <a:pPr eaLnBrk="1" hangingPunct="1"/>
            <a:r>
              <a:rPr lang="en-US" altLang="en-US" sz="1800"/>
              <a:t>Autism</a:t>
            </a:r>
          </a:p>
          <a:p>
            <a:pPr eaLnBrk="1" hangingPunct="1"/>
            <a:r>
              <a:rPr lang="en-US" altLang="en-US" sz="1800"/>
              <a:t>Deaf-blindness</a:t>
            </a:r>
          </a:p>
          <a:p>
            <a:pPr eaLnBrk="1" hangingPunct="1"/>
            <a:r>
              <a:rPr lang="en-US" altLang="en-US" sz="1800"/>
              <a:t>Deafness</a:t>
            </a:r>
          </a:p>
          <a:p>
            <a:pPr eaLnBrk="1" hangingPunct="1"/>
            <a:r>
              <a:rPr lang="en-US" altLang="en-US" sz="1800"/>
              <a:t>Developmental delay</a:t>
            </a:r>
          </a:p>
          <a:p>
            <a:pPr eaLnBrk="1" hangingPunct="1"/>
            <a:r>
              <a:rPr lang="en-US" altLang="en-US" sz="1800"/>
              <a:t>Emotional disturbance</a:t>
            </a:r>
          </a:p>
          <a:p>
            <a:pPr eaLnBrk="1" hangingPunct="1"/>
            <a:r>
              <a:rPr lang="en-US" altLang="en-US" sz="1800"/>
              <a:t>Hearing impairment</a:t>
            </a:r>
          </a:p>
          <a:p>
            <a:pPr eaLnBrk="1" hangingPunct="1"/>
            <a:r>
              <a:rPr lang="en-US" altLang="en-US" sz="1800"/>
              <a:t>Intellectual disability</a:t>
            </a:r>
          </a:p>
          <a:p>
            <a:pPr eaLnBrk="1" hangingPunct="1"/>
            <a:r>
              <a:rPr lang="en-US" altLang="en-US" sz="1800"/>
              <a:t>Multiple disabilities</a:t>
            </a:r>
          </a:p>
        </p:txBody>
      </p:sp>
      <p:sp>
        <p:nvSpPr>
          <p:cNvPr id="27652" name="Rectangle 45">
            <a:extLst>
              <a:ext uri="{FF2B5EF4-FFF2-40B4-BE49-F238E27FC236}">
                <a16:creationId xmlns:a16="http://schemas.microsoft.com/office/drawing/2014/main" id="{E1155974-05B0-4283-9163-8E2FC270691D}"/>
              </a:ext>
            </a:extLst>
          </p:cNvPr>
          <p:cNvSpPr>
            <a:spLocks noGrp="1" noChangeArrowheads="1"/>
          </p:cNvSpPr>
          <p:nvPr>
            <p:ph type="body" sz="half" idx="4294967295"/>
          </p:nvPr>
        </p:nvSpPr>
        <p:spPr>
          <a:xfrm>
            <a:off x="6546850" y="1766888"/>
            <a:ext cx="4121150" cy="4176712"/>
          </a:xfrm>
        </p:spPr>
        <p:txBody>
          <a:bodyPr/>
          <a:lstStyle/>
          <a:p>
            <a:pPr eaLnBrk="1" hangingPunct="1">
              <a:lnSpc>
                <a:spcPct val="90000"/>
              </a:lnSpc>
            </a:pPr>
            <a:r>
              <a:rPr lang="en-US" altLang="en-US" sz="1800"/>
              <a:t>Orthopedic impairment</a:t>
            </a:r>
          </a:p>
          <a:p>
            <a:pPr eaLnBrk="1" hangingPunct="1">
              <a:lnSpc>
                <a:spcPct val="90000"/>
              </a:lnSpc>
            </a:pPr>
            <a:r>
              <a:rPr lang="en-US" altLang="en-US" sz="1800"/>
              <a:t>Other health impairment</a:t>
            </a:r>
          </a:p>
          <a:p>
            <a:pPr eaLnBrk="1" hangingPunct="1">
              <a:lnSpc>
                <a:spcPct val="90000"/>
              </a:lnSpc>
            </a:pPr>
            <a:r>
              <a:rPr lang="en-US" altLang="en-US" sz="1800"/>
              <a:t>Specific learning disability</a:t>
            </a:r>
          </a:p>
          <a:p>
            <a:pPr eaLnBrk="1" hangingPunct="1">
              <a:lnSpc>
                <a:spcPct val="90000"/>
              </a:lnSpc>
            </a:pPr>
            <a:r>
              <a:rPr lang="en-US" altLang="en-US" sz="1800"/>
              <a:t>Speech or language impairment</a:t>
            </a:r>
          </a:p>
          <a:p>
            <a:pPr eaLnBrk="1" hangingPunct="1">
              <a:lnSpc>
                <a:spcPct val="90000"/>
              </a:lnSpc>
            </a:pPr>
            <a:r>
              <a:rPr lang="en-US" altLang="en-US" sz="1800"/>
              <a:t>Traumatic brain injury</a:t>
            </a:r>
          </a:p>
          <a:p>
            <a:pPr eaLnBrk="1" hangingPunct="1">
              <a:lnSpc>
                <a:spcPct val="90000"/>
              </a:lnSpc>
            </a:pPr>
            <a:r>
              <a:rPr lang="en-US" altLang="en-US" sz="1800"/>
              <a:t>Visual impairment including blindness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FABF421-2EFA-4266-B961-CC9B5C17E098}"/>
              </a:ext>
            </a:extLst>
          </p:cNvPr>
          <p:cNvSpPr>
            <a:spLocks noGrp="1" noChangeArrowheads="1"/>
          </p:cNvSpPr>
          <p:nvPr>
            <p:ph type="title" idx="4294967295"/>
          </p:nvPr>
        </p:nvSpPr>
        <p:spPr/>
        <p:txBody>
          <a:bodyPr anchor="b"/>
          <a:lstStyle/>
          <a:p>
            <a:pPr eaLnBrk="1" hangingPunct="1"/>
            <a:r>
              <a:rPr lang="en-US" altLang="en-US" i="1">
                <a:ln>
                  <a:noFill/>
                </a:ln>
              </a:rPr>
              <a:t>IDEA (cont.)</a:t>
            </a:r>
          </a:p>
        </p:txBody>
      </p:sp>
      <p:sp>
        <p:nvSpPr>
          <p:cNvPr id="28675" name="Rectangle 3">
            <a:extLst>
              <a:ext uri="{FF2B5EF4-FFF2-40B4-BE49-F238E27FC236}">
                <a16:creationId xmlns:a16="http://schemas.microsoft.com/office/drawing/2014/main" id="{E4812D22-8AA9-462C-ACF8-9CC8581D7A56}"/>
              </a:ext>
            </a:extLst>
          </p:cNvPr>
          <p:cNvSpPr>
            <a:spLocks noGrp="1" noChangeArrowheads="1"/>
          </p:cNvSpPr>
          <p:nvPr>
            <p:ph type="body" idx="4294967295"/>
          </p:nvPr>
        </p:nvSpPr>
        <p:spPr/>
        <p:txBody>
          <a:bodyPr/>
          <a:lstStyle/>
          <a:p>
            <a:pPr eaLnBrk="1" hangingPunct="1">
              <a:lnSpc>
                <a:spcPct val="90000"/>
              </a:lnSpc>
            </a:pPr>
            <a:r>
              <a:rPr lang="en-US" altLang="en-US" sz="1800"/>
              <a:t>When a student is determined eligible for services under </a:t>
            </a:r>
            <a:r>
              <a:rPr lang="en-US" altLang="en-US" sz="1800" i="1"/>
              <a:t>IDEA</a:t>
            </a:r>
            <a:r>
              <a:rPr lang="en-US" altLang="en-US" sz="1800"/>
              <a:t>, the school system is required to provide Free Appropriate Public Education (FAPE).</a:t>
            </a:r>
          </a:p>
          <a:p>
            <a:pPr eaLnBrk="1" hangingPunct="1">
              <a:lnSpc>
                <a:spcPct val="90000"/>
              </a:lnSpc>
            </a:pPr>
            <a:r>
              <a:rPr lang="en-US" altLang="en-US" sz="1800"/>
              <a:t>The law uses the word “</a:t>
            </a:r>
            <a:r>
              <a:rPr lang="en-US" altLang="en-US" sz="1800" b="1"/>
              <a:t>appropriate,</a:t>
            </a:r>
            <a:r>
              <a:rPr lang="en-US" altLang="en-US" sz="1800"/>
              <a:t>” not “</a:t>
            </a:r>
            <a:r>
              <a:rPr lang="en-US" altLang="en-US" sz="1800" b="1"/>
              <a:t>best,</a:t>
            </a:r>
            <a:r>
              <a:rPr lang="en-US" altLang="en-US" sz="1800"/>
              <a:t>” therefore </a:t>
            </a:r>
            <a:r>
              <a:rPr lang="en-US" altLang="en-US" sz="1800" i="1"/>
              <a:t>IDEA</a:t>
            </a:r>
            <a:r>
              <a:rPr lang="en-US" altLang="en-US" sz="1800"/>
              <a:t> does not require optimal programming, only appropriate programming that enables a child to make reasonable educational progress.</a:t>
            </a:r>
          </a:p>
          <a:p>
            <a:pPr eaLnBrk="1" hangingPunct="1">
              <a:lnSpc>
                <a:spcPct val="90000"/>
              </a:lnSpc>
            </a:pPr>
            <a:r>
              <a:rPr lang="en-US" altLang="en-US" sz="1800"/>
              <a:t>The requirement under law for school systems is to </a:t>
            </a:r>
            <a:r>
              <a:rPr lang="en-US" altLang="en-US" sz="1800" b="1"/>
              <a:t>educate </a:t>
            </a:r>
            <a:r>
              <a:rPr lang="en-US" altLang="en-US" sz="1800"/>
              <a:t>students, not </a:t>
            </a:r>
            <a:r>
              <a:rPr lang="en-US" altLang="en-US" sz="1800" b="1"/>
              <a:t>rehabilitate</a:t>
            </a:r>
            <a:r>
              <a:rPr lang="en-US" altLang="en-US" sz="1800" b="1" i="1"/>
              <a:t> </a:t>
            </a:r>
            <a:r>
              <a:rPr lang="en-US" altLang="en-US" sz="1800"/>
              <a:t>them.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7B6A462-ABF4-419A-AA5F-BB082C84A033}"/>
              </a:ext>
            </a:extLst>
          </p:cNvPr>
          <p:cNvSpPr>
            <a:spLocks noGrp="1" noChangeArrowheads="1"/>
          </p:cNvSpPr>
          <p:nvPr>
            <p:ph type="title" idx="4294967295"/>
          </p:nvPr>
        </p:nvSpPr>
        <p:spPr/>
        <p:txBody>
          <a:bodyPr anchor="b"/>
          <a:lstStyle/>
          <a:p>
            <a:pPr eaLnBrk="1" hangingPunct="1"/>
            <a:r>
              <a:rPr lang="en-US" altLang="en-US">
                <a:ln>
                  <a:noFill/>
                </a:ln>
              </a:rPr>
              <a:t>Special Education Process</a:t>
            </a:r>
          </a:p>
        </p:txBody>
      </p:sp>
      <p:sp>
        <p:nvSpPr>
          <p:cNvPr id="29699" name="Rectangle 3">
            <a:extLst>
              <a:ext uri="{FF2B5EF4-FFF2-40B4-BE49-F238E27FC236}">
                <a16:creationId xmlns:a16="http://schemas.microsoft.com/office/drawing/2014/main" id="{88375059-250B-49EF-930B-55F32C7DA172}"/>
              </a:ext>
            </a:extLst>
          </p:cNvPr>
          <p:cNvSpPr>
            <a:spLocks noGrp="1" noChangeArrowheads="1"/>
          </p:cNvSpPr>
          <p:nvPr>
            <p:ph type="body" idx="4294967295"/>
          </p:nvPr>
        </p:nvSpPr>
        <p:spPr>
          <a:xfrm>
            <a:off x="2586038" y="1766888"/>
            <a:ext cx="7624762" cy="5091112"/>
          </a:xfrm>
        </p:spPr>
        <p:txBody>
          <a:bodyPr/>
          <a:lstStyle/>
          <a:p>
            <a:pPr marL="609600" indent="-609600" eaLnBrk="1" hangingPunct="1">
              <a:lnSpc>
                <a:spcPct val="80000"/>
              </a:lnSpc>
              <a:buFont typeface="Arial" panose="020B0604020202020204" pitchFamily="34" charset="0"/>
              <a:buNone/>
            </a:pPr>
            <a:r>
              <a:rPr lang="en-US" altLang="en-US" sz="1400"/>
              <a:t>Identification</a:t>
            </a:r>
          </a:p>
          <a:p>
            <a:pPr marL="990600" lvl="1" indent="-533400" eaLnBrk="1" hangingPunct="1">
              <a:lnSpc>
                <a:spcPct val="80000"/>
              </a:lnSpc>
              <a:buFont typeface="Wingdings" panose="05000000000000000000" pitchFamily="2" charset="2"/>
              <a:buChar char="§"/>
            </a:pPr>
            <a:r>
              <a:rPr lang="en-US" altLang="en-US" sz="1600"/>
              <a:t>Request for evaluation</a:t>
            </a:r>
          </a:p>
          <a:p>
            <a:pPr marL="609600" indent="-609600" eaLnBrk="1" hangingPunct="1">
              <a:lnSpc>
                <a:spcPct val="80000"/>
              </a:lnSpc>
              <a:buFont typeface="Arial" panose="020B0604020202020204" pitchFamily="34" charset="0"/>
              <a:buNone/>
            </a:pPr>
            <a:r>
              <a:rPr lang="en-US" altLang="en-US" sz="1400"/>
              <a:t>Screening</a:t>
            </a:r>
          </a:p>
          <a:p>
            <a:pPr marL="990600" lvl="1" indent="-533400" eaLnBrk="1" hangingPunct="1">
              <a:lnSpc>
                <a:spcPct val="80000"/>
              </a:lnSpc>
              <a:buFont typeface="Wingdings" panose="05000000000000000000" pitchFamily="2" charset="2"/>
              <a:buChar char="§"/>
            </a:pPr>
            <a:r>
              <a:rPr lang="en-US" altLang="en-US" sz="1600"/>
              <a:t>Multidisciplinary team reviews records</a:t>
            </a:r>
          </a:p>
          <a:p>
            <a:pPr marL="609600" indent="-609600" eaLnBrk="1" hangingPunct="1">
              <a:lnSpc>
                <a:spcPct val="80000"/>
              </a:lnSpc>
              <a:buFont typeface="Arial" panose="020B0604020202020204" pitchFamily="34" charset="0"/>
              <a:buNone/>
            </a:pPr>
            <a:r>
              <a:rPr lang="en-US" altLang="en-US" sz="1400"/>
              <a:t>Notification and Consent</a:t>
            </a:r>
          </a:p>
          <a:p>
            <a:pPr marL="990600" lvl="1" indent="-533400" eaLnBrk="1" hangingPunct="1">
              <a:lnSpc>
                <a:spcPct val="80000"/>
              </a:lnSpc>
              <a:buFont typeface="Wingdings" panose="05000000000000000000" pitchFamily="2" charset="2"/>
              <a:buChar char="§"/>
            </a:pPr>
            <a:r>
              <a:rPr lang="en-US" altLang="en-US" sz="1600"/>
              <a:t>Written consent from parent for all areas to be assessed</a:t>
            </a:r>
          </a:p>
          <a:p>
            <a:pPr marL="609600" indent="-609600" eaLnBrk="1" hangingPunct="1">
              <a:lnSpc>
                <a:spcPct val="80000"/>
              </a:lnSpc>
              <a:buFont typeface="Arial" panose="020B0604020202020204" pitchFamily="34" charset="0"/>
              <a:buNone/>
            </a:pPr>
            <a:r>
              <a:rPr lang="en-US" altLang="en-US" sz="1400"/>
              <a:t>Assessment</a:t>
            </a:r>
          </a:p>
          <a:p>
            <a:pPr marL="990600" lvl="1" indent="-533400" eaLnBrk="1" hangingPunct="1">
              <a:lnSpc>
                <a:spcPct val="80000"/>
              </a:lnSpc>
              <a:buFont typeface="Wingdings" panose="05000000000000000000" pitchFamily="2" charset="2"/>
              <a:buChar char="§"/>
            </a:pPr>
            <a:r>
              <a:rPr lang="en-US" altLang="en-US" sz="1600"/>
              <a:t>Tests administered in non-discriminatory manner</a:t>
            </a:r>
          </a:p>
          <a:p>
            <a:pPr marL="609600" indent="-609600" eaLnBrk="1" hangingPunct="1">
              <a:lnSpc>
                <a:spcPct val="80000"/>
              </a:lnSpc>
              <a:buFont typeface="Arial" panose="020B0604020202020204" pitchFamily="34" charset="0"/>
              <a:buNone/>
            </a:pPr>
            <a:r>
              <a:rPr lang="en-US" altLang="en-US" sz="1400"/>
              <a:t>Eligibility Determination</a:t>
            </a:r>
          </a:p>
          <a:p>
            <a:pPr marL="990600" lvl="1" indent="-533400" eaLnBrk="1" hangingPunct="1">
              <a:lnSpc>
                <a:spcPct val="80000"/>
              </a:lnSpc>
              <a:buFont typeface="Wingdings" panose="05000000000000000000" pitchFamily="2" charset="2"/>
              <a:buChar char="§"/>
            </a:pPr>
            <a:r>
              <a:rPr lang="en-US" altLang="en-US" sz="1600"/>
              <a:t>Determined by multidisciplinary team</a:t>
            </a:r>
          </a:p>
          <a:p>
            <a:pPr marL="609600" indent="-609600" eaLnBrk="1" hangingPunct="1">
              <a:lnSpc>
                <a:spcPct val="80000"/>
              </a:lnSpc>
              <a:buFont typeface="Arial" panose="020B0604020202020204" pitchFamily="34" charset="0"/>
              <a:buNone/>
            </a:pPr>
            <a:r>
              <a:rPr lang="en-US" altLang="en-US" sz="1400"/>
              <a:t>IEP Development</a:t>
            </a:r>
          </a:p>
          <a:p>
            <a:pPr marL="990600" lvl="1" indent="-533400" eaLnBrk="1" hangingPunct="1">
              <a:lnSpc>
                <a:spcPct val="80000"/>
              </a:lnSpc>
              <a:buFont typeface="Wingdings" panose="05000000000000000000" pitchFamily="2" charset="2"/>
              <a:buChar char="§"/>
            </a:pPr>
            <a:r>
              <a:rPr lang="en-US" altLang="en-US" sz="1600"/>
              <a:t>Team creates individualized program to address academic and related issues</a:t>
            </a:r>
          </a:p>
          <a:p>
            <a:pPr marL="609600" indent="-609600" eaLnBrk="1" hangingPunct="1">
              <a:lnSpc>
                <a:spcPct val="80000"/>
              </a:lnSpc>
              <a:buFont typeface="Arial" panose="020B0604020202020204" pitchFamily="34" charset="0"/>
              <a:buNone/>
            </a:pPr>
            <a:r>
              <a:rPr lang="en-US" altLang="en-US" sz="1400"/>
              <a:t>Implementation</a:t>
            </a:r>
          </a:p>
          <a:p>
            <a:pPr marL="990600" lvl="1" indent="-533400" eaLnBrk="1" hangingPunct="1">
              <a:lnSpc>
                <a:spcPct val="80000"/>
              </a:lnSpc>
              <a:buFont typeface="Wingdings" panose="05000000000000000000" pitchFamily="2" charset="2"/>
              <a:buChar char="§"/>
            </a:pPr>
            <a:r>
              <a:rPr lang="en-US" altLang="en-US" sz="1600"/>
              <a:t>Team determines LRE and services are initiated</a:t>
            </a:r>
            <a:endParaRPr lang="en-US" altLang="en-US"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1B8653D7-A6D6-4FFD-87DF-974386E2E60A}"/>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Section 504 and the </a:t>
            </a:r>
            <a:r>
              <a:rPr lang="en-US" altLang="en-US" i="1">
                <a:solidFill>
                  <a:schemeClr val="tx1">
                    <a:lumMod val="85000"/>
                    <a:lumOff val="15000"/>
                  </a:schemeClr>
                </a:solidFill>
              </a:rPr>
              <a:t>Americans with Disabilities Act</a:t>
            </a:r>
            <a:endParaRPr lang="en-US" altLang="en-US">
              <a:solidFill>
                <a:schemeClr val="tx1">
                  <a:lumMod val="85000"/>
                  <a:lumOff val="15000"/>
                </a:schemeClr>
              </a:solidFill>
            </a:endParaRPr>
          </a:p>
        </p:txBody>
      </p:sp>
      <p:sp>
        <p:nvSpPr>
          <p:cNvPr id="30723" name="Rectangle 3">
            <a:extLst>
              <a:ext uri="{FF2B5EF4-FFF2-40B4-BE49-F238E27FC236}">
                <a16:creationId xmlns:a16="http://schemas.microsoft.com/office/drawing/2014/main" id="{630E7970-D905-4E8E-9977-BABAC985D055}"/>
              </a:ext>
            </a:extLst>
          </p:cNvPr>
          <p:cNvSpPr>
            <a:spLocks noGrp="1" noChangeArrowheads="1"/>
          </p:cNvSpPr>
          <p:nvPr>
            <p:ph type="body" idx="4294967295"/>
          </p:nvPr>
        </p:nvSpPr>
        <p:spPr>
          <a:xfrm>
            <a:off x="2433638" y="1752600"/>
            <a:ext cx="8081962" cy="4862513"/>
          </a:xfrm>
        </p:spPr>
        <p:txBody>
          <a:bodyPr/>
          <a:lstStyle/>
          <a:p>
            <a:pPr eaLnBrk="1" hangingPunct="1">
              <a:lnSpc>
                <a:spcPct val="90000"/>
              </a:lnSpc>
            </a:pPr>
            <a:r>
              <a:rPr lang="en-US" altLang="en-US" sz="1800"/>
              <a:t>A student is eligible under Section 504 if he has a physical or mental impairment that substantially limits one or more major life activities.</a:t>
            </a:r>
          </a:p>
          <a:p>
            <a:pPr eaLnBrk="1" hangingPunct="1">
              <a:lnSpc>
                <a:spcPct val="90000"/>
              </a:lnSpc>
            </a:pPr>
            <a:r>
              <a:rPr lang="en-US" altLang="en-US" sz="1800" b="1"/>
              <a:t>All</a:t>
            </a:r>
            <a:r>
              <a:rPr lang="en-US" altLang="en-US" sz="1800"/>
              <a:t> students found eligible for services under </a:t>
            </a:r>
            <a:r>
              <a:rPr lang="en-US" altLang="en-US" sz="1800" i="1"/>
              <a:t>IDEA</a:t>
            </a:r>
            <a:r>
              <a:rPr lang="en-US" altLang="en-US" sz="1800"/>
              <a:t> are qualified under Section 504 because they have a substantial impairment of a major life function – learning.</a:t>
            </a:r>
          </a:p>
          <a:p>
            <a:pPr eaLnBrk="1" hangingPunct="1">
              <a:lnSpc>
                <a:spcPct val="90000"/>
              </a:lnSpc>
            </a:pPr>
            <a:r>
              <a:rPr lang="en-US" altLang="en-US" sz="1800"/>
              <a:t>A student is also qualified under Section 504 if he/she has a record of having such an impairment, or is regarded as having such an impairment.</a:t>
            </a:r>
          </a:p>
          <a:p>
            <a:pPr eaLnBrk="1" hangingPunct="1">
              <a:lnSpc>
                <a:spcPct val="90000"/>
              </a:lnSpc>
            </a:pPr>
            <a:r>
              <a:rPr lang="en-US" altLang="en-US" sz="1800"/>
              <a:t>Eligibility under Section 504 is not limited to a specific list of disabilities.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405EF40-DD31-492D-952A-7CF264BC7FDA}"/>
              </a:ext>
            </a:extLst>
          </p:cNvPr>
          <p:cNvSpPr>
            <a:spLocks noGrp="1" noChangeArrowheads="1"/>
          </p:cNvSpPr>
          <p:nvPr>
            <p:ph type="title" idx="4294967295"/>
          </p:nvPr>
        </p:nvSpPr>
        <p:spPr/>
        <p:txBody>
          <a:bodyPr anchor="b"/>
          <a:lstStyle/>
          <a:p>
            <a:pPr eaLnBrk="1" hangingPunct="1"/>
            <a:r>
              <a:rPr lang="en-US" altLang="en-US">
                <a:ln>
                  <a:noFill/>
                </a:ln>
              </a:rPr>
              <a:t>Section 504 (cont.)</a:t>
            </a:r>
          </a:p>
        </p:txBody>
      </p:sp>
      <p:sp>
        <p:nvSpPr>
          <p:cNvPr id="31747" name="Rectangle 3">
            <a:extLst>
              <a:ext uri="{FF2B5EF4-FFF2-40B4-BE49-F238E27FC236}">
                <a16:creationId xmlns:a16="http://schemas.microsoft.com/office/drawing/2014/main" id="{5C13636D-92C4-4CFC-8A9F-3A11CF6FA6B9}"/>
              </a:ext>
            </a:extLst>
          </p:cNvPr>
          <p:cNvSpPr>
            <a:spLocks noGrp="1" noChangeArrowheads="1"/>
          </p:cNvSpPr>
          <p:nvPr>
            <p:ph type="body" idx="4294967295"/>
          </p:nvPr>
        </p:nvSpPr>
        <p:spPr>
          <a:xfrm>
            <a:off x="2586038" y="1766888"/>
            <a:ext cx="7853362" cy="4786312"/>
          </a:xfrm>
        </p:spPr>
        <p:txBody>
          <a:bodyPr/>
          <a:lstStyle/>
          <a:p>
            <a:pPr eaLnBrk="1" hangingPunct="1">
              <a:lnSpc>
                <a:spcPct val="90000"/>
              </a:lnSpc>
            </a:pPr>
            <a:r>
              <a:rPr lang="en-US" altLang="en-US" sz="1800"/>
              <a:t>Schools receiving federal funding are required to comply with Section 504.</a:t>
            </a:r>
          </a:p>
          <a:p>
            <a:pPr eaLnBrk="1" hangingPunct="1">
              <a:lnSpc>
                <a:spcPct val="90000"/>
              </a:lnSpc>
            </a:pPr>
            <a:r>
              <a:rPr lang="en-US" altLang="en-US" sz="1800"/>
              <a:t>Although there is a clear overlap with the term “special education” in both </a:t>
            </a:r>
            <a:r>
              <a:rPr lang="en-US" altLang="en-US" sz="1800" i="1"/>
              <a:t>IDEA</a:t>
            </a:r>
            <a:r>
              <a:rPr lang="en-US" altLang="en-US" sz="1800"/>
              <a:t> and Section 504, in practice students who require only accommodations and support are served under Section 504.</a:t>
            </a:r>
          </a:p>
          <a:p>
            <a:pPr eaLnBrk="1" hangingPunct="1">
              <a:lnSpc>
                <a:spcPct val="90000"/>
              </a:lnSpc>
            </a:pPr>
            <a:r>
              <a:rPr lang="en-US" altLang="en-US" sz="1800"/>
              <a:t>Section 504 is a civil rights statute that addresses discrimination in access to programs and services, not remediation of learning.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3B29DE9-A367-4DC0-BF69-972BD08F993C}"/>
              </a:ext>
            </a:extLst>
          </p:cNvPr>
          <p:cNvSpPr>
            <a:spLocks noGrp="1" noChangeArrowheads="1"/>
          </p:cNvSpPr>
          <p:nvPr>
            <p:ph type="title" idx="4294967295"/>
          </p:nvPr>
        </p:nvSpPr>
        <p:spPr/>
        <p:txBody>
          <a:bodyPr anchor="b"/>
          <a:lstStyle/>
          <a:p>
            <a:pPr eaLnBrk="1" hangingPunct="1"/>
            <a:r>
              <a:rPr lang="en-US" altLang="en-US">
                <a:ln>
                  <a:noFill/>
                </a:ln>
              </a:rPr>
              <a:t>504 Plan Services Provided</a:t>
            </a:r>
          </a:p>
        </p:txBody>
      </p:sp>
      <p:sp>
        <p:nvSpPr>
          <p:cNvPr id="32771" name="Rectangle 3">
            <a:extLst>
              <a:ext uri="{FF2B5EF4-FFF2-40B4-BE49-F238E27FC236}">
                <a16:creationId xmlns:a16="http://schemas.microsoft.com/office/drawing/2014/main" id="{BE5511B3-A4D6-4583-958B-AAA2A6B0DAF0}"/>
              </a:ext>
            </a:extLst>
          </p:cNvPr>
          <p:cNvSpPr>
            <a:spLocks noGrp="1" noChangeArrowheads="1"/>
          </p:cNvSpPr>
          <p:nvPr>
            <p:ph type="body" sz="half" idx="4294967295"/>
          </p:nvPr>
        </p:nvSpPr>
        <p:spPr>
          <a:xfrm>
            <a:off x="2514600" y="2057400"/>
            <a:ext cx="3808413" cy="4113213"/>
          </a:xfrm>
        </p:spPr>
        <p:txBody>
          <a:bodyPr/>
          <a:lstStyle/>
          <a:p>
            <a:pPr eaLnBrk="1" hangingPunct="1"/>
            <a:r>
              <a:rPr lang="en-US" altLang="en-US" sz="1800"/>
              <a:t>Counseling services</a:t>
            </a:r>
          </a:p>
          <a:p>
            <a:pPr eaLnBrk="1" hangingPunct="1"/>
            <a:r>
              <a:rPr lang="en-US" altLang="en-US" sz="1800"/>
              <a:t>Physical recreational athletics</a:t>
            </a:r>
          </a:p>
          <a:p>
            <a:pPr eaLnBrk="1" hangingPunct="1"/>
            <a:r>
              <a:rPr lang="en-US" altLang="en-US" sz="1800"/>
              <a:t>Transportation</a:t>
            </a:r>
          </a:p>
          <a:p>
            <a:pPr eaLnBrk="1" hangingPunct="1"/>
            <a:r>
              <a:rPr lang="en-US" altLang="en-US" sz="1800"/>
              <a:t>Health services</a:t>
            </a:r>
          </a:p>
          <a:p>
            <a:pPr eaLnBrk="1" hangingPunct="1"/>
            <a:r>
              <a:rPr lang="en-US" altLang="en-US" sz="1800"/>
              <a:t>Recreational activities</a:t>
            </a:r>
          </a:p>
          <a:p>
            <a:pPr eaLnBrk="1" hangingPunct="1"/>
            <a:endParaRPr lang="en-US" altLang="en-US" sz="1800"/>
          </a:p>
        </p:txBody>
      </p:sp>
      <p:sp>
        <p:nvSpPr>
          <p:cNvPr id="32772" name="Rectangle 4">
            <a:extLst>
              <a:ext uri="{FF2B5EF4-FFF2-40B4-BE49-F238E27FC236}">
                <a16:creationId xmlns:a16="http://schemas.microsoft.com/office/drawing/2014/main" id="{0290E82E-BBFC-4F34-9756-062D671024D5}"/>
              </a:ext>
            </a:extLst>
          </p:cNvPr>
          <p:cNvSpPr>
            <a:spLocks noGrp="1" noChangeArrowheads="1"/>
          </p:cNvSpPr>
          <p:nvPr>
            <p:ph type="body" sz="half" idx="4294967295"/>
          </p:nvPr>
        </p:nvSpPr>
        <p:spPr>
          <a:xfrm>
            <a:off x="6553200" y="2057400"/>
            <a:ext cx="3808413" cy="4113213"/>
          </a:xfrm>
        </p:spPr>
        <p:txBody>
          <a:bodyPr/>
          <a:lstStyle/>
          <a:p>
            <a:pPr eaLnBrk="1" hangingPunct="1"/>
            <a:r>
              <a:rPr lang="en-US" altLang="en-US" sz="1800"/>
              <a:t>Special interest groups/clubs</a:t>
            </a:r>
          </a:p>
          <a:p>
            <a:pPr eaLnBrk="1" hangingPunct="1"/>
            <a:r>
              <a:rPr lang="en-US" altLang="en-US" sz="1800"/>
              <a:t>Referrals to other agencies</a:t>
            </a:r>
          </a:p>
          <a:p>
            <a:pPr eaLnBrk="1" hangingPunct="1"/>
            <a:r>
              <a:rPr lang="en-US" altLang="en-US" sz="1800"/>
              <a:t>Employment of students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1E25285A-CF85-4CAC-8B8C-3FCB1DFDB5FA}"/>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i="1">
                <a:solidFill>
                  <a:schemeClr val="tx1">
                    <a:lumMod val="85000"/>
                    <a:lumOff val="15000"/>
                  </a:schemeClr>
                </a:solidFill>
              </a:rPr>
              <a:t>Family Educational Rights and Privacy Act (FERPA)</a:t>
            </a:r>
          </a:p>
        </p:txBody>
      </p:sp>
      <p:sp>
        <p:nvSpPr>
          <p:cNvPr id="33795" name="Rectangle 3">
            <a:extLst>
              <a:ext uri="{FF2B5EF4-FFF2-40B4-BE49-F238E27FC236}">
                <a16:creationId xmlns:a16="http://schemas.microsoft.com/office/drawing/2014/main" id="{D2BD5540-B20A-4E31-9BD3-44D9575F9CAF}"/>
              </a:ext>
            </a:extLst>
          </p:cNvPr>
          <p:cNvSpPr>
            <a:spLocks noGrp="1" noChangeArrowheads="1"/>
          </p:cNvSpPr>
          <p:nvPr>
            <p:ph type="body" idx="4294967295"/>
          </p:nvPr>
        </p:nvSpPr>
        <p:spPr>
          <a:xfrm>
            <a:off x="2586038" y="1766888"/>
            <a:ext cx="7769225" cy="4633912"/>
          </a:xfrm>
        </p:spPr>
        <p:txBody>
          <a:bodyPr/>
          <a:lstStyle/>
          <a:p>
            <a:pPr eaLnBrk="1" hangingPunct="1">
              <a:lnSpc>
                <a:spcPct val="90000"/>
              </a:lnSpc>
            </a:pPr>
            <a:r>
              <a:rPr lang="en-US" altLang="en-US"/>
              <a:t>Defines access to and confidentiality of student educational records.</a:t>
            </a:r>
          </a:p>
          <a:p>
            <a:pPr eaLnBrk="1" hangingPunct="1">
              <a:lnSpc>
                <a:spcPct val="90000"/>
              </a:lnSpc>
            </a:pPr>
            <a:r>
              <a:rPr lang="en-US" altLang="en-US"/>
              <a:t>Parents have the right to control access to academic records until the student is 18 years of age, at which time the rights are transferred to the student.</a:t>
            </a:r>
          </a:p>
          <a:p>
            <a:pPr eaLnBrk="1" hangingPunct="1">
              <a:lnSpc>
                <a:spcPct val="90000"/>
              </a:lnSpc>
            </a:pPr>
            <a:r>
              <a:rPr lang="en-US" altLang="en-US"/>
              <a:t>It is important that records are in a safe, locked location and that only approved individuals have a key.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244FD1E4-1339-420D-8BB6-8A3E8E34E27D}"/>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i="1">
                <a:solidFill>
                  <a:schemeClr val="tx1">
                    <a:lumMod val="85000"/>
                    <a:lumOff val="15000"/>
                  </a:schemeClr>
                </a:solidFill>
              </a:rPr>
              <a:t>Family Educational Rights and Privacy Act (FERPA)</a:t>
            </a:r>
          </a:p>
        </p:txBody>
      </p:sp>
      <p:sp>
        <p:nvSpPr>
          <p:cNvPr id="34819" name="Rectangle 3">
            <a:extLst>
              <a:ext uri="{FF2B5EF4-FFF2-40B4-BE49-F238E27FC236}">
                <a16:creationId xmlns:a16="http://schemas.microsoft.com/office/drawing/2014/main" id="{5E968612-D69D-4AD1-A56E-740EB16182F6}"/>
              </a:ext>
            </a:extLst>
          </p:cNvPr>
          <p:cNvSpPr>
            <a:spLocks noGrp="1" noChangeArrowheads="1"/>
          </p:cNvSpPr>
          <p:nvPr>
            <p:ph type="body" idx="4294967295"/>
          </p:nvPr>
        </p:nvSpPr>
        <p:spPr>
          <a:xfrm>
            <a:off x="2286000" y="1766888"/>
            <a:ext cx="8382000" cy="5091112"/>
          </a:xfrm>
        </p:spPr>
        <p:txBody>
          <a:bodyPr/>
          <a:lstStyle/>
          <a:p>
            <a:pPr eaLnBrk="1" hangingPunct="1"/>
            <a:r>
              <a:rPr lang="en-US" altLang="en-US" sz="1800"/>
              <a:t>Three issues of particular importance to professional school counselors regarding </a:t>
            </a:r>
            <a:r>
              <a:rPr lang="en-US" altLang="en-US" sz="1800" i="1"/>
              <a:t>FERPA</a:t>
            </a:r>
            <a:r>
              <a:rPr lang="en-US" altLang="en-US" sz="1800"/>
              <a:t>:</a:t>
            </a:r>
          </a:p>
          <a:p>
            <a:pPr lvl="1" eaLnBrk="1" hangingPunct="1"/>
            <a:r>
              <a:rPr lang="en-US" altLang="en-US" sz="1800"/>
              <a:t>Parents have a </a:t>
            </a:r>
            <a:r>
              <a:rPr lang="en-US" altLang="en-US" sz="1800" b="1"/>
              <a:t>right to inspect and review</a:t>
            </a:r>
            <a:r>
              <a:rPr lang="en-US" altLang="en-US" sz="1800"/>
              <a:t> all educational records, and to decide if the school may share the report in the future.</a:t>
            </a:r>
          </a:p>
          <a:p>
            <a:pPr lvl="1" eaLnBrk="1" hangingPunct="1"/>
            <a:r>
              <a:rPr lang="en-US" altLang="en-US" sz="1800"/>
              <a:t>Any personal </a:t>
            </a:r>
            <a:r>
              <a:rPr lang="en-US" altLang="en-US" sz="1800" b="1"/>
              <a:t>confidential </a:t>
            </a:r>
            <a:r>
              <a:rPr lang="en-US" altLang="en-US" sz="1800"/>
              <a:t>notes a school counselor may have must not be shared with anyone at any time, or it will be deemed an education record and be placed in the student’s record.</a:t>
            </a:r>
          </a:p>
          <a:p>
            <a:pPr lvl="1" eaLnBrk="1" hangingPunct="1"/>
            <a:r>
              <a:rPr lang="en-US" altLang="en-US" sz="1800"/>
              <a:t>The parent has the </a:t>
            </a:r>
            <a:r>
              <a:rPr lang="en-US" altLang="en-US" sz="1800" b="1"/>
              <a:t>right to challenge</a:t>
            </a:r>
            <a:r>
              <a:rPr lang="en-US" altLang="en-US" sz="1800"/>
              <a:t> what is in the school records and to have anything that can be proven to be inaccurate or misleading removed.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3642925-D454-4BF6-8A6D-C5154D56DF5A}"/>
              </a:ext>
            </a:extLst>
          </p:cNvPr>
          <p:cNvSpPr>
            <a:spLocks noGrp="1" noChangeArrowheads="1"/>
          </p:cNvSpPr>
          <p:nvPr>
            <p:ph type="title" idx="4294967295"/>
          </p:nvPr>
        </p:nvSpPr>
        <p:spPr/>
        <p:txBody>
          <a:bodyPr anchor="b"/>
          <a:lstStyle/>
          <a:p>
            <a:pPr eaLnBrk="1" hangingPunct="1"/>
            <a:r>
              <a:rPr lang="en-US" altLang="en-US" sz="1800">
                <a:ln>
                  <a:noFill/>
                </a:ln>
              </a:rPr>
              <a:t>Related Services for Students with Disabilities under </a:t>
            </a:r>
            <a:r>
              <a:rPr lang="en-US" altLang="en-US" sz="1800" i="1">
                <a:ln>
                  <a:noFill/>
                </a:ln>
              </a:rPr>
              <a:t>IDEA </a:t>
            </a:r>
            <a:r>
              <a:rPr lang="en-US" altLang="en-US" sz="1800">
                <a:ln>
                  <a:noFill/>
                </a:ln>
              </a:rPr>
              <a:t>and Section 504</a:t>
            </a:r>
          </a:p>
        </p:txBody>
      </p:sp>
      <p:sp>
        <p:nvSpPr>
          <p:cNvPr id="35843" name="Rectangle 3">
            <a:extLst>
              <a:ext uri="{FF2B5EF4-FFF2-40B4-BE49-F238E27FC236}">
                <a16:creationId xmlns:a16="http://schemas.microsoft.com/office/drawing/2014/main" id="{B4CF321E-A7F8-4AEA-A860-031D7E56B3D3}"/>
              </a:ext>
            </a:extLst>
          </p:cNvPr>
          <p:cNvSpPr>
            <a:spLocks noGrp="1" noChangeArrowheads="1"/>
          </p:cNvSpPr>
          <p:nvPr>
            <p:ph type="body" sz="half" idx="4294967295"/>
          </p:nvPr>
        </p:nvSpPr>
        <p:spPr>
          <a:xfrm>
            <a:off x="2438400" y="2743200"/>
            <a:ext cx="3808413" cy="3276600"/>
          </a:xfrm>
        </p:spPr>
        <p:txBody>
          <a:bodyPr/>
          <a:lstStyle/>
          <a:p>
            <a:pPr eaLnBrk="1" hangingPunct="1">
              <a:lnSpc>
                <a:spcPct val="90000"/>
              </a:lnSpc>
            </a:pPr>
            <a:r>
              <a:rPr lang="en-US" altLang="en-US" sz="1600"/>
              <a:t>Services include: </a:t>
            </a:r>
          </a:p>
          <a:p>
            <a:pPr lvl="1" eaLnBrk="1" hangingPunct="1">
              <a:lnSpc>
                <a:spcPct val="90000"/>
              </a:lnSpc>
            </a:pPr>
            <a:r>
              <a:rPr lang="en-US" altLang="en-US" sz="1600"/>
              <a:t>audiology 		</a:t>
            </a:r>
          </a:p>
          <a:p>
            <a:pPr lvl="1" eaLnBrk="1" hangingPunct="1">
              <a:lnSpc>
                <a:spcPct val="90000"/>
              </a:lnSpc>
            </a:pPr>
            <a:r>
              <a:rPr lang="en-US" altLang="en-US" sz="1600"/>
              <a:t>counseling </a:t>
            </a:r>
          </a:p>
          <a:p>
            <a:pPr lvl="1" eaLnBrk="1" hangingPunct="1">
              <a:lnSpc>
                <a:spcPct val="90000"/>
              </a:lnSpc>
            </a:pPr>
            <a:r>
              <a:rPr lang="en-US" altLang="en-US" sz="1600"/>
              <a:t>early identification and assessment</a:t>
            </a:r>
          </a:p>
          <a:p>
            <a:pPr lvl="1" eaLnBrk="1" hangingPunct="1">
              <a:lnSpc>
                <a:spcPct val="90000"/>
              </a:lnSpc>
            </a:pPr>
            <a:r>
              <a:rPr lang="en-US" altLang="en-US" sz="1600"/>
              <a:t>interpreting services</a:t>
            </a:r>
          </a:p>
          <a:p>
            <a:pPr lvl="1" eaLnBrk="1" hangingPunct="1">
              <a:lnSpc>
                <a:spcPct val="90000"/>
              </a:lnSpc>
            </a:pPr>
            <a:r>
              <a:rPr lang="en-US" altLang="en-US" sz="1600"/>
              <a:t> medical services</a:t>
            </a:r>
          </a:p>
          <a:p>
            <a:pPr lvl="1" eaLnBrk="1" hangingPunct="1">
              <a:lnSpc>
                <a:spcPct val="90000"/>
              </a:lnSpc>
            </a:pPr>
            <a:r>
              <a:rPr lang="en-US" altLang="en-US" sz="1600"/>
              <a:t>occupational therapy</a:t>
            </a:r>
          </a:p>
          <a:p>
            <a:pPr lvl="1" eaLnBrk="1" hangingPunct="1">
              <a:lnSpc>
                <a:spcPct val="90000"/>
              </a:lnSpc>
            </a:pPr>
            <a:r>
              <a:rPr lang="en-US" altLang="en-US" sz="1600"/>
              <a:t>orientation and mobility services</a:t>
            </a:r>
          </a:p>
          <a:p>
            <a:pPr lvl="1" eaLnBrk="1" hangingPunct="1">
              <a:lnSpc>
                <a:spcPct val="90000"/>
              </a:lnSpc>
            </a:pPr>
            <a:endParaRPr lang="en-US" altLang="en-US" sz="1600"/>
          </a:p>
        </p:txBody>
      </p:sp>
      <p:sp>
        <p:nvSpPr>
          <p:cNvPr id="35844" name="Rectangle 6">
            <a:extLst>
              <a:ext uri="{FF2B5EF4-FFF2-40B4-BE49-F238E27FC236}">
                <a16:creationId xmlns:a16="http://schemas.microsoft.com/office/drawing/2014/main" id="{52DAEEEE-CB37-4740-B69E-3ECD5C30D406}"/>
              </a:ext>
            </a:extLst>
          </p:cNvPr>
          <p:cNvSpPr>
            <a:spLocks noGrp="1" noChangeArrowheads="1"/>
          </p:cNvSpPr>
          <p:nvPr>
            <p:ph type="body" sz="half" idx="4294967295"/>
          </p:nvPr>
        </p:nvSpPr>
        <p:spPr>
          <a:xfrm>
            <a:off x="6248400" y="2743200"/>
            <a:ext cx="3808413" cy="3657600"/>
          </a:xfrm>
        </p:spPr>
        <p:txBody>
          <a:bodyPr/>
          <a:lstStyle/>
          <a:p>
            <a:pPr lvl="1" eaLnBrk="1" hangingPunct="1">
              <a:lnSpc>
                <a:spcPct val="90000"/>
              </a:lnSpc>
            </a:pPr>
            <a:r>
              <a:rPr lang="en-US" altLang="en-US" sz="1600"/>
              <a:t>parent counseling and training</a:t>
            </a:r>
          </a:p>
          <a:p>
            <a:pPr lvl="1" eaLnBrk="1" hangingPunct="1">
              <a:lnSpc>
                <a:spcPct val="90000"/>
              </a:lnSpc>
            </a:pPr>
            <a:r>
              <a:rPr lang="en-US" altLang="en-US" sz="1600"/>
              <a:t>physical therapy</a:t>
            </a:r>
          </a:p>
          <a:p>
            <a:pPr lvl="1" eaLnBrk="1" hangingPunct="1">
              <a:lnSpc>
                <a:spcPct val="90000"/>
              </a:lnSpc>
            </a:pPr>
            <a:r>
              <a:rPr lang="en-US" altLang="en-US" sz="1600"/>
              <a:t>psychological services</a:t>
            </a:r>
          </a:p>
          <a:p>
            <a:pPr lvl="1" eaLnBrk="1" hangingPunct="1">
              <a:lnSpc>
                <a:spcPct val="90000"/>
              </a:lnSpc>
            </a:pPr>
            <a:r>
              <a:rPr lang="en-US" altLang="en-US" sz="1600"/>
              <a:t>recreation</a:t>
            </a:r>
          </a:p>
          <a:p>
            <a:pPr lvl="1" eaLnBrk="1" hangingPunct="1">
              <a:lnSpc>
                <a:spcPct val="90000"/>
              </a:lnSpc>
            </a:pPr>
            <a:r>
              <a:rPr lang="en-US" altLang="en-US" sz="1600"/>
              <a:t>rehabilitation counseling</a:t>
            </a:r>
          </a:p>
          <a:p>
            <a:pPr lvl="1" eaLnBrk="1" hangingPunct="1">
              <a:lnSpc>
                <a:spcPct val="90000"/>
              </a:lnSpc>
            </a:pPr>
            <a:r>
              <a:rPr lang="en-US" altLang="en-US" sz="1600"/>
              <a:t>school nurse services</a:t>
            </a:r>
          </a:p>
          <a:p>
            <a:pPr lvl="1" eaLnBrk="1" hangingPunct="1">
              <a:lnSpc>
                <a:spcPct val="90000"/>
              </a:lnSpc>
            </a:pPr>
            <a:r>
              <a:rPr lang="en-US" altLang="en-US" sz="1600"/>
              <a:t>social work services</a:t>
            </a:r>
          </a:p>
          <a:p>
            <a:pPr lvl="1" eaLnBrk="1" hangingPunct="1">
              <a:lnSpc>
                <a:spcPct val="90000"/>
              </a:lnSpc>
            </a:pPr>
            <a:r>
              <a:rPr lang="en-US" altLang="en-US" sz="1600"/>
              <a:t>speech language services and transportation</a:t>
            </a:r>
          </a:p>
        </p:txBody>
      </p:sp>
      <p:sp>
        <p:nvSpPr>
          <p:cNvPr id="35845" name="Text Box 5">
            <a:extLst>
              <a:ext uri="{FF2B5EF4-FFF2-40B4-BE49-F238E27FC236}">
                <a16:creationId xmlns:a16="http://schemas.microsoft.com/office/drawing/2014/main" id="{020D16A6-6EAF-4418-9248-404A30EB9B97}"/>
              </a:ext>
            </a:extLst>
          </p:cNvPr>
          <p:cNvSpPr txBox="1">
            <a:spLocks noChangeArrowheads="1"/>
          </p:cNvSpPr>
          <p:nvPr/>
        </p:nvSpPr>
        <p:spPr bwMode="auto">
          <a:xfrm>
            <a:off x="7162800" y="4191000"/>
            <a:ext cx="2743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Bef>
                <a:spcPct val="50000"/>
              </a:spcBef>
              <a:spcAft>
                <a:spcPct val="0"/>
              </a:spcAft>
              <a:buClrTx/>
              <a:buSzPct val="80000"/>
              <a:buFont typeface="Verdana" panose="020B0604030504040204" pitchFamily="34" charset="0"/>
              <a:buNone/>
            </a:pPr>
            <a:endParaRPr lang="en-US" altLang="en-US" sz="1600">
              <a:solidFill>
                <a:schemeClr val="tx1"/>
              </a:solidFill>
              <a:latin typeface="Verdana" panose="020B0604030504040204" pitchFamily="34" charset="0"/>
              <a:cs typeface="Arial" panose="020B0604020202020204" pitchFamily="34" charset="0"/>
            </a:endParaRPr>
          </a:p>
        </p:txBody>
      </p:sp>
      <p:sp>
        <p:nvSpPr>
          <p:cNvPr id="35846" name="Text Box 9">
            <a:extLst>
              <a:ext uri="{FF2B5EF4-FFF2-40B4-BE49-F238E27FC236}">
                <a16:creationId xmlns:a16="http://schemas.microsoft.com/office/drawing/2014/main" id="{DE1264F2-3C87-4D75-9BDB-16E62E742910}"/>
              </a:ext>
            </a:extLst>
          </p:cNvPr>
          <p:cNvSpPr txBox="1">
            <a:spLocks noChangeArrowheads="1"/>
          </p:cNvSpPr>
          <p:nvPr/>
        </p:nvSpPr>
        <p:spPr bwMode="auto">
          <a:xfrm>
            <a:off x="2590800" y="1752600"/>
            <a:ext cx="78486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lnSpc>
                <a:spcPct val="90000"/>
              </a:lnSpc>
              <a:spcBef>
                <a:spcPct val="50000"/>
              </a:spcBef>
              <a:spcAft>
                <a:spcPct val="0"/>
              </a:spcAft>
              <a:buClrTx/>
              <a:buSzPct val="80000"/>
              <a:buFont typeface="Verdana" panose="020B0604030504040204" pitchFamily="34" charset="0"/>
              <a:buNone/>
            </a:pPr>
            <a:r>
              <a:rPr lang="en-US" altLang="en-US" sz="1600" i="1">
                <a:solidFill>
                  <a:schemeClr val="tx1"/>
                </a:solidFill>
                <a:latin typeface="Verdana" panose="020B0604030504040204" pitchFamily="34" charset="0"/>
                <a:cs typeface="Arial" panose="020B0604020202020204" pitchFamily="34" charset="0"/>
              </a:rPr>
              <a:t>IDEA</a:t>
            </a:r>
            <a:r>
              <a:rPr lang="en-US" altLang="en-US" sz="1600">
                <a:solidFill>
                  <a:schemeClr val="tx1"/>
                </a:solidFill>
                <a:latin typeface="Verdana" panose="020B0604030504040204" pitchFamily="34" charset="0"/>
                <a:cs typeface="Arial" panose="020B0604020202020204" pitchFamily="34" charset="0"/>
              </a:rPr>
              <a:t> defines related services as “transportation, and such developmental, corrective, and other supportive services as may be required to assist a child with a disability to benefit from special education.”</a:t>
            </a:r>
          </a:p>
          <a:p>
            <a:pPr algn="ctr" eaLnBrk="1" hangingPunct="1">
              <a:spcBef>
                <a:spcPct val="50000"/>
              </a:spcBef>
              <a:spcAft>
                <a:spcPct val="0"/>
              </a:spcAft>
              <a:buClrTx/>
              <a:buSzPct val="80000"/>
              <a:buFont typeface="Verdana" panose="020B0604030504040204" pitchFamily="34" charset="0"/>
              <a:buNone/>
            </a:pPr>
            <a:endParaRPr lang="en-US" altLang="en-US" sz="1600">
              <a:solidFill>
                <a:schemeClr val="tx1"/>
              </a:solidFill>
              <a:latin typeface="Verdana" panose="020B060403050404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a:extLst>
              <a:ext uri="{FF2B5EF4-FFF2-40B4-BE49-F238E27FC236}">
                <a16:creationId xmlns:a16="http://schemas.microsoft.com/office/drawing/2014/main" id="{B6622E15-000B-43CF-A2A6-EA8722B5103C}"/>
              </a:ext>
            </a:extLst>
          </p:cNvPr>
          <p:cNvSpPr>
            <a:spLocks noGrp="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Improving Outcomes for Students with Disabilities</a:t>
            </a:r>
          </a:p>
        </p:txBody>
      </p:sp>
      <p:sp>
        <p:nvSpPr>
          <p:cNvPr id="17411" name="Content Placeholder 2">
            <a:extLst>
              <a:ext uri="{FF2B5EF4-FFF2-40B4-BE49-F238E27FC236}">
                <a16:creationId xmlns:a16="http://schemas.microsoft.com/office/drawing/2014/main" id="{3729C652-46FF-4162-B5F2-A77A06915D79}"/>
              </a:ext>
            </a:extLst>
          </p:cNvPr>
          <p:cNvSpPr>
            <a:spLocks noGrp="1"/>
          </p:cNvSpPr>
          <p:nvPr>
            <p:ph idx="4294967295"/>
          </p:nvPr>
        </p:nvSpPr>
        <p:spPr/>
        <p:txBody>
          <a:bodyPr/>
          <a:lstStyle/>
          <a:p>
            <a:pPr eaLnBrk="1" hangingPunct="1"/>
            <a:r>
              <a:rPr lang="en-US" altLang="en-US"/>
              <a:t>Since the passage of the </a:t>
            </a:r>
            <a:r>
              <a:rPr lang="en-US" altLang="en-US" i="1"/>
              <a:t>Education for All Handicapped Children Act </a:t>
            </a:r>
            <a:r>
              <a:rPr lang="en-US" altLang="en-US"/>
              <a:t>in 1975, education has made great national progress in serving students with disabilities</a:t>
            </a:r>
          </a:p>
          <a:p>
            <a:pPr eaLnBrk="1" hangingPunct="1"/>
            <a:r>
              <a:rPr lang="en-US" altLang="en-US" i="1"/>
              <a:t> </a:t>
            </a:r>
            <a:r>
              <a:rPr lang="en-US" altLang="en-US"/>
              <a:t>However, these students still face barriers to successful school and post-secondary outcomes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FF43623-8B3C-4A43-99ED-FFAFB3AC7F9F}"/>
              </a:ext>
            </a:extLst>
          </p:cNvPr>
          <p:cNvSpPr>
            <a:spLocks noGrp="1" noChangeArrowheads="1"/>
          </p:cNvSpPr>
          <p:nvPr>
            <p:ph type="title" idx="4294967295"/>
          </p:nvPr>
        </p:nvSpPr>
        <p:spPr/>
        <p:txBody>
          <a:bodyPr anchor="b"/>
          <a:lstStyle/>
          <a:p>
            <a:pPr eaLnBrk="1" hangingPunct="1"/>
            <a:r>
              <a:rPr lang="en-US" altLang="en-US">
                <a:ln>
                  <a:noFill/>
                </a:ln>
              </a:rPr>
              <a:t>Related Services</a:t>
            </a:r>
          </a:p>
        </p:txBody>
      </p:sp>
      <p:sp>
        <p:nvSpPr>
          <p:cNvPr id="36867" name="Rectangle 3">
            <a:extLst>
              <a:ext uri="{FF2B5EF4-FFF2-40B4-BE49-F238E27FC236}">
                <a16:creationId xmlns:a16="http://schemas.microsoft.com/office/drawing/2014/main" id="{3044D866-8CE9-4CB7-8D07-6DAB55631BF6}"/>
              </a:ext>
            </a:extLst>
          </p:cNvPr>
          <p:cNvSpPr>
            <a:spLocks noGrp="1" noChangeArrowheads="1"/>
          </p:cNvSpPr>
          <p:nvPr>
            <p:ph type="body" idx="4294967295"/>
          </p:nvPr>
        </p:nvSpPr>
        <p:spPr>
          <a:xfrm>
            <a:off x="2586038" y="1766888"/>
            <a:ext cx="7769225" cy="5091112"/>
          </a:xfrm>
        </p:spPr>
        <p:txBody>
          <a:bodyPr/>
          <a:lstStyle/>
          <a:p>
            <a:pPr eaLnBrk="1" hangingPunct="1"/>
            <a:r>
              <a:rPr lang="en-US" altLang="en-US" sz="1800"/>
              <a:t>The following three service areas are often performed by professional school counselors for students with disabilities:</a:t>
            </a:r>
          </a:p>
          <a:p>
            <a:pPr lvl="1" eaLnBrk="1" hangingPunct="1"/>
            <a:r>
              <a:rPr lang="en-US" altLang="en-US" sz="1800" b="1"/>
              <a:t>Counseling services:</a:t>
            </a:r>
            <a:r>
              <a:rPr lang="en-US" altLang="en-US" sz="1800"/>
              <a:t> focus on needs, interests, and issues related to various stages of student growth.</a:t>
            </a:r>
          </a:p>
          <a:p>
            <a:pPr lvl="1" eaLnBrk="1" hangingPunct="1"/>
            <a:r>
              <a:rPr lang="en-US" altLang="en-US" sz="1800" b="1"/>
              <a:t>Parent counseling and training: </a:t>
            </a:r>
            <a:r>
              <a:rPr lang="en-US" altLang="en-US" sz="1800"/>
              <a:t>can help parents enhance the vital role they play in the lives of their children.</a:t>
            </a:r>
          </a:p>
          <a:p>
            <a:pPr lvl="1" eaLnBrk="1" hangingPunct="1"/>
            <a:r>
              <a:rPr lang="en-US" altLang="en-US" sz="1800" b="1"/>
              <a:t>Rehabilitation counseling services: </a:t>
            </a:r>
            <a:r>
              <a:rPr lang="en-US" altLang="en-US" sz="1800"/>
              <a:t>generally includes assessment of student’s attitudes, abilities, and needs; vocational training; and identifying job placements.</a:t>
            </a:r>
            <a:endParaRPr lang="en-US" altLang="en-US" sz="18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01D82D4-C4B7-4491-A19A-BF14DEEC8D38}"/>
              </a:ext>
            </a:extLst>
          </p:cNvPr>
          <p:cNvSpPr>
            <a:spLocks noGrp="1" noChangeArrowheads="1"/>
          </p:cNvSpPr>
          <p:nvPr>
            <p:ph type="title" idx="4294967295"/>
          </p:nvPr>
        </p:nvSpPr>
        <p:spPr/>
        <p:txBody>
          <a:bodyPr anchor="b"/>
          <a:lstStyle/>
          <a:p>
            <a:pPr eaLnBrk="1" hangingPunct="1"/>
            <a:r>
              <a:rPr lang="en-US" altLang="en-US">
                <a:ln>
                  <a:noFill/>
                </a:ln>
              </a:rPr>
              <a:t>Transition Services under </a:t>
            </a:r>
            <a:r>
              <a:rPr lang="en-US" altLang="en-US" i="1">
                <a:ln>
                  <a:noFill/>
                </a:ln>
              </a:rPr>
              <a:t>IDEA </a:t>
            </a:r>
            <a:r>
              <a:rPr lang="en-US" altLang="en-US">
                <a:ln>
                  <a:noFill/>
                </a:ln>
              </a:rPr>
              <a:t>2004</a:t>
            </a:r>
          </a:p>
        </p:txBody>
      </p:sp>
      <p:sp>
        <p:nvSpPr>
          <p:cNvPr id="37891" name="Rectangle 3">
            <a:extLst>
              <a:ext uri="{FF2B5EF4-FFF2-40B4-BE49-F238E27FC236}">
                <a16:creationId xmlns:a16="http://schemas.microsoft.com/office/drawing/2014/main" id="{327F2805-8C31-4DE5-A675-7B98901F416C}"/>
              </a:ext>
            </a:extLst>
          </p:cNvPr>
          <p:cNvSpPr>
            <a:spLocks noGrp="1" noChangeArrowheads="1"/>
          </p:cNvSpPr>
          <p:nvPr>
            <p:ph type="body" idx="4294967295"/>
          </p:nvPr>
        </p:nvSpPr>
        <p:spPr>
          <a:xfrm>
            <a:off x="2286000" y="1766888"/>
            <a:ext cx="8382000" cy="5091112"/>
          </a:xfrm>
        </p:spPr>
        <p:txBody>
          <a:bodyPr/>
          <a:lstStyle/>
          <a:p>
            <a:pPr eaLnBrk="1" hangingPunct="1">
              <a:lnSpc>
                <a:spcPct val="90000"/>
              </a:lnSpc>
            </a:pPr>
            <a:r>
              <a:rPr lang="en-US" altLang="en-US" sz="1700"/>
              <a:t>According to </a:t>
            </a:r>
            <a:r>
              <a:rPr lang="en-US" altLang="en-US" sz="1700" i="1"/>
              <a:t>IDEA</a:t>
            </a:r>
            <a:r>
              <a:rPr lang="en-US" altLang="en-US" sz="1700"/>
              <a:t>, “transition services” means a coordinated set of activities for a child with a disability that:</a:t>
            </a:r>
          </a:p>
          <a:p>
            <a:pPr lvl="1" eaLnBrk="1" hangingPunct="1">
              <a:lnSpc>
                <a:spcPct val="90000"/>
              </a:lnSpc>
            </a:pPr>
            <a:r>
              <a:rPr lang="en-US" altLang="en-US" sz="1800"/>
              <a:t>is designed to be within a results-oriented process, </a:t>
            </a:r>
          </a:p>
          <a:p>
            <a:pPr lvl="1" eaLnBrk="1" hangingPunct="1">
              <a:lnSpc>
                <a:spcPct val="90000"/>
              </a:lnSpc>
            </a:pPr>
            <a:r>
              <a:rPr lang="en-US" altLang="en-US" sz="1800"/>
              <a:t>is based on the individual child’s needs, and </a:t>
            </a:r>
          </a:p>
          <a:p>
            <a:pPr lvl="1" eaLnBrk="1" hangingPunct="1">
              <a:lnSpc>
                <a:spcPct val="90000"/>
              </a:lnSpc>
            </a:pPr>
            <a:r>
              <a:rPr lang="en-US" altLang="en-US" sz="1800"/>
              <a:t>includes instruction, related services, and community experiences.</a:t>
            </a:r>
          </a:p>
          <a:p>
            <a:pPr eaLnBrk="1" hangingPunct="1">
              <a:lnSpc>
                <a:spcPct val="90000"/>
              </a:lnSpc>
            </a:pPr>
            <a:r>
              <a:rPr lang="en-US" altLang="en-US" sz="1700"/>
              <a:t>Beginning with the first IEP when the child is 16 years old, and updated annually thereafter, each student’s IEP must include:</a:t>
            </a:r>
          </a:p>
          <a:p>
            <a:pPr lvl="1" eaLnBrk="1" hangingPunct="1">
              <a:lnSpc>
                <a:spcPct val="90000"/>
              </a:lnSpc>
            </a:pPr>
            <a:r>
              <a:rPr lang="en-US" altLang="en-US" sz="1800"/>
              <a:t>measurable postsecondary goals,</a:t>
            </a:r>
          </a:p>
          <a:p>
            <a:pPr lvl="1" eaLnBrk="1" hangingPunct="1">
              <a:lnSpc>
                <a:spcPct val="90000"/>
              </a:lnSpc>
            </a:pPr>
            <a:r>
              <a:rPr lang="en-US" altLang="en-US" sz="1800"/>
              <a:t>the transition services needed to achieve those goals, and </a:t>
            </a:r>
          </a:p>
          <a:p>
            <a:pPr lvl="1" eaLnBrk="1" hangingPunct="1">
              <a:lnSpc>
                <a:spcPct val="90000"/>
              </a:lnSpc>
            </a:pPr>
            <a:r>
              <a:rPr lang="en-US" altLang="en-US" sz="1800"/>
              <a:t>a statement that the child has been informed of his/her rights under state law, once the student reaches the age of majority.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C308C4B-A96A-438C-92A2-BE0BB2FEBAA8}"/>
              </a:ext>
            </a:extLst>
          </p:cNvPr>
          <p:cNvSpPr>
            <a:spLocks noGrp="1" noChangeArrowheads="1"/>
          </p:cNvSpPr>
          <p:nvPr>
            <p:ph type="title" idx="4294967295"/>
          </p:nvPr>
        </p:nvSpPr>
        <p:spPr>
          <a:xfrm>
            <a:off x="2590800" y="381000"/>
            <a:ext cx="8077200" cy="1143000"/>
          </a:xfrm>
        </p:spPr>
        <p:txBody>
          <a:bodyPr anchor="b"/>
          <a:lstStyle/>
          <a:p>
            <a:pPr eaLnBrk="1" hangingPunct="1"/>
            <a:r>
              <a:rPr lang="en-US" altLang="en-US" sz="1600">
                <a:ln>
                  <a:noFill/>
                </a:ln>
              </a:rPr>
              <a:t>Support Services for Children with Disabilities which May Involve the Professional School Counselor</a:t>
            </a:r>
          </a:p>
        </p:txBody>
      </p:sp>
      <p:sp>
        <p:nvSpPr>
          <p:cNvPr id="38915" name="Rectangle 3">
            <a:extLst>
              <a:ext uri="{FF2B5EF4-FFF2-40B4-BE49-F238E27FC236}">
                <a16:creationId xmlns:a16="http://schemas.microsoft.com/office/drawing/2014/main" id="{2EC28F61-D9C5-445B-86C2-03639C81F4A2}"/>
              </a:ext>
            </a:extLst>
          </p:cNvPr>
          <p:cNvSpPr>
            <a:spLocks noGrp="1" noChangeArrowheads="1"/>
          </p:cNvSpPr>
          <p:nvPr>
            <p:ph type="body" sz="half" idx="4294967295"/>
          </p:nvPr>
        </p:nvSpPr>
        <p:spPr>
          <a:xfrm>
            <a:off x="1889125" y="1546225"/>
            <a:ext cx="4033838" cy="4525963"/>
          </a:xfrm>
        </p:spPr>
        <p:txBody>
          <a:bodyPr/>
          <a:lstStyle/>
          <a:p>
            <a:pPr eaLnBrk="1" hangingPunct="1">
              <a:lnSpc>
                <a:spcPct val="90000"/>
              </a:lnSpc>
            </a:pPr>
            <a:r>
              <a:rPr lang="en-US" altLang="en-US" sz="1600"/>
              <a:t>Advocacy</a:t>
            </a:r>
          </a:p>
          <a:p>
            <a:pPr eaLnBrk="1" hangingPunct="1">
              <a:lnSpc>
                <a:spcPct val="90000"/>
              </a:lnSpc>
            </a:pPr>
            <a:r>
              <a:rPr lang="en-US" altLang="en-US" sz="1600"/>
              <a:t>Assessment</a:t>
            </a:r>
          </a:p>
          <a:p>
            <a:pPr eaLnBrk="1" hangingPunct="1">
              <a:lnSpc>
                <a:spcPct val="90000"/>
              </a:lnSpc>
            </a:pPr>
            <a:r>
              <a:rPr lang="en-US" altLang="en-US" sz="1600"/>
              <a:t>Career counseling</a:t>
            </a:r>
          </a:p>
          <a:p>
            <a:pPr eaLnBrk="1" hangingPunct="1">
              <a:lnSpc>
                <a:spcPct val="90000"/>
              </a:lnSpc>
            </a:pPr>
            <a:r>
              <a:rPr lang="en-US" altLang="en-US" sz="1600"/>
              <a:t>Clinical case management</a:t>
            </a:r>
          </a:p>
          <a:p>
            <a:pPr eaLnBrk="1" hangingPunct="1">
              <a:lnSpc>
                <a:spcPct val="90000"/>
              </a:lnSpc>
            </a:pPr>
            <a:r>
              <a:rPr lang="en-US" altLang="en-US" sz="1600"/>
              <a:t>Clinical support</a:t>
            </a:r>
          </a:p>
          <a:p>
            <a:pPr eaLnBrk="1" hangingPunct="1">
              <a:lnSpc>
                <a:spcPct val="90000"/>
              </a:lnSpc>
            </a:pPr>
            <a:r>
              <a:rPr lang="en-US" altLang="en-US" sz="1600"/>
              <a:t>Collaboration</a:t>
            </a:r>
          </a:p>
          <a:p>
            <a:pPr eaLnBrk="1" hangingPunct="1">
              <a:lnSpc>
                <a:spcPct val="90000"/>
              </a:lnSpc>
            </a:pPr>
            <a:r>
              <a:rPr lang="en-US" altLang="en-US" sz="1600"/>
              <a:t>Crisis intervention</a:t>
            </a:r>
          </a:p>
          <a:p>
            <a:pPr eaLnBrk="1" hangingPunct="1">
              <a:lnSpc>
                <a:spcPct val="90000"/>
              </a:lnSpc>
            </a:pPr>
            <a:r>
              <a:rPr lang="en-US" altLang="en-US" sz="1600"/>
              <a:t>Decision making</a:t>
            </a:r>
          </a:p>
          <a:p>
            <a:pPr eaLnBrk="1" hangingPunct="1">
              <a:lnSpc>
                <a:spcPct val="90000"/>
              </a:lnSpc>
            </a:pPr>
            <a:r>
              <a:rPr lang="en-US" altLang="en-US" sz="1600"/>
              <a:t>Discipline and manifestation determination</a:t>
            </a:r>
          </a:p>
          <a:p>
            <a:pPr eaLnBrk="1" hangingPunct="1">
              <a:lnSpc>
                <a:spcPct val="90000"/>
              </a:lnSpc>
            </a:pPr>
            <a:r>
              <a:rPr lang="en-US" altLang="en-US" sz="1600"/>
              <a:t>Dropout prevention</a:t>
            </a:r>
          </a:p>
        </p:txBody>
      </p:sp>
      <p:sp>
        <p:nvSpPr>
          <p:cNvPr id="38916" name="Rectangle 4">
            <a:extLst>
              <a:ext uri="{FF2B5EF4-FFF2-40B4-BE49-F238E27FC236}">
                <a16:creationId xmlns:a16="http://schemas.microsoft.com/office/drawing/2014/main" id="{33AEB535-CB77-4647-9F1C-F5988D2FA37F}"/>
              </a:ext>
            </a:extLst>
          </p:cNvPr>
          <p:cNvSpPr>
            <a:spLocks noGrp="1" noChangeArrowheads="1"/>
          </p:cNvSpPr>
          <p:nvPr>
            <p:ph type="body" sz="half" idx="4294967295"/>
          </p:nvPr>
        </p:nvSpPr>
        <p:spPr>
          <a:xfrm>
            <a:off x="6546850" y="1766888"/>
            <a:ext cx="4121150" cy="4786312"/>
          </a:xfrm>
        </p:spPr>
        <p:txBody>
          <a:bodyPr/>
          <a:lstStyle/>
          <a:p>
            <a:pPr eaLnBrk="1" hangingPunct="1">
              <a:lnSpc>
                <a:spcPct val="90000"/>
              </a:lnSpc>
            </a:pPr>
            <a:r>
              <a:rPr lang="en-US" altLang="en-US" sz="1600"/>
              <a:t>Direct services</a:t>
            </a:r>
          </a:p>
          <a:p>
            <a:pPr eaLnBrk="1" hangingPunct="1">
              <a:lnSpc>
                <a:spcPct val="90000"/>
              </a:lnSpc>
            </a:pPr>
            <a:r>
              <a:rPr lang="en-US" altLang="en-US" sz="1600"/>
              <a:t>Individualized Education Programming (IEP)</a:t>
            </a:r>
          </a:p>
          <a:p>
            <a:pPr eaLnBrk="1" hangingPunct="1">
              <a:lnSpc>
                <a:spcPct val="90000"/>
              </a:lnSpc>
            </a:pPr>
            <a:r>
              <a:rPr lang="en-US" altLang="en-US" sz="1600"/>
              <a:t>IEP team membership</a:t>
            </a:r>
          </a:p>
          <a:p>
            <a:pPr eaLnBrk="1" hangingPunct="1">
              <a:lnSpc>
                <a:spcPct val="90000"/>
              </a:lnSpc>
            </a:pPr>
            <a:r>
              <a:rPr lang="en-US" altLang="en-US" sz="1600"/>
              <a:t>Parent counseling and training</a:t>
            </a:r>
          </a:p>
          <a:p>
            <a:pPr eaLnBrk="1" hangingPunct="1">
              <a:lnSpc>
                <a:spcPct val="90000"/>
              </a:lnSpc>
            </a:pPr>
            <a:r>
              <a:rPr lang="en-US" altLang="en-US" sz="1600"/>
              <a:t>Positive behavioral support</a:t>
            </a:r>
          </a:p>
          <a:p>
            <a:pPr eaLnBrk="1" hangingPunct="1">
              <a:lnSpc>
                <a:spcPct val="90000"/>
              </a:lnSpc>
            </a:pPr>
            <a:r>
              <a:rPr lang="en-US" altLang="en-US" sz="1600"/>
              <a:t>Referral</a:t>
            </a:r>
          </a:p>
          <a:p>
            <a:pPr eaLnBrk="1" hangingPunct="1">
              <a:lnSpc>
                <a:spcPct val="90000"/>
              </a:lnSpc>
            </a:pPr>
            <a:r>
              <a:rPr lang="en-US" altLang="en-US" sz="1600"/>
              <a:t>Safekeeping confidential records</a:t>
            </a:r>
          </a:p>
          <a:p>
            <a:pPr eaLnBrk="1" hangingPunct="1">
              <a:lnSpc>
                <a:spcPct val="90000"/>
              </a:lnSpc>
            </a:pPr>
            <a:r>
              <a:rPr lang="en-US" altLang="en-US" sz="1600"/>
              <a:t>Self-determination training</a:t>
            </a:r>
          </a:p>
          <a:p>
            <a:pPr eaLnBrk="1" hangingPunct="1">
              <a:lnSpc>
                <a:spcPct val="90000"/>
              </a:lnSpc>
            </a:pPr>
            <a:r>
              <a:rPr lang="en-US" altLang="en-US" sz="1600"/>
              <a:t>Transition program planning</a:t>
            </a:r>
          </a:p>
          <a:p>
            <a:pPr eaLnBrk="1" hangingPunct="1">
              <a:lnSpc>
                <a:spcPct val="90000"/>
              </a:lnSpc>
            </a:pPr>
            <a:endParaRPr lang="en-US" altLang="en-US"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B116D44B-B455-46B4-8509-A55505B3CAEB}"/>
              </a:ext>
            </a:extLst>
          </p:cNvPr>
          <p:cNvSpPr>
            <a:spLocks noGrp="1" noChangeArrowheads="1"/>
          </p:cNvSpPr>
          <p:nvPr>
            <p:ph type="title" idx="4294967295"/>
          </p:nvPr>
        </p:nvSpPr>
        <p:spPr>
          <a:xfrm>
            <a:off x="1270000" y="635000"/>
            <a:ext cx="9601200" cy="1303338"/>
          </a:xfrm>
        </p:spPr>
        <p:txBody>
          <a:bodyPr rtlCol="0" anchor="b">
            <a:normAutofit fontScale="90000"/>
          </a:bodyPr>
          <a:lstStyle/>
          <a:p>
            <a:pPr eaLnBrk="1" fontAlgn="auto" hangingPunct="1">
              <a:spcAft>
                <a:spcPts val="0"/>
              </a:spcAft>
              <a:defRPr/>
            </a:pPr>
            <a:r>
              <a:rPr lang="en-US" altLang="en-US" dirty="0">
                <a:solidFill>
                  <a:schemeClr val="tx1">
                    <a:lumMod val="85000"/>
                    <a:lumOff val="15000"/>
                  </a:schemeClr>
                </a:solidFill>
              </a:rPr>
              <a:t>Providing Services to Support Students with Disabilities</a:t>
            </a:r>
          </a:p>
        </p:txBody>
      </p:sp>
      <p:sp>
        <p:nvSpPr>
          <p:cNvPr id="39939" name="Rectangle 3">
            <a:extLst>
              <a:ext uri="{FF2B5EF4-FFF2-40B4-BE49-F238E27FC236}">
                <a16:creationId xmlns:a16="http://schemas.microsoft.com/office/drawing/2014/main" id="{1A148F6C-F23D-405A-9D17-B29D11E7A88D}"/>
              </a:ext>
            </a:extLst>
          </p:cNvPr>
          <p:cNvSpPr>
            <a:spLocks noGrp="1" noChangeArrowheads="1"/>
          </p:cNvSpPr>
          <p:nvPr>
            <p:ph type="body" idx="4294967295"/>
          </p:nvPr>
        </p:nvSpPr>
        <p:spPr>
          <a:xfrm>
            <a:off x="1430338" y="1847850"/>
            <a:ext cx="9440862" cy="3805238"/>
          </a:xfrm>
        </p:spPr>
        <p:txBody>
          <a:bodyPr/>
          <a:lstStyle/>
          <a:p>
            <a:pPr eaLnBrk="1" hangingPunct="1">
              <a:lnSpc>
                <a:spcPct val="90000"/>
              </a:lnSpc>
            </a:pPr>
            <a:r>
              <a:rPr lang="en-US" altLang="en-US" sz="1600"/>
              <a:t>Responsibilities of a professional school counselor can be divided into the following four categories:</a:t>
            </a:r>
          </a:p>
          <a:p>
            <a:pPr lvl="1" eaLnBrk="1" hangingPunct="1">
              <a:lnSpc>
                <a:spcPct val="90000"/>
              </a:lnSpc>
            </a:pPr>
            <a:r>
              <a:rPr lang="en-US" altLang="en-US" sz="1800"/>
              <a:t>Development and implementation of a response to intervention (RTI) process</a:t>
            </a:r>
          </a:p>
          <a:p>
            <a:pPr lvl="1" eaLnBrk="1" hangingPunct="1">
              <a:lnSpc>
                <a:spcPct val="90000"/>
              </a:lnSpc>
            </a:pPr>
            <a:r>
              <a:rPr lang="en-US" altLang="en-US" sz="1800"/>
              <a:t>Collaboration on the multidisciplinary team</a:t>
            </a:r>
          </a:p>
          <a:p>
            <a:pPr lvl="1" eaLnBrk="1" hangingPunct="1">
              <a:lnSpc>
                <a:spcPct val="90000"/>
              </a:lnSpc>
            </a:pPr>
            <a:r>
              <a:rPr lang="en-US" altLang="en-US" sz="1800"/>
              <a:t>Providing direct services to students</a:t>
            </a:r>
          </a:p>
          <a:p>
            <a:pPr lvl="1" eaLnBrk="1" hangingPunct="1">
              <a:lnSpc>
                <a:spcPct val="90000"/>
              </a:lnSpc>
            </a:pPr>
            <a:r>
              <a:rPr lang="en-US" altLang="en-US" sz="1800"/>
              <a:t>Supporting students indirectly by providing case management, consultation to teachers, and training parents</a:t>
            </a:r>
          </a:p>
          <a:p>
            <a:pPr lvl="1" eaLnBrk="1" hangingPunct="1">
              <a:lnSpc>
                <a:spcPct val="90000"/>
              </a:lnSpc>
              <a:buFont typeface="Verdana" panose="020B0604030504040204" pitchFamily="34" charset="0"/>
              <a:buNone/>
            </a:pPr>
            <a:endParaRPr lang="en-US" altLang="en-US"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71C0E18A-7E8B-47A3-B189-94B2295D6DB6}"/>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Developing and Using Response to Intervention (RTI)</a:t>
            </a:r>
          </a:p>
        </p:txBody>
      </p:sp>
      <p:sp>
        <p:nvSpPr>
          <p:cNvPr id="40963" name="Content Placeholder 3">
            <a:extLst>
              <a:ext uri="{FF2B5EF4-FFF2-40B4-BE49-F238E27FC236}">
                <a16:creationId xmlns:a16="http://schemas.microsoft.com/office/drawing/2014/main" id="{08069790-8B8F-4B5D-8E54-6C99BD09852A}"/>
              </a:ext>
            </a:extLst>
          </p:cNvPr>
          <p:cNvSpPr>
            <a:spLocks noGrp="1"/>
          </p:cNvSpPr>
          <p:nvPr>
            <p:ph idx="4294967295"/>
          </p:nvPr>
        </p:nvSpPr>
        <p:spPr/>
        <p:txBody>
          <a:bodyPr/>
          <a:lstStyle/>
          <a:p>
            <a:pPr marL="342900" lvl="1" indent="-342900" eaLnBrk="1" hangingPunct="1">
              <a:buFont typeface="Arial" panose="020B0604020202020204" pitchFamily="34" charset="0"/>
              <a:buBlip>
                <a:blip r:embed="rId2"/>
              </a:buBlip>
            </a:pPr>
            <a:r>
              <a:rPr lang="en-US" altLang="en-US"/>
              <a:t>RTI is a multi-tier approach to help students in both general and special education who are struggling academically and behaviorally through early identification and support. </a:t>
            </a:r>
          </a:p>
          <a:p>
            <a:pPr marL="342900" lvl="1" indent="-342900" eaLnBrk="1" hangingPunct="1">
              <a:buFont typeface="Arial" panose="020B0604020202020204" pitchFamily="34" charset="0"/>
              <a:buBlip>
                <a:blip r:embed="rId2"/>
              </a:buBlip>
            </a:pPr>
            <a:r>
              <a:rPr lang="en-US" altLang="en-US"/>
              <a:t>Learners experiencing academic and behavioral problems receive interventions at increasing levels of intensity to address problems and return their learning trajectory to normal levels.</a:t>
            </a:r>
          </a:p>
          <a:p>
            <a:pPr marL="342900" lvl="1" indent="-342900" eaLnBrk="1" hangingPunct="1">
              <a:buFont typeface="Arial" panose="020B0604020202020204" pitchFamily="34" charset="0"/>
              <a:buBlip>
                <a:blip r:embed="rId2"/>
              </a:buBlip>
            </a:pPr>
            <a:r>
              <a:rPr lang="en-US" altLang="en-US"/>
              <a:t>Early interventions are provided by school personnel from various disciplines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253CC87-2FC1-473C-A3BD-504E9BE93DEC}"/>
              </a:ext>
            </a:extLst>
          </p:cNvPr>
          <p:cNvSpPr>
            <a:spLocks noGrp="1" noChangeArrowheads="1"/>
          </p:cNvSpPr>
          <p:nvPr>
            <p:ph type="title" idx="4294967295"/>
          </p:nvPr>
        </p:nvSpPr>
        <p:spPr>
          <a:xfrm>
            <a:off x="1282700" y="660400"/>
            <a:ext cx="9601200" cy="949325"/>
          </a:xfrm>
        </p:spPr>
        <p:txBody>
          <a:bodyPr anchor="b"/>
          <a:lstStyle/>
          <a:p>
            <a:pPr eaLnBrk="1" hangingPunct="1"/>
            <a:r>
              <a:rPr lang="en-US" altLang="en-US">
                <a:ln>
                  <a:noFill/>
                </a:ln>
              </a:rPr>
              <a:t>Developing and Using RTI</a:t>
            </a:r>
          </a:p>
        </p:txBody>
      </p:sp>
      <p:sp>
        <p:nvSpPr>
          <p:cNvPr id="41987" name="Rectangle 3">
            <a:extLst>
              <a:ext uri="{FF2B5EF4-FFF2-40B4-BE49-F238E27FC236}">
                <a16:creationId xmlns:a16="http://schemas.microsoft.com/office/drawing/2014/main" id="{131AFFEC-AF09-40F0-B298-6ED610845CC0}"/>
              </a:ext>
            </a:extLst>
          </p:cNvPr>
          <p:cNvSpPr>
            <a:spLocks noGrp="1" noChangeArrowheads="1"/>
          </p:cNvSpPr>
          <p:nvPr>
            <p:ph type="body" idx="4294967295"/>
          </p:nvPr>
        </p:nvSpPr>
        <p:spPr>
          <a:xfrm>
            <a:off x="1282700" y="1609725"/>
            <a:ext cx="9818688" cy="4113213"/>
          </a:xfrm>
        </p:spPr>
        <p:txBody>
          <a:bodyPr/>
          <a:lstStyle/>
          <a:p>
            <a:pPr eaLnBrk="1" hangingPunct="1">
              <a:lnSpc>
                <a:spcPct val="90000"/>
              </a:lnSpc>
            </a:pPr>
            <a:r>
              <a:rPr lang="en-US" altLang="en-US" sz="1800"/>
              <a:t>Professional school counselors assist in the RTI process by:</a:t>
            </a:r>
          </a:p>
          <a:p>
            <a:pPr lvl="1" eaLnBrk="1" hangingPunct="1">
              <a:lnSpc>
                <a:spcPct val="90000"/>
              </a:lnSpc>
            </a:pPr>
            <a:r>
              <a:rPr lang="en-US" altLang="en-US" sz="1700"/>
              <a:t>Providing all students with a standards-based guidance curriculum.</a:t>
            </a:r>
          </a:p>
          <a:p>
            <a:pPr lvl="1" eaLnBrk="1" hangingPunct="1">
              <a:lnSpc>
                <a:spcPct val="90000"/>
              </a:lnSpc>
            </a:pPr>
            <a:r>
              <a:rPr lang="en-US" altLang="en-US" sz="1700"/>
              <a:t>Analyzing academic and behavioral data to identify struggling students.</a:t>
            </a:r>
          </a:p>
          <a:p>
            <a:pPr lvl="1" eaLnBrk="1" hangingPunct="1">
              <a:lnSpc>
                <a:spcPct val="90000"/>
              </a:lnSpc>
            </a:pPr>
            <a:r>
              <a:rPr lang="en-US" altLang="en-US" sz="1700"/>
              <a:t>Identifying and collaborating on research-based intervention strategies that are implemented by school staff.</a:t>
            </a:r>
          </a:p>
          <a:p>
            <a:pPr lvl="1" eaLnBrk="1" hangingPunct="1">
              <a:lnSpc>
                <a:spcPct val="90000"/>
              </a:lnSpc>
            </a:pPr>
            <a:r>
              <a:rPr lang="en-US" altLang="en-US" sz="1700"/>
              <a:t>Evaluating academic and behavioral progress after interventions.</a:t>
            </a:r>
          </a:p>
          <a:p>
            <a:pPr lvl="1" eaLnBrk="1" hangingPunct="1">
              <a:lnSpc>
                <a:spcPct val="90000"/>
              </a:lnSpc>
            </a:pPr>
            <a:r>
              <a:rPr lang="en-US" altLang="en-US" sz="1700"/>
              <a:t>Revising interventions as appropriate.</a:t>
            </a:r>
          </a:p>
          <a:p>
            <a:pPr lvl="1" eaLnBrk="1" hangingPunct="1">
              <a:lnSpc>
                <a:spcPct val="90000"/>
              </a:lnSpc>
            </a:pPr>
            <a:r>
              <a:rPr lang="en-US" altLang="en-US" sz="1700"/>
              <a:t>Referring to school and community services as appropriate.</a:t>
            </a:r>
          </a:p>
          <a:p>
            <a:pPr lvl="1" eaLnBrk="1" hangingPunct="1">
              <a:lnSpc>
                <a:spcPct val="90000"/>
              </a:lnSpc>
            </a:pPr>
            <a:r>
              <a:rPr lang="en-US" altLang="en-US" sz="1700"/>
              <a:t>Collaborating with administrators about RTI design and implementation.</a:t>
            </a:r>
          </a:p>
          <a:p>
            <a:pPr lvl="1" eaLnBrk="1" hangingPunct="1">
              <a:lnSpc>
                <a:spcPct val="90000"/>
              </a:lnSpc>
            </a:pPr>
            <a:r>
              <a:rPr lang="en-US" altLang="en-US" sz="1700"/>
              <a:t>Advocating for equitable education for all students and working to remove systemic barriers.</a:t>
            </a:r>
            <a:endParaRPr lang="en-US" altLang="en-US" sz="1800"/>
          </a:p>
          <a:p>
            <a:pPr lvl="1" eaLnBrk="1" hangingPunct="1">
              <a:lnSpc>
                <a:spcPct val="90000"/>
              </a:lnSpc>
            </a:pPr>
            <a:endParaRPr lang="en-US" altLang="en-US"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34F58E1-F970-401B-9943-F2FDF1EB2910}"/>
              </a:ext>
            </a:extLst>
          </p:cNvPr>
          <p:cNvSpPr>
            <a:spLocks noGrp="1" noChangeArrowheads="1"/>
          </p:cNvSpPr>
          <p:nvPr>
            <p:ph type="title" idx="4294967295"/>
          </p:nvPr>
        </p:nvSpPr>
        <p:spPr>
          <a:xfrm>
            <a:off x="1295400" y="660400"/>
            <a:ext cx="9601200" cy="898525"/>
          </a:xfrm>
        </p:spPr>
        <p:txBody>
          <a:bodyPr anchor="b"/>
          <a:lstStyle/>
          <a:p>
            <a:pPr eaLnBrk="1" hangingPunct="1"/>
            <a:r>
              <a:rPr lang="en-US" altLang="en-US">
                <a:ln>
                  <a:noFill/>
                </a:ln>
              </a:rPr>
              <a:t>Positive Behavioral Support</a:t>
            </a:r>
          </a:p>
        </p:txBody>
      </p:sp>
      <p:sp>
        <p:nvSpPr>
          <p:cNvPr id="43011" name="Rectangle 3">
            <a:extLst>
              <a:ext uri="{FF2B5EF4-FFF2-40B4-BE49-F238E27FC236}">
                <a16:creationId xmlns:a16="http://schemas.microsoft.com/office/drawing/2014/main" id="{9E667716-0080-4095-94D6-3C1044F0C837}"/>
              </a:ext>
            </a:extLst>
          </p:cNvPr>
          <p:cNvSpPr>
            <a:spLocks noGrp="1" noChangeArrowheads="1"/>
          </p:cNvSpPr>
          <p:nvPr>
            <p:ph type="body" idx="4294967295"/>
          </p:nvPr>
        </p:nvSpPr>
        <p:spPr>
          <a:xfrm>
            <a:off x="1047750" y="1844675"/>
            <a:ext cx="10096500" cy="3963988"/>
          </a:xfrm>
        </p:spPr>
        <p:txBody>
          <a:bodyPr/>
          <a:lstStyle/>
          <a:p>
            <a:pPr eaLnBrk="1" hangingPunct="1"/>
            <a:r>
              <a:rPr lang="en-US" altLang="en-US" sz="1800"/>
              <a:t>Three primary occasions that require the provision of “Positive Behavioral Supports” under </a:t>
            </a:r>
            <a:r>
              <a:rPr lang="en-US" altLang="en-US" sz="1800" i="1"/>
              <a:t>IDEA:</a:t>
            </a:r>
          </a:p>
          <a:p>
            <a:pPr lvl="1" eaLnBrk="1" hangingPunct="1"/>
            <a:r>
              <a:rPr lang="en-US" altLang="en-US" sz="1800"/>
              <a:t>The development of school wide systems of support</a:t>
            </a:r>
          </a:p>
          <a:p>
            <a:pPr lvl="2" eaLnBrk="1" hangingPunct="1"/>
            <a:r>
              <a:rPr lang="en-US" altLang="en-US"/>
              <a:t>Professional school counselors serve on the school improvement team</a:t>
            </a:r>
          </a:p>
          <a:p>
            <a:pPr lvl="2" eaLnBrk="1" hangingPunct="1"/>
            <a:r>
              <a:rPr lang="en-US" altLang="en-US"/>
              <a:t>Helps provide staff development activities</a:t>
            </a:r>
          </a:p>
          <a:p>
            <a:pPr lvl="2" eaLnBrk="1" hangingPunct="1"/>
            <a:r>
              <a:rPr lang="en-US" altLang="en-US"/>
              <a:t>Provides assistance for student well-being</a:t>
            </a:r>
          </a:p>
          <a:p>
            <a:pPr lvl="1" eaLnBrk="1" hangingPunct="1"/>
            <a:r>
              <a:rPr lang="en-US" altLang="en-US" sz="1800"/>
              <a:t>Positive behavioral support to individual students</a:t>
            </a:r>
          </a:p>
          <a:p>
            <a:pPr lvl="2" eaLnBrk="1" hangingPunct="1"/>
            <a:r>
              <a:rPr lang="en-US" altLang="en-US"/>
              <a:t>Professional school counselors collect information for Functional Behavioral Assessment</a:t>
            </a:r>
          </a:p>
          <a:p>
            <a:pPr lvl="1" eaLnBrk="1" hangingPunct="1"/>
            <a:r>
              <a:rPr lang="en-US" altLang="en-US" sz="1800"/>
              <a:t>Positive behavioral support after a serious behavior</a:t>
            </a:r>
          </a:p>
          <a:p>
            <a:pPr lvl="2" eaLnBrk="1" hangingPunct="1"/>
            <a:r>
              <a:rPr lang="en-US" altLang="en-US"/>
              <a:t>Professional school counselors aid in development of the Behavior Improvement Plan</a:t>
            </a:r>
          </a:p>
          <a:p>
            <a:pPr lvl="2" eaLnBrk="1" hangingPunct="1"/>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50B9EB3-E982-4324-AAE8-6AB802BBBD21}"/>
              </a:ext>
            </a:extLst>
          </p:cNvPr>
          <p:cNvSpPr>
            <a:spLocks noGrp="1"/>
          </p:cNvSpPr>
          <p:nvPr>
            <p:ph type="title" idx="4294967295"/>
          </p:nvPr>
        </p:nvSpPr>
        <p:spPr/>
        <p:txBody>
          <a:bodyPr anchor="b"/>
          <a:lstStyle/>
          <a:p>
            <a:pPr eaLnBrk="1" hangingPunct="1"/>
            <a:r>
              <a:rPr lang="en-US" altLang="en-US">
                <a:ln>
                  <a:noFill/>
                </a:ln>
              </a:rPr>
              <a:t>Positive Behavior Support</a:t>
            </a:r>
          </a:p>
        </p:txBody>
      </p:sp>
      <p:sp>
        <p:nvSpPr>
          <p:cNvPr id="44035" name="Content Placeholder 2">
            <a:extLst>
              <a:ext uri="{FF2B5EF4-FFF2-40B4-BE49-F238E27FC236}">
                <a16:creationId xmlns:a16="http://schemas.microsoft.com/office/drawing/2014/main" id="{10EB6E52-ED28-4BB2-B306-1DCDAC37CBD0}"/>
              </a:ext>
            </a:extLst>
          </p:cNvPr>
          <p:cNvSpPr>
            <a:spLocks noGrp="1"/>
          </p:cNvSpPr>
          <p:nvPr>
            <p:ph idx="4294967295"/>
          </p:nvPr>
        </p:nvSpPr>
        <p:spPr/>
        <p:txBody>
          <a:bodyPr/>
          <a:lstStyle/>
          <a:p>
            <a:pPr eaLnBrk="1" hangingPunct="1"/>
            <a:r>
              <a:rPr lang="en-US" altLang="en-US"/>
              <a:t>School-wide systems of PBS</a:t>
            </a:r>
          </a:p>
          <a:p>
            <a:pPr lvl="1" eaLnBrk="1" hangingPunct="1"/>
            <a:r>
              <a:rPr lang="en-US" altLang="en-US"/>
              <a:t>Prevention and increasingly intensive tiers for student behavior is often called Positive Behavior Support (PBS) or Positive Behavior Intervention Strategies (PBIS)</a:t>
            </a:r>
          </a:p>
          <a:p>
            <a:pPr lvl="1" eaLnBrk="1" hangingPunct="1"/>
            <a:r>
              <a:rPr lang="en-US" altLang="en-US"/>
              <a:t>These comprehensive behavior management systems are very effective, decreasing office referrals by 50% for problematic behaviors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CD85932D-ABD8-4C90-9392-D17D196D38A1}"/>
              </a:ext>
            </a:extLst>
          </p:cNvPr>
          <p:cNvSpPr>
            <a:spLocks noGrp="1"/>
          </p:cNvSpPr>
          <p:nvPr>
            <p:ph type="title" idx="4294967295"/>
          </p:nvPr>
        </p:nvSpPr>
        <p:spPr/>
        <p:txBody>
          <a:bodyPr anchor="b"/>
          <a:lstStyle/>
          <a:p>
            <a:pPr eaLnBrk="1" hangingPunct="1"/>
            <a:r>
              <a:rPr lang="en-US" altLang="en-US">
                <a:ln>
                  <a:noFill/>
                </a:ln>
              </a:rPr>
              <a:t>Positive Behavior Support</a:t>
            </a:r>
          </a:p>
        </p:txBody>
      </p:sp>
      <p:sp>
        <p:nvSpPr>
          <p:cNvPr id="45059" name="Content Placeholder 2">
            <a:extLst>
              <a:ext uri="{FF2B5EF4-FFF2-40B4-BE49-F238E27FC236}">
                <a16:creationId xmlns:a16="http://schemas.microsoft.com/office/drawing/2014/main" id="{D2B0EA8F-282F-4B9A-AD45-CBF52D14F39D}"/>
              </a:ext>
            </a:extLst>
          </p:cNvPr>
          <p:cNvSpPr>
            <a:spLocks noGrp="1"/>
          </p:cNvSpPr>
          <p:nvPr>
            <p:ph idx="4294967295"/>
          </p:nvPr>
        </p:nvSpPr>
        <p:spPr>
          <a:xfrm>
            <a:off x="2586038" y="1766888"/>
            <a:ext cx="7769225" cy="5091112"/>
          </a:xfrm>
        </p:spPr>
        <p:txBody>
          <a:bodyPr/>
          <a:lstStyle/>
          <a:p>
            <a:pPr eaLnBrk="1" hangingPunct="1"/>
            <a:r>
              <a:rPr lang="en-US" altLang="en-US" sz="1800"/>
              <a:t>The U.S. Dept. of Ed. (2005) offers seven major components to effective school wide systems:</a:t>
            </a:r>
          </a:p>
          <a:p>
            <a:pPr lvl="1" eaLnBrk="1" hangingPunct="1"/>
            <a:r>
              <a:rPr lang="en-US" altLang="en-US" sz="1600"/>
              <a:t>An agreed-on and common approach to discipline,</a:t>
            </a:r>
          </a:p>
          <a:p>
            <a:pPr lvl="1" eaLnBrk="1" hangingPunct="1"/>
            <a:r>
              <a:rPr lang="en-US" altLang="en-US" sz="1600"/>
              <a:t>A positive statement of purpose,</a:t>
            </a:r>
          </a:p>
          <a:p>
            <a:pPr lvl="1" eaLnBrk="1" hangingPunct="1"/>
            <a:r>
              <a:rPr lang="en-US" altLang="en-US" sz="1600"/>
              <a:t>A small number of positively stated expectations for all students and staff,</a:t>
            </a:r>
          </a:p>
          <a:p>
            <a:pPr lvl="1" eaLnBrk="1" hangingPunct="1"/>
            <a:r>
              <a:rPr lang="en-US" altLang="en-US" sz="1600"/>
              <a:t>Procedures for teaching these expectations to students,</a:t>
            </a:r>
          </a:p>
          <a:p>
            <a:pPr lvl="1" eaLnBrk="1" hangingPunct="1"/>
            <a:r>
              <a:rPr lang="en-US" altLang="en-US" sz="1600"/>
              <a:t>A continuum of procedures for encouraging displays and maintenance of these expectations,</a:t>
            </a:r>
          </a:p>
          <a:p>
            <a:pPr lvl="1" eaLnBrk="1" hangingPunct="1"/>
            <a:r>
              <a:rPr lang="en-US" altLang="en-US" sz="1600"/>
              <a:t>continuum of procedures for discouraging displays of rule-violating behavior, and</a:t>
            </a:r>
          </a:p>
          <a:p>
            <a:pPr lvl="1" eaLnBrk="1" hangingPunct="1"/>
            <a:r>
              <a:rPr lang="en-US" altLang="en-US" sz="1600"/>
              <a:t>Procedures for monitoring and evaluating the effectiveness of the discipline system on a regular and frequent basis</a:t>
            </a:r>
            <a:r>
              <a:rPr lang="en-US" altLang="en-US"/>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C9174FCC-1A2F-4DC2-B437-49E8D7176DE8}"/>
              </a:ext>
            </a:extLst>
          </p:cNvPr>
          <p:cNvSpPr>
            <a:spLocks noGrp="1" noChangeArrowheads="1"/>
          </p:cNvSpPr>
          <p:nvPr>
            <p:ph type="title" idx="4294967295"/>
          </p:nvPr>
        </p:nvSpPr>
        <p:spPr>
          <a:xfrm>
            <a:off x="1889125" y="228600"/>
            <a:ext cx="8229600" cy="914400"/>
          </a:xfrm>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Multidisciplinary Team Responsibilities</a:t>
            </a:r>
          </a:p>
        </p:txBody>
      </p:sp>
      <p:sp>
        <p:nvSpPr>
          <p:cNvPr id="46083" name="Rectangle 3">
            <a:extLst>
              <a:ext uri="{FF2B5EF4-FFF2-40B4-BE49-F238E27FC236}">
                <a16:creationId xmlns:a16="http://schemas.microsoft.com/office/drawing/2014/main" id="{5DC6BFF5-E2A4-4BCA-B3F9-0871BBA3E5DF}"/>
              </a:ext>
            </a:extLst>
          </p:cNvPr>
          <p:cNvSpPr>
            <a:spLocks noGrp="1" noChangeArrowheads="1"/>
          </p:cNvSpPr>
          <p:nvPr>
            <p:ph type="body" idx="4294967295"/>
          </p:nvPr>
        </p:nvSpPr>
        <p:spPr>
          <a:xfrm>
            <a:off x="2362200" y="1295400"/>
            <a:ext cx="8305800" cy="5029200"/>
          </a:xfrm>
        </p:spPr>
        <p:txBody>
          <a:bodyPr/>
          <a:lstStyle/>
          <a:p>
            <a:pPr eaLnBrk="1" hangingPunct="1">
              <a:lnSpc>
                <a:spcPct val="90000"/>
              </a:lnSpc>
            </a:pPr>
            <a:r>
              <a:rPr lang="en-US" altLang="en-US" sz="1800"/>
              <a:t>Assessing Students with Disabilities: </a:t>
            </a:r>
          </a:p>
          <a:p>
            <a:pPr eaLnBrk="1" hangingPunct="1">
              <a:lnSpc>
                <a:spcPct val="90000"/>
              </a:lnSpc>
            </a:pPr>
            <a:r>
              <a:rPr lang="en-US" altLang="en-US" sz="1800"/>
              <a:t>    Functions of the Professional School Counselor:</a:t>
            </a:r>
          </a:p>
          <a:p>
            <a:pPr lvl="1" eaLnBrk="1" hangingPunct="1">
              <a:lnSpc>
                <a:spcPct val="90000"/>
              </a:lnSpc>
            </a:pPr>
            <a:r>
              <a:rPr lang="en-US" altLang="en-US" sz="1800"/>
              <a:t>Carry out and/or interpret functional behavioral assessments.</a:t>
            </a:r>
          </a:p>
          <a:p>
            <a:pPr lvl="1" eaLnBrk="1" hangingPunct="1">
              <a:lnSpc>
                <a:spcPct val="90000"/>
              </a:lnSpc>
            </a:pPr>
            <a:r>
              <a:rPr lang="en-US" altLang="en-US" sz="1800"/>
              <a:t>Interpret educational skill assessments.</a:t>
            </a:r>
          </a:p>
          <a:p>
            <a:pPr lvl="1" eaLnBrk="1" hangingPunct="1">
              <a:lnSpc>
                <a:spcPct val="90000"/>
              </a:lnSpc>
            </a:pPr>
            <a:r>
              <a:rPr lang="en-US" altLang="en-US" sz="1800"/>
              <a:t>Carry out and/or interpret curriculum-based assessments.</a:t>
            </a:r>
          </a:p>
          <a:p>
            <a:pPr lvl="1" eaLnBrk="1" hangingPunct="1">
              <a:lnSpc>
                <a:spcPct val="90000"/>
              </a:lnSpc>
            </a:pPr>
            <a:r>
              <a:rPr lang="en-US" altLang="en-US" sz="1800"/>
              <a:t>Explain psychological testing.</a:t>
            </a:r>
          </a:p>
          <a:p>
            <a:pPr lvl="1" eaLnBrk="1" hangingPunct="1">
              <a:lnSpc>
                <a:spcPct val="90000"/>
              </a:lnSpc>
            </a:pPr>
            <a:r>
              <a:rPr lang="en-US" altLang="en-US" sz="1800"/>
              <a:t>Carry out and/or interpret counseling assessments.</a:t>
            </a:r>
          </a:p>
          <a:p>
            <a:pPr lvl="1" eaLnBrk="1" hangingPunct="1">
              <a:lnSpc>
                <a:spcPct val="90000"/>
              </a:lnSpc>
            </a:pPr>
            <a:r>
              <a:rPr lang="en-US" altLang="en-US" sz="1800"/>
              <a:t>Carry out structured observations of the student.</a:t>
            </a:r>
          </a:p>
          <a:p>
            <a:pPr lvl="1" eaLnBrk="1" hangingPunct="1">
              <a:lnSpc>
                <a:spcPct val="90000"/>
              </a:lnSpc>
            </a:pPr>
            <a:r>
              <a:rPr lang="en-US" altLang="en-US" sz="1800"/>
              <a:t>Carry out a student records review.</a:t>
            </a:r>
          </a:p>
          <a:p>
            <a:pPr lvl="1" eaLnBrk="1" hangingPunct="1">
              <a:lnSpc>
                <a:spcPct val="90000"/>
              </a:lnSpc>
            </a:pPr>
            <a:r>
              <a:rPr lang="en-US" altLang="en-US" sz="1800"/>
              <a:t>Help stress the need for assessing student strengths.</a:t>
            </a:r>
          </a:p>
          <a:p>
            <a:pPr lvl="1" eaLnBrk="1" hangingPunct="1">
              <a:lnSpc>
                <a:spcPct val="90000"/>
              </a:lnSpc>
            </a:pPr>
            <a:r>
              <a:rPr lang="en-US" altLang="en-US" sz="1800"/>
              <a:t>Assess peer attitudes toward students with disabilities.</a:t>
            </a:r>
          </a:p>
          <a:p>
            <a:pPr lvl="1" eaLnBrk="1" hangingPunct="1">
              <a:lnSpc>
                <a:spcPct val="90000"/>
              </a:lnSpc>
            </a:pPr>
            <a:r>
              <a:rPr lang="en-US" altLang="en-US" sz="1800"/>
              <a:t>Collaborate with others using portfolio-, performance-, and curriculum-based assessments.</a:t>
            </a:r>
          </a:p>
          <a:p>
            <a:pPr eaLnBrk="1" hangingPunct="1">
              <a:lnSpc>
                <a:spcPct val="90000"/>
              </a:lnSpc>
            </a:pPr>
            <a:endParaRPr lang="en-US" altLang="en-US"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593A9224-A7AF-431E-9775-BB89662C88ED}"/>
              </a:ext>
            </a:extLst>
          </p:cNvPr>
          <p:cNvSpPr>
            <a:spLocks noGrp="1" noChangeArrowheads="1"/>
          </p:cNvSpPr>
          <p:nvPr>
            <p:ph type="title" idx="4294967295"/>
          </p:nvPr>
        </p:nvSpPr>
        <p:spPr>
          <a:xfrm>
            <a:off x="693019" y="664142"/>
            <a:ext cx="10741794" cy="808523"/>
          </a:xfrm>
        </p:spPr>
        <p:txBody>
          <a:bodyPr rtlCol="0" anchor="b">
            <a:normAutofit fontScale="90000"/>
          </a:bodyPr>
          <a:lstStyle/>
          <a:p>
            <a:pPr eaLnBrk="1" fontAlgn="auto" hangingPunct="1">
              <a:spcAft>
                <a:spcPts val="0"/>
              </a:spcAft>
              <a:defRPr/>
            </a:pPr>
            <a:r>
              <a:rPr lang="en-US" altLang="en-US" dirty="0">
                <a:solidFill>
                  <a:schemeClr val="tx1">
                    <a:lumMod val="85000"/>
                    <a:lumOff val="15000"/>
                  </a:schemeClr>
                </a:solidFill>
              </a:rPr>
              <a:t>Improving Outcomes for Students with Disabilities</a:t>
            </a:r>
          </a:p>
        </p:txBody>
      </p:sp>
      <p:sp>
        <p:nvSpPr>
          <p:cNvPr id="18435" name="Rectangle 3">
            <a:extLst>
              <a:ext uri="{FF2B5EF4-FFF2-40B4-BE49-F238E27FC236}">
                <a16:creationId xmlns:a16="http://schemas.microsoft.com/office/drawing/2014/main" id="{861A9F64-8E86-4B85-AD21-758618699873}"/>
              </a:ext>
            </a:extLst>
          </p:cNvPr>
          <p:cNvSpPr>
            <a:spLocks noGrp="1" noChangeArrowheads="1"/>
          </p:cNvSpPr>
          <p:nvPr>
            <p:ph type="body" idx="4294967295"/>
          </p:nvPr>
        </p:nvSpPr>
        <p:spPr>
          <a:xfrm>
            <a:off x="2361397" y="1472665"/>
            <a:ext cx="7848600" cy="4495800"/>
          </a:xfrm>
        </p:spPr>
        <p:txBody>
          <a:bodyPr/>
          <a:lstStyle/>
          <a:p>
            <a:pPr eaLnBrk="1" hangingPunct="1">
              <a:lnSpc>
                <a:spcPct val="90000"/>
              </a:lnSpc>
            </a:pPr>
            <a:r>
              <a:rPr lang="en-US" altLang="en-US" sz="1600" dirty="0"/>
              <a:t>The most common disabilities affecting more than 90% of students receiving special education are:</a:t>
            </a:r>
          </a:p>
          <a:p>
            <a:pPr lvl="1" eaLnBrk="1" hangingPunct="1">
              <a:lnSpc>
                <a:spcPct val="90000"/>
              </a:lnSpc>
            </a:pPr>
            <a:r>
              <a:rPr lang="en-US" altLang="en-US" sz="1600" dirty="0"/>
              <a:t>Learning disabilities</a:t>
            </a:r>
          </a:p>
          <a:p>
            <a:pPr lvl="1" eaLnBrk="1" hangingPunct="1">
              <a:lnSpc>
                <a:spcPct val="90000"/>
              </a:lnSpc>
            </a:pPr>
            <a:r>
              <a:rPr lang="en-US" altLang="en-US" sz="1600" dirty="0"/>
              <a:t>Emotional/behavioral disorders</a:t>
            </a:r>
          </a:p>
          <a:p>
            <a:pPr lvl="1" eaLnBrk="1" hangingPunct="1">
              <a:lnSpc>
                <a:spcPct val="90000"/>
              </a:lnSpc>
            </a:pPr>
            <a:r>
              <a:rPr lang="en-US" altLang="en-US" sz="1600" dirty="0"/>
              <a:t>Mild intellectual disability</a:t>
            </a:r>
          </a:p>
          <a:p>
            <a:pPr lvl="1" eaLnBrk="1" hangingPunct="1">
              <a:lnSpc>
                <a:spcPct val="90000"/>
              </a:lnSpc>
            </a:pPr>
            <a:r>
              <a:rPr lang="en-US" altLang="en-US" sz="1600" dirty="0"/>
              <a:t>Language disorders</a:t>
            </a:r>
          </a:p>
          <a:p>
            <a:pPr lvl="1" eaLnBrk="1" hangingPunct="1">
              <a:lnSpc>
                <a:spcPct val="90000"/>
              </a:lnSpc>
            </a:pPr>
            <a:r>
              <a:rPr lang="en-US" altLang="en-US" sz="1600" dirty="0"/>
              <a:t>Other health impairments including AD/HD.</a:t>
            </a:r>
          </a:p>
          <a:p>
            <a:pPr eaLnBrk="1" hangingPunct="1">
              <a:lnSpc>
                <a:spcPct val="90000"/>
              </a:lnSpc>
            </a:pPr>
            <a:r>
              <a:rPr lang="en-US" altLang="en-US" sz="1600" dirty="0"/>
              <a:t>Students with disabilities struggle with academic achievement, and frequently receive inadequate education services.</a:t>
            </a:r>
          </a:p>
          <a:p>
            <a:pPr eaLnBrk="1" hangingPunct="1">
              <a:lnSpc>
                <a:spcPct val="90000"/>
              </a:lnSpc>
            </a:pPr>
            <a:r>
              <a:rPr lang="en-US" altLang="en-US" sz="1600" dirty="0"/>
              <a:t>Dropout rates range from 15% of students with visual impairments to 56% of students with emotional/behavioral disorders.</a:t>
            </a:r>
          </a:p>
          <a:p>
            <a:pPr eaLnBrk="1" hangingPunct="1">
              <a:lnSpc>
                <a:spcPct val="90000"/>
              </a:lnSpc>
            </a:pPr>
            <a:endParaRPr lang="en-US" alt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B349F28-3A18-4554-A1EB-E47D62CFBC55}"/>
              </a:ext>
            </a:extLst>
          </p:cNvPr>
          <p:cNvSpPr>
            <a:spLocks noGrp="1" noChangeArrowheads="1"/>
          </p:cNvSpPr>
          <p:nvPr>
            <p:ph type="title" idx="4294967295"/>
          </p:nvPr>
        </p:nvSpPr>
        <p:spPr/>
        <p:txBody>
          <a:bodyPr anchor="b"/>
          <a:lstStyle/>
          <a:p>
            <a:pPr eaLnBrk="1" hangingPunct="1"/>
            <a:r>
              <a:rPr lang="en-US" altLang="en-US" sz="2000">
                <a:ln>
                  <a:noFill/>
                </a:ln>
              </a:rPr>
              <a:t>The Functional Behavioral Assessment (FBA) Process</a:t>
            </a:r>
          </a:p>
        </p:txBody>
      </p:sp>
      <p:sp>
        <p:nvSpPr>
          <p:cNvPr id="47107" name="Rectangle 3">
            <a:extLst>
              <a:ext uri="{FF2B5EF4-FFF2-40B4-BE49-F238E27FC236}">
                <a16:creationId xmlns:a16="http://schemas.microsoft.com/office/drawing/2014/main" id="{437CB30E-AAEC-48F2-B8C1-F74F02D23317}"/>
              </a:ext>
            </a:extLst>
          </p:cNvPr>
          <p:cNvSpPr>
            <a:spLocks noGrp="1" noChangeArrowheads="1"/>
          </p:cNvSpPr>
          <p:nvPr>
            <p:ph type="body" idx="4294967295"/>
          </p:nvPr>
        </p:nvSpPr>
        <p:spPr>
          <a:xfrm>
            <a:off x="2209800" y="1524000"/>
            <a:ext cx="8458200" cy="5624513"/>
          </a:xfrm>
        </p:spPr>
        <p:txBody>
          <a:bodyPr/>
          <a:lstStyle/>
          <a:p>
            <a:pPr eaLnBrk="1" hangingPunct="1">
              <a:lnSpc>
                <a:spcPct val="90000"/>
              </a:lnSpc>
            </a:pPr>
            <a:r>
              <a:rPr lang="en-US" altLang="en-US" sz="1800"/>
              <a:t>Information obtained during the FBA process is used to develop strategies to:</a:t>
            </a:r>
          </a:p>
          <a:p>
            <a:pPr lvl="1" eaLnBrk="1" hangingPunct="1">
              <a:lnSpc>
                <a:spcPct val="90000"/>
              </a:lnSpc>
            </a:pPr>
            <a:r>
              <a:rPr lang="en-US" altLang="en-US" sz="1800"/>
              <a:t> prevent the occurrence of the behavior, and </a:t>
            </a:r>
          </a:p>
          <a:p>
            <a:pPr lvl="1" eaLnBrk="1" hangingPunct="1">
              <a:lnSpc>
                <a:spcPct val="90000"/>
              </a:lnSpc>
            </a:pPr>
            <a:r>
              <a:rPr lang="en-US" altLang="en-US" sz="1800"/>
              <a:t>substitute more appropriate behaviors when similar conditions arise.</a:t>
            </a:r>
          </a:p>
          <a:p>
            <a:pPr eaLnBrk="1" hangingPunct="1">
              <a:lnSpc>
                <a:spcPct val="90000"/>
              </a:lnSpc>
            </a:pPr>
            <a:r>
              <a:rPr lang="en-US" altLang="en-US" sz="1800"/>
              <a:t>The steps in the FBA process include:</a:t>
            </a:r>
          </a:p>
          <a:p>
            <a:pPr lvl="1" eaLnBrk="1" hangingPunct="1">
              <a:lnSpc>
                <a:spcPct val="90000"/>
              </a:lnSpc>
            </a:pPr>
            <a:r>
              <a:rPr lang="en-US" altLang="en-US" sz="1800"/>
              <a:t>Identifying and describing the problematic behavior.</a:t>
            </a:r>
          </a:p>
          <a:p>
            <a:pPr lvl="1" eaLnBrk="1" hangingPunct="1">
              <a:lnSpc>
                <a:spcPct val="90000"/>
              </a:lnSpc>
            </a:pPr>
            <a:r>
              <a:rPr lang="en-US" altLang="en-US" sz="1800"/>
              <a:t>Identifying the conditions and settings when the behavior does and does not occur.</a:t>
            </a:r>
          </a:p>
          <a:p>
            <a:pPr lvl="1" eaLnBrk="1" hangingPunct="1">
              <a:lnSpc>
                <a:spcPct val="90000"/>
              </a:lnSpc>
            </a:pPr>
            <a:r>
              <a:rPr lang="en-US" altLang="en-US" sz="1800"/>
              <a:t>Generating a hypothesis regarding the “function” of the behavior to the child.</a:t>
            </a:r>
          </a:p>
          <a:p>
            <a:pPr lvl="1" eaLnBrk="1" hangingPunct="1">
              <a:lnSpc>
                <a:spcPct val="90000"/>
              </a:lnSpc>
            </a:pPr>
            <a:r>
              <a:rPr lang="en-US" altLang="en-US" sz="1800"/>
              <a:t>Testing the hypothesized function of the behavior by manipulating the environmental antecedents and consequences.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BC713C5-73FF-42D3-B95C-B550086EB70B}"/>
              </a:ext>
            </a:extLst>
          </p:cNvPr>
          <p:cNvSpPr>
            <a:spLocks noGrp="1" noChangeArrowheads="1"/>
          </p:cNvSpPr>
          <p:nvPr>
            <p:ph type="title" idx="4294967295"/>
          </p:nvPr>
        </p:nvSpPr>
        <p:spPr>
          <a:xfrm>
            <a:off x="1371600" y="-381000"/>
            <a:ext cx="7696200" cy="1706563"/>
          </a:xfrm>
        </p:spPr>
        <p:txBody>
          <a:bodyPr anchor="b"/>
          <a:lstStyle/>
          <a:p>
            <a:pPr eaLnBrk="1" hangingPunct="1"/>
            <a:r>
              <a:rPr lang="en-US" altLang="en-US">
                <a:ln>
                  <a:noFill/>
                </a:ln>
              </a:rPr>
              <a:t>Assessing Students with Disabilities</a:t>
            </a:r>
          </a:p>
        </p:txBody>
      </p:sp>
      <p:sp>
        <p:nvSpPr>
          <p:cNvPr id="48131" name="Rectangle 3">
            <a:extLst>
              <a:ext uri="{FF2B5EF4-FFF2-40B4-BE49-F238E27FC236}">
                <a16:creationId xmlns:a16="http://schemas.microsoft.com/office/drawing/2014/main" id="{AB2FEB56-6DB3-4104-ABA9-21087082292F}"/>
              </a:ext>
            </a:extLst>
          </p:cNvPr>
          <p:cNvSpPr>
            <a:spLocks noGrp="1" noChangeArrowheads="1"/>
          </p:cNvSpPr>
          <p:nvPr>
            <p:ph type="body" idx="4294967295"/>
          </p:nvPr>
        </p:nvSpPr>
        <p:spPr>
          <a:xfrm>
            <a:off x="2438400" y="1600200"/>
            <a:ext cx="7769225" cy="5181600"/>
          </a:xfrm>
        </p:spPr>
        <p:txBody>
          <a:bodyPr/>
          <a:lstStyle/>
          <a:p>
            <a:pPr eaLnBrk="1" hangingPunct="1">
              <a:lnSpc>
                <a:spcPct val="80000"/>
              </a:lnSpc>
            </a:pPr>
            <a:r>
              <a:rPr lang="en-US" altLang="en-US" sz="1600"/>
              <a:t>Professional school counselors may assess students with disabilities along a wide range of areas:</a:t>
            </a:r>
          </a:p>
          <a:p>
            <a:pPr lvl="1" eaLnBrk="1" hangingPunct="1">
              <a:lnSpc>
                <a:spcPct val="80000"/>
              </a:lnSpc>
            </a:pPr>
            <a:r>
              <a:rPr lang="en-US" altLang="en-US" sz="1600" b="1"/>
              <a:t>Observable behavior</a:t>
            </a:r>
            <a:r>
              <a:rPr lang="en-US" altLang="en-US" sz="1600"/>
              <a:t> </a:t>
            </a:r>
          </a:p>
          <a:p>
            <a:pPr lvl="2" eaLnBrk="1" hangingPunct="1">
              <a:lnSpc>
                <a:spcPct val="80000"/>
              </a:lnSpc>
            </a:pPr>
            <a:r>
              <a:rPr lang="en-US" altLang="en-US" sz="1600"/>
              <a:t>The </a:t>
            </a:r>
            <a:r>
              <a:rPr lang="en-US" altLang="en-US" sz="1600" i="1"/>
              <a:t>Child Behavior Checklist (CBCL)</a:t>
            </a:r>
            <a:r>
              <a:rPr lang="en-US" altLang="en-US" sz="1600"/>
              <a:t>, part of the </a:t>
            </a:r>
            <a:r>
              <a:rPr lang="en-US" altLang="en-US" sz="1600" i="1"/>
              <a:t>Achenbach System of Empirically-Based Assessment (ASEBA)</a:t>
            </a:r>
            <a:r>
              <a:rPr lang="en-US" altLang="en-US" sz="1600"/>
              <a:t> by Achenbach and Rescorla (2001) assesses nine observable behavior areas.</a:t>
            </a:r>
          </a:p>
          <a:p>
            <a:pPr lvl="1" eaLnBrk="1" hangingPunct="1">
              <a:lnSpc>
                <a:spcPct val="80000"/>
              </a:lnSpc>
            </a:pPr>
            <a:r>
              <a:rPr lang="en-US" altLang="en-US" sz="1600" b="1"/>
              <a:t>Social, emotional, and behavioral functioning</a:t>
            </a:r>
          </a:p>
          <a:p>
            <a:pPr lvl="2" eaLnBrk="1" hangingPunct="1">
              <a:lnSpc>
                <a:spcPct val="80000"/>
              </a:lnSpc>
            </a:pPr>
            <a:r>
              <a:rPr lang="en-US" altLang="en-US" sz="1600"/>
              <a:t>Many other instruments are available to measure these specific areas.</a:t>
            </a:r>
          </a:p>
          <a:p>
            <a:pPr lvl="2" eaLnBrk="1" hangingPunct="1">
              <a:lnSpc>
                <a:spcPct val="80000"/>
              </a:lnSpc>
            </a:pPr>
            <a:r>
              <a:rPr lang="en-US" altLang="en-US" sz="1600"/>
              <a:t>Most of the survey instruments used by counselors to describe how a student perceives the situation (rather than evaluating or diagnosing) only require training on the instrument.</a:t>
            </a:r>
          </a:p>
          <a:p>
            <a:pPr eaLnBrk="1" hangingPunct="1">
              <a:lnSpc>
                <a:spcPct val="80000"/>
              </a:lnSpc>
            </a:pPr>
            <a:r>
              <a:rPr lang="en-US" altLang="en-US" sz="1600"/>
              <a:t>Measuring the attitudes of students without disabilities toward students with disabilities to find out how much cooperative and beneficial interaction affects students with disabilities is also helpful to professional school counselors in order to develop a positive attitude toward these students.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FA0D978-48D8-4BE9-97CF-E2D64FFE6FA0}"/>
              </a:ext>
            </a:extLst>
          </p:cNvPr>
          <p:cNvSpPr>
            <a:spLocks noGrp="1" noChangeArrowheads="1"/>
          </p:cNvSpPr>
          <p:nvPr>
            <p:ph type="title" idx="4294967295"/>
          </p:nvPr>
        </p:nvSpPr>
        <p:spPr/>
        <p:txBody>
          <a:bodyPr anchor="b"/>
          <a:lstStyle/>
          <a:p>
            <a:pPr eaLnBrk="1" hangingPunct="1"/>
            <a:r>
              <a:rPr lang="en-US" altLang="en-US">
                <a:ln>
                  <a:noFill/>
                </a:ln>
              </a:rPr>
              <a:t>Assessing Students with Disabilities (cont.)</a:t>
            </a:r>
          </a:p>
        </p:txBody>
      </p:sp>
      <p:sp>
        <p:nvSpPr>
          <p:cNvPr id="49155" name="Rectangle 3">
            <a:extLst>
              <a:ext uri="{FF2B5EF4-FFF2-40B4-BE49-F238E27FC236}">
                <a16:creationId xmlns:a16="http://schemas.microsoft.com/office/drawing/2014/main" id="{B126F5FE-5152-4608-886B-AF63093DC89A}"/>
              </a:ext>
            </a:extLst>
          </p:cNvPr>
          <p:cNvSpPr>
            <a:spLocks noGrp="1" noChangeArrowheads="1"/>
          </p:cNvSpPr>
          <p:nvPr>
            <p:ph type="body" idx="4294967295"/>
          </p:nvPr>
        </p:nvSpPr>
        <p:spPr>
          <a:xfrm>
            <a:off x="2586038" y="1766888"/>
            <a:ext cx="7769225" cy="4862512"/>
          </a:xfrm>
        </p:spPr>
        <p:txBody>
          <a:bodyPr/>
          <a:lstStyle/>
          <a:p>
            <a:pPr eaLnBrk="1" hangingPunct="1"/>
            <a:r>
              <a:rPr lang="en-US" altLang="en-US"/>
              <a:t>Behavioral Assessment</a:t>
            </a:r>
          </a:p>
          <a:p>
            <a:pPr lvl="1" eaLnBrk="1" hangingPunct="1"/>
            <a:r>
              <a:rPr lang="en-US" altLang="en-US"/>
              <a:t>Due to changes in </a:t>
            </a:r>
            <a:r>
              <a:rPr lang="en-US" altLang="en-US" i="1"/>
              <a:t>IDEA</a:t>
            </a:r>
            <a:r>
              <a:rPr lang="en-US" altLang="en-US"/>
              <a:t> in 1997, when a disciplinary action results in extended periods of removal from school (e.g., suspension), the IEP team must meet within 10 days to:</a:t>
            </a:r>
          </a:p>
          <a:p>
            <a:pPr lvl="2" eaLnBrk="1" hangingPunct="1"/>
            <a:r>
              <a:rPr lang="en-US" altLang="en-US"/>
              <a:t>Formulate a functional behavioral assessment plan for developing an intervention plan, or</a:t>
            </a:r>
          </a:p>
          <a:p>
            <a:pPr lvl="2" eaLnBrk="1" hangingPunct="1"/>
            <a:r>
              <a:rPr lang="en-US" altLang="en-US"/>
              <a:t>Review and revise a behavior intervention plan, if one already exists.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387808E-9CC5-411E-BA33-A08F7CCCBCA9}"/>
              </a:ext>
            </a:extLst>
          </p:cNvPr>
          <p:cNvSpPr>
            <a:spLocks noGrp="1" noChangeArrowheads="1"/>
          </p:cNvSpPr>
          <p:nvPr>
            <p:ph type="title" idx="4294967295"/>
          </p:nvPr>
        </p:nvSpPr>
        <p:spPr/>
        <p:txBody>
          <a:bodyPr anchor="b"/>
          <a:lstStyle/>
          <a:p>
            <a:pPr eaLnBrk="1" hangingPunct="1"/>
            <a:r>
              <a:rPr lang="en-US" altLang="en-US" sz="2000">
                <a:ln>
                  <a:noFill/>
                </a:ln>
              </a:rPr>
              <a:t>The Behavior Improvement Plan (BIP) Process</a:t>
            </a:r>
          </a:p>
        </p:txBody>
      </p:sp>
      <p:sp>
        <p:nvSpPr>
          <p:cNvPr id="50179" name="Rectangle 3">
            <a:extLst>
              <a:ext uri="{FF2B5EF4-FFF2-40B4-BE49-F238E27FC236}">
                <a16:creationId xmlns:a16="http://schemas.microsoft.com/office/drawing/2014/main" id="{813A7B31-0EC2-4331-A5B3-E3ED45CF4E23}"/>
              </a:ext>
            </a:extLst>
          </p:cNvPr>
          <p:cNvSpPr>
            <a:spLocks noGrp="1" noChangeArrowheads="1"/>
          </p:cNvSpPr>
          <p:nvPr>
            <p:ph type="body" idx="4294967295"/>
          </p:nvPr>
        </p:nvSpPr>
        <p:spPr>
          <a:xfrm>
            <a:off x="2586038" y="1766888"/>
            <a:ext cx="7769225" cy="5091112"/>
          </a:xfrm>
        </p:spPr>
        <p:txBody>
          <a:bodyPr/>
          <a:lstStyle/>
          <a:p>
            <a:pPr eaLnBrk="1" hangingPunct="1">
              <a:lnSpc>
                <a:spcPct val="90000"/>
              </a:lnSpc>
            </a:pPr>
            <a:r>
              <a:rPr lang="en-US" altLang="en-US"/>
              <a:t>Used to provide information to educators and parents to address the student’s target behavior.</a:t>
            </a:r>
          </a:p>
          <a:p>
            <a:pPr eaLnBrk="1" hangingPunct="1">
              <a:lnSpc>
                <a:spcPct val="90000"/>
              </a:lnSpc>
            </a:pPr>
            <a:r>
              <a:rPr lang="en-US" altLang="en-US"/>
              <a:t>Steps include:</a:t>
            </a:r>
          </a:p>
          <a:p>
            <a:pPr lvl="1" eaLnBrk="1" hangingPunct="1">
              <a:lnSpc>
                <a:spcPct val="90000"/>
              </a:lnSpc>
            </a:pPr>
            <a:r>
              <a:rPr lang="en-US" altLang="en-US"/>
              <a:t>Identifying ways to prevent or minimize the occurrence of the behavior.</a:t>
            </a:r>
          </a:p>
          <a:p>
            <a:pPr lvl="1" eaLnBrk="1" hangingPunct="1">
              <a:lnSpc>
                <a:spcPct val="90000"/>
              </a:lnSpc>
            </a:pPr>
            <a:r>
              <a:rPr lang="en-US" altLang="en-US"/>
              <a:t>Provide appropriate methods to change the behavior.</a:t>
            </a:r>
          </a:p>
          <a:p>
            <a:pPr lvl="1" eaLnBrk="1" hangingPunct="1">
              <a:lnSpc>
                <a:spcPct val="90000"/>
              </a:lnSpc>
            </a:pPr>
            <a:r>
              <a:rPr lang="en-US" altLang="en-US"/>
              <a:t>Assist the student in building more appropriate behaviors to meet the same function as the inappropriate behaviors.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6">
            <a:extLst>
              <a:ext uri="{FF2B5EF4-FFF2-40B4-BE49-F238E27FC236}">
                <a16:creationId xmlns:a16="http://schemas.microsoft.com/office/drawing/2014/main" id="{3BF91EAD-6249-4511-9306-C3F80DAF3030}"/>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Implementing the FBA and BIP Processes Effectively</a:t>
            </a:r>
            <a:endParaRPr lang="en-US" altLang="en-US" sz="1200">
              <a:solidFill>
                <a:schemeClr val="tx1">
                  <a:lumMod val="85000"/>
                  <a:lumOff val="15000"/>
                </a:schemeClr>
              </a:solidFill>
            </a:endParaRPr>
          </a:p>
        </p:txBody>
      </p:sp>
      <p:sp>
        <p:nvSpPr>
          <p:cNvPr id="51203" name="Rectangle 7">
            <a:extLst>
              <a:ext uri="{FF2B5EF4-FFF2-40B4-BE49-F238E27FC236}">
                <a16:creationId xmlns:a16="http://schemas.microsoft.com/office/drawing/2014/main" id="{9B485F72-05A8-4B92-A68D-DC7A341F2452}"/>
              </a:ext>
            </a:extLst>
          </p:cNvPr>
          <p:cNvSpPr>
            <a:spLocks noGrp="1" noChangeArrowheads="1"/>
          </p:cNvSpPr>
          <p:nvPr>
            <p:ph type="body" sz="half" idx="4294967295"/>
          </p:nvPr>
        </p:nvSpPr>
        <p:spPr>
          <a:xfrm>
            <a:off x="1889125" y="1546225"/>
            <a:ext cx="4033838" cy="4525963"/>
          </a:xfrm>
        </p:spPr>
        <p:txBody>
          <a:bodyPr/>
          <a:lstStyle/>
          <a:p>
            <a:pPr eaLnBrk="1" hangingPunct="1">
              <a:lnSpc>
                <a:spcPct val="90000"/>
              </a:lnSpc>
            </a:pPr>
            <a:r>
              <a:rPr lang="en-US" altLang="en-US" sz="1600"/>
              <a:t>Identify the case manager responsible for overall management.</a:t>
            </a:r>
          </a:p>
          <a:p>
            <a:pPr eaLnBrk="1" hangingPunct="1">
              <a:lnSpc>
                <a:spcPct val="90000"/>
              </a:lnSpc>
            </a:pPr>
            <a:r>
              <a:rPr lang="en-US" altLang="en-US" sz="1600"/>
              <a:t>Describe expected outcomes and goals for the plan.</a:t>
            </a:r>
          </a:p>
          <a:p>
            <a:pPr eaLnBrk="1" hangingPunct="1">
              <a:lnSpc>
                <a:spcPct val="90000"/>
              </a:lnSpc>
            </a:pPr>
            <a:r>
              <a:rPr lang="en-US" altLang="en-US" sz="1600"/>
              <a:t>Identify the problem.</a:t>
            </a:r>
          </a:p>
          <a:p>
            <a:pPr eaLnBrk="1" hangingPunct="1">
              <a:lnSpc>
                <a:spcPct val="90000"/>
              </a:lnSpc>
            </a:pPr>
            <a:r>
              <a:rPr lang="en-US" altLang="en-US" sz="1600"/>
              <a:t>Conduct the FBA.</a:t>
            </a:r>
          </a:p>
          <a:p>
            <a:pPr eaLnBrk="1" hangingPunct="1">
              <a:lnSpc>
                <a:spcPct val="90000"/>
              </a:lnSpc>
            </a:pPr>
            <a:r>
              <a:rPr lang="en-US" altLang="en-US" sz="1600"/>
              <a:t>Identify expected outcomes/goals.</a:t>
            </a:r>
          </a:p>
          <a:p>
            <a:pPr eaLnBrk="1" hangingPunct="1">
              <a:lnSpc>
                <a:spcPct val="90000"/>
              </a:lnSpc>
            </a:pPr>
            <a:r>
              <a:rPr lang="en-US" altLang="en-US" sz="1600"/>
              <a:t>Develop interventions.</a:t>
            </a:r>
          </a:p>
          <a:p>
            <a:pPr eaLnBrk="1" hangingPunct="1">
              <a:lnSpc>
                <a:spcPct val="90000"/>
              </a:lnSpc>
            </a:pPr>
            <a:r>
              <a:rPr lang="en-US" altLang="en-US" sz="1600"/>
              <a:t>Identify barriers to plan implementation.</a:t>
            </a:r>
          </a:p>
          <a:p>
            <a:pPr eaLnBrk="1" hangingPunct="1">
              <a:lnSpc>
                <a:spcPct val="90000"/>
              </a:lnSpc>
            </a:pPr>
            <a:endParaRPr lang="en-US" altLang="en-US" sz="1600"/>
          </a:p>
        </p:txBody>
      </p:sp>
      <p:sp>
        <p:nvSpPr>
          <p:cNvPr id="51204" name="Rectangle 8">
            <a:extLst>
              <a:ext uri="{FF2B5EF4-FFF2-40B4-BE49-F238E27FC236}">
                <a16:creationId xmlns:a16="http://schemas.microsoft.com/office/drawing/2014/main" id="{58E6D53A-EB8D-4745-AC0D-50D7EC1EEFA7}"/>
              </a:ext>
            </a:extLst>
          </p:cNvPr>
          <p:cNvSpPr>
            <a:spLocks noGrp="1" noChangeArrowheads="1"/>
          </p:cNvSpPr>
          <p:nvPr>
            <p:ph type="body" sz="half" idx="4294967295"/>
          </p:nvPr>
        </p:nvSpPr>
        <p:spPr>
          <a:xfrm>
            <a:off x="6084888" y="1546225"/>
            <a:ext cx="4033837" cy="4525963"/>
          </a:xfrm>
        </p:spPr>
        <p:txBody>
          <a:bodyPr/>
          <a:lstStyle/>
          <a:p>
            <a:pPr eaLnBrk="1" hangingPunct="1">
              <a:lnSpc>
                <a:spcPct val="90000"/>
              </a:lnSpc>
            </a:pPr>
            <a:r>
              <a:rPr lang="en-US" altLang="en-US" sz="1600"/>
              <a:t>Specify the interventions used to achieve the goals.</a:t>
            </a:r>
          </a:p>
          <a:p>
            <a:pPr eaLnBrk="1" hangingPunct="1">
              <a:lnSpc>
                <a:spcPct val="90000"/>
              </a:lnSpc>
            </a:pPr>
            <a:r>
              <a:rPr lang="en-US" altLang="en-US" sz="1600"/>
              <a:t>Specify person/people responsible for specific interventions.</a:t>
            </a:r>
          </a:p>
          <a:p>
            <a:pPr eaLnBrk="1" hangingPunct="1">
              <a:lnSpc>
                <a:spcPct val="90000"/>
              </a:lnSpc>
            </a:pPr>
            <a:r>
              <a:rPr lang="en-US" altLang="en-US" sz="1600"/>
              <a:t>Specify a review date.</a:t>
            </a:r>
          </a:p>
          <a:p>
            <a:pPr eaLnBrk="1" hangingPunct="1">
              <a:lnSpc>
                <a:spcPct val="90000"/>
              </a:lnSpc>
            </a:pPr>
            <a:r>
              <a:rPr lang="en-US" altLang="en-US" sz="1600"/>
              <a:t>Implement BIP.</a:t>
            </a:r>
          </a:p>
          <a:p>
            <a:pPr eaLnBrk="1" hangingPunct="1">
              <a:lnSpc>
                <a:spcPct val="90000"/>
              </a:lnSpc>
            </a:pPr>
            <a:r>
              <a:rPr lang="en-US" altLang="en-US" sz="1600"/>
              <a:t>Collect follow-up data on the effects of the BIP.</a:t>
            </a:r>
          </a:p>
          <a:p>
            <a:pPr eaLnBrk="1" hangingPunct="1">
              <a:lnSpc>
                <a:spcPct val="90000"/>
              </a:lnSpc>
            </a:pPr>
            <a:r>
              <a:rPr lang="en-US" altLang="en-US" sz="1600"/>
              <a:t>Review data and modify the plan as necessary.</a:t>
            </a:r>
          </a:p>
          <a:p>
            <a:pPr eaLnBrk="1" hangingPunct="1">
              <a:lnSpc>
                <a:spcPct val="90000"/>
              </a:lnSpc>
            </a:pPr>
            <a:endParaRPr lang="en-US" altLang="en-US" sz="1600"/>
          </a:p>
          <a:p>
            <a:pPr algn="ctr" eaLnBrk="1" hangingPunct="1">
              <a:lnSpc>
                <a:spcPct val="90000"/>
              </a:lnSpc>
            </a:pPr>
            <a:r>
              <a:rPr lang="en-US" altLang="en-US" sz="1400"/>
              <a:t>(Sugai et al., 2000)</a:t>
            </a:r>
          </a:p>
          <a:p>
            <a:pPr eaLnBrk="1" hangingPunct="1">
              <a:lnSpc>
                <a:spcPct val="90000"/>
              </a:lnSpc>
            </a:pPr>
            <a:endParaRPr lang="en-US" alt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56373594-6CBB-46B7-B1C5-45FE9C5039CF}"/>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Positive Behavioral Support to Individual Students</a:t>
            </a:r>
          </a:p>
        </p:txBody>
      </p:sp>
      <p:sp>
        <p:nvSpPr>
          <p:cNvPr id="52227" name="Rectangle 3">
            <a:extLst>
              <a:ext uri="{FF2B5EF4-FFF2-40B4-BE49-F238E27FC236}">
                <a16:creationId xmlns:a16="http://schemas.microsoft.com/office/drawing/2014/main" id="{C0082D7C-F46A-4A8A-914B-02722E39A479}"/>
              </a:ext>
            </a:extLst>
          </p:cNvPr>
          <p:cNvSpPr>
            <a:spLocks noGrp="1" noChangeArrowheads="1"/>
          </p:cNvSpPr>
          <p:nvPr>
            <p:ph type="body" idx="4294967295"/>
          </p:nvPr>
        </p:nvSpPr>
        <p:spPr>
          <a:xfrm>
            <a:off x="2362200" y="1600200"/>
            <a:ext cx="8229600" cy="5091113"/>
          </a:xfrm>
        </p:spPr>
        <p:txBody>
          <a:bodyPr/>
          <a:lstStyle/>
          <a:p>
            <a:pPr eaLnBrk="1" hangingPunct="1">
              <a:lnSpc>
                <a:spcPct val="90000"/>
              </a:lnSpc>
            </a:pPr>
            <a:r>
              <a:rPr lang="en-US" altLang="en-US" sz="1800"/>
              <a:t>When a student’s behavior interferes with learning, the IEP team must consider the need for a targeted intervention comprised of strategies and support systems to address disruptive or problematic behavior in children with disabilities.</a:t>
            </a:r>
          </a:p>
          <a:p>
            <a:pPr eaLnBrk="1" hangingPunct="1">
              <a:lnSpc>
                <a:spcPct val="90000"/>
              </a:lnSpc>
            </a:pPr>
            <a:r>
              <a:rPr lang="en-US" altLang="en-US" sz="1800"/>
              <a:t>In order to address the specific target behavior, this involves:</a:t>
            </a:r>
          </a:p>
          <a:p>
            <a:pPr lvl="1" eaLnBrk="1" hangingPunct="1">
              <a:lnSpc>
                <a:spcPct val="90000"/>
              </a:lnSpc>
            </a:pPr>
            <a:r>
              <a:rPr lang="en-US" altLang="en-US" sz="1800"/>
              <a:t>the completion of the functional behavioral assessment (FBA), and</a:t>
            </a:r>
          </a:p>
          <a:p>
            <a:pPr lvl="1" eaLnBrk="1" hangingPunct="1">
              <a:lnSpc>
                <a:spcPct val="90000"/>
              </a:lnSpc>
            </a:pPr>
            <a:r>
              <a:rPr lang="en-US" altLang="en-US" sz="1800"/>
              <a:t>the development of a behavior improvement plan (BIP).</a:t>
            </a:r>
          </a:p>
          <a:p>
            <a:pPr eaLnBrk="1" hangingPunct="1">
              <a:lnSpc>
                <a:spcPct val="90000"/>
              </a:lnSpc>
            </a:pPr>
            <a:r>
              <a:rPr lang="en-US" altLang="en-US" sz="1800"/>
              <a:t>The FBA/BIP process has also been used to successfully reduce disruptive classroom behaviors in students with mild disabilities.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59F82F48-DDF4-4881-BADF-C966303AE945}"/>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Positive Behavioral Support after a Serious Behavior</a:t>
            </a:r>
          </a:p>
        </p:txBody>
      </p:sp>
      <p:sp>
        <p:nvSpPr>
          <p:cNvPr id="53251" name="Rectangle 3">
            <a:extLst>
              <a:ext uri="{FF2B5EF4-FFF2-40B4-BE49-F238E27FC236}">
                <a16:creationId xmlns:a16="http://schemas.microsoft.com/office/drawing/2014/main" id="{27D3E533-92B6-4AD9-8C71-B326FC494298}"/>
              </a:ext>
            </a:extLst>
          </p:cNvPr>
          <p:cNvSpPr>
            <a:spLocks noGrp="1" noChangeArrowheads="1"/>
          </p:cNvSpPr>
          <p:nvPr>
            <p:ph type="body" idx="4294967295"/>
          </p:nvPr>
        </p:nvSpPr>
        <p:spPr>
          <a:xfrm>
            <a:off x="2586038" y="1766888"/>
            <a:ext cx="7853362" cy="4786312"/>
          </a:xfrm>
        </p:spPr>
        <p:txBody>
          <a:bodyPr/>
          <a:lstStyle/>
          <a:p>
            <a:pPr eaLnBrk="1" hangingPunct="1"/>
            <a:r>
              <a:rPr lang="en-US" altLang="en-US" sz="1800"/>
              <a:t>According to </a:t>
            </a:r>
            <a:r>
              <a:rPr lang="en-US" altLang="en-US" sz="1800" i="1"/>
              <a:t>IDEA</a:t>
            </a:r>
            <a:r>
              <a:rPr lang="en-US" altLang="en-US" sz="1800"/>
              <a:t>, FBAs and BIPs are required in connection with disciplinary removals for drugs and weapons offenses, for offenses involving serious bodily injury, or for any combination of school removals totaling 10 days.</a:t>
            </a:r>
          </a:p>
          <a:p>
            <a:pPr eaLnBrk="1" hangingPunct="1"/>
            <a:r>
              <a:rPr lang="en-US" altLang="en-US" sz="1800"/>
              <a:t>The IEP team must meet within 10 days to conduct the FBA and formulate a BIP.  If a behavior plan already exists, the team must review and revise.</a:t>
            </a:r>
          </a:p>
          <a:p>
            <a:pPr eaLnBrk="1" hangingPunct="1"/>
            <a:r>
              <a:rPr lang="en-US" altLang="en-US" sz="1800"/>
              <a:t>This process follows the same series of steps, but is less preventive in nature.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35CC53C-3F24-4047-88F7-ADDFAB80343E}"/>
              </a:ext>
            </a:extLst>
          </p:cNvPr>
          <p:cNvSpPr>
            <a:spLocks noGrp="1" noChangeArrowheads="1"/>
          </p:cNvSpPr>
          <p:nvPr>
            <p:ph type="title" idx="4294967295"/>
          </p:nvPr>
        </p:nvSpPr>
        <p:spPr/>
        <p:txBody>
          <a:bodyPr anchor="b"/>
          <a:lstStyle/>
          <a:p>
            <a:pPr eaLnBrk="1" hangingPunct="1"/>
            <a:r>
              <a:rPr lang="en-US" altLang="en-US">
                <a:ln>
                  <a:noFill/>
                </a:ln>
              </a:rPr>
              <a:t>Collaboration and Group Decision Making</a:t>
            </a:r>
          </a:p>
        </p:txBody>
      </p:sp>
      <p:sp>
        <p:nvSpPr>
          <p:cNvPr id="54275" name="Rectangle 3">
            <a:extLst>
              <a:ext uri="{FF2B5EF4-FFF2-40B4-BE49-F238E27FC236}">
                <a16:creationId xmlns:a16="http://schemas.microsoft.com/office/drawing/2014/main" id="{50456712-E5BD-41A0-9504-3EDFA6C776C7}"/>
              </a:ext>
            </a:extLst>
          </p:cNvPr>
          <p:cNvSpPr>
            <a:spLocks noGrp="1" noChangeArrowheads="1"/>
          </p:cNvSpPr>
          <p:nvPr>
            <p:ph type="body" idx="4294967295"/>
          </p:nvPr>
        </p:nvSpPr>
        <p:spPr>
          <a:xfrm>
            <a:off x="2514600" y="1830388"/>
            <a:ext cx="8069263" cy="4113212"/>
          </a:xfrm>
        </p:spPr>
        <p:txBody>
          <a:bodyPr/>
          <a:lstStyle/>
          <a:p>
            <a:pPr eaLnBrk="1" hangingPunct="1">
              <a:lnSpc>
                <a:spcPct val="90000"/>
              </a:lnSpc>
            </a:pPr>
            <a:r>
              <a:rPr lang="en-US" altLang="en-US" sz="1700"/>
              <a:t>The professional school counselor must be a supportive member of a group decision-making process whose goal is to enable a student with a disability to learn.</a:t>
            </a:r>
          </a:p>
          <a:p>
            <a:pPr eaLnBrk="1" hangingPunct="1">
              <a:lnSpc>
                <a:spcPct val="90000"/>
              </a:lnSpc>
            </a:pPr>
            <a:r>
              <a:rPr lang="en-US" altLang="en-US" sz="1700"/>
              <a:t>A primary task of the professional school counselor is to help the multidisciplinary team understand the whole student, especially the individual assets of the student that are sometimes not readily apparent in paper reviews.</a:t>
            </a:r>
          </a:p>
          <a:p>
            <a:pPr eaLnBrk="1" hangingPunct="1">
              <a:lnSpc>
                <a:spcPct val="90000"/>
              </a:lnSpc>
            </a:pPr>
            <a:r>
              <a:rPr lang="en-US" altLang="en-US" sz="1700"/>
              <a:t>Professional school counselors should consider whether peer tutoring or some other available services would address the student’s needs without labeling the student with a disability. However, no student may be refused the opportunity to receive special education under </a:t>
            </a:r>
            <a:r>
              <a:rPr lang="en-US" altLang="en-US" sz="1700" i="1"/>
              <a:t>IDEA </a:t>
            </a:r>
            <a:r>
              <a:rPr lang="en-US" altLang="en-US" sz="1700"/>
              <a:t>when qualified.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CEE7423-4E1D-4BBC-A387-A124DA5AA4B0}"/>
              </a:ext>
            </a:extLst>
          </p:cNvPr>
          <p:cNvSpPr>
            <a:spLocks noGrp="1" noChangeArrowheads="1"/>
          </p:cNvSpPr>
          <p:nvPr>
            <p:ph type="title" idx="4294967295"/>
          </p:nvPr>
        </p:nvSpPr>
        <p:spPr/>
        <p:txBody>
          <a:bodyPr anchor="b"/>
          <a:lstStyle/>
          <a:p>
            <a:pPr eaLnBrk="1" hangingPunct="1"/>
            <a:r>
              <a:rPr lang="en-US" altLang="en-US">
                <a:ln>
                  <a:noFill/>
                </a:ln>
              </a:rPr>
              <a:t>Manifestation Meetings</a:t>
            </a:r>
          </a:p>
        </p:txBody>
      </p:sp>
      <p:sp>
        <p:nvSpPr>
          <p:cNvPr id="55299" name="Rectangle 3">
            <a:extLst>
              <a:ext uri="{FF2B5EF4-FFF2-40B4-BE49-F238E27FC236}">
                <a16:creationId xmlns:a16="http://schemas.microsoft.com/office/drawing/2014/main" id="{33547652-5339-4C63-88AA-CDCBF3F07E95}"/>
              </a:ext>
            </a:extLst>
          </p:cNvPr>
          <p:cNvSpPr>
            <a:spLocks noGrp="1" noChangeArrowheads="1"/>
          </p:cNvSpPr>
          <p:nvPr>
            <p:ph type="body" idx="4294967295"/>
          </p:nvPr>
        </p:nvSpPr>
        <p:spPr>
          <a:xfrm>
            <a:off x="2286000" y="1595438"/>
            <a:ext cx="8382000" cy="5548312"/>
          </a:xfrm>
        </p:spPr>
        <p:txBody>
          <a:bodyPr/>
          <a:lstStyle/>
          <a:p>
            <a:pPr eaLnBrk="1" hangingPunct="1">
              <a:lnSpc>
                <a:spcPct val="90000"/>
              </a:lnSpc>
            </a:pPr>
            <a:r>
              <a:rPr lang="en-US" altLang="en-US" sz="1700"/>
              <a:t>Manifestation hearings are multidisciplinary team meetings convened because a student has been excluded from school for disciplinary reasons for 10 or more days during one school year.</a:t>
            </a:r>
          </a:p>
          <a:p>
            <a:pPr eaLnBrk="1" hangingPunct="1">
              <a:lnSpc>
                <a:spcPct val="90000"/>
              </a:lnSpc>
            </a:pPr>
            <a:r>
              <a:rPr lang="en-US" altLang="en-US" sz="1700"/>
              <a:t>The meeting must occur within 10 days of the student’s removal from school.</a:t>
            </a:r>
          </a:p>
          <a:p>
            <a:pPr eaLnBrk="1" hangingPunct="1">
              <a:lnSpc>
                <a:spcPct val="90000"/>
              </a:lnSpc>
            </a:pPr>
            <a:r>
              <a:rPr lang="en-US" altLang="en-US" sz="1700"/>
              <a:t>The purpose is to determine whether the student’s behavior was caused by, or had a direct and substantial relationship to, the student’s disability.</a:t>
            </a:r>
          </a:p>
          <a:p>
            <a:pPr eaLnBrk="1" hangingPunct="1">
              <a:lnSpc>
                <a:spcPct val="90000"/>
              </a:lnSpc>
            </a:pPr>
            <a:r>
              <a:rPr lang="en-US" altLang="en-US" sz="1700"/>
              <a:t>If it is decided the behavior was caused by the student’s disability, the student is reinstated with all information related to the disciplinary issue removed from the discipline record and cumulative file.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B50277F-1427-4C2A-B5A8-4EFB493F44D5}"/>
              </a:ext>
            </a:extLst>
          </p:cNvPr>
          <p:cNvSpPr>
            <a:spLocks noGrp="1" noChangeArrowheads="1"/>
          </p:cNvSpPr>
          <p:nvPr>
            <p:ph type="title" idx="4294967295"/>
          </p:nvPr>
        </p:nvSpPr>
        <p:spPr/>
        <p:txBody>
          <a:bodyPr anchor="b"/>
          <a:lstStyle/>
          <a:p>
            <a:pPr eaLnBrk="1" hangingPunct="1"/>
            <a:r>
              <a:rPr lang="en-US" altLang="en-US">
                <a:ln>
                  <a:noFill/>
                </a:ln>
              </a:rPr>
              <a:t>Manifestation Meetings (cont.)</a:t>
            </a:r>
          </a:p>
        </p:txBody>
      </p:sp>
      <p:sp>
        <p:nvSpPr>
          <p:cNvPr id="56323" name="Rectangle 3">
            <a:extLst>
              <a:ext uri="{FF2B5EF4-FFF2-40B4-BE49-F238E27FC236}">
                <a16:creationId xmlns:a16="http://schemas.microsoft.com/office/drawing/2014/main" id="{9D8E0D11-F3E4-4519-9C21-F059701B1215}"/>
              </a:ext>
            </a:extLst>
          </p:cNvPr>
          <p:cNvSpPr>
            <a:spLocks noGrp="1" noChangeArrowheads="1"/>
          </p:cNvSpPr>
          <p:nvPr>
            <p:ph type="body" idx="4294967295"/>
          </p:nvPr>
        </p:nvSpPr>
        <p:spPr/>
        <p:txBody>
          <a:bodyPr/>
          <a:lstStyle/>
          <a:p>
            <a:pPr eaLnBrk="1" hangingPunct="1"/>
            <a:r>
              <a:rPr lang="en-US" altLang="en-US"/>
              <a:t>If it is determined the student’s disability did not cause the behavior, the student may be suspended or expelled unless the team finds one of two situations occurred:</a:t>
            </a:r>
          </a:p>
          <a:p>
            <a:pPr lvl="1" eaLnBrk="1" hangingPunct="1"/>
            <a:r>
              <a:rPr lang="en-US" altLang="en-US"/>
              <a:t>the student’s IEP was not implemented</a:t>
            </a:r>
          </a:p>
          <a:p>
            <a:pPr lvl="1" eaLnBrk="1" hangingPunct="1">
              <a:buFont typeface="Verdana" panose="020B0604030504040204" pitchFamily="34" charset="0"/>
              <a:buNone/>
            </a:pPr>
            <a:r>
              <a:rPr lang="en-US" altLang="en-US"/>
              <a:t>				OR</a:t>
            </a:r>
          </a:p>
          <a:p>
            <a:pPr lvl="1" eaLnBrk="1" hangingPunct="1"/>
            <a:r>
              <a:rPr lang="en-US" altLang="en-US"/>
              <a:t>the team determines that the IEP did not provide the student with a FAPE.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3D303D6D-8E48-4BFF-BDB1-7C2B89F520DF}"/>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Improving Outcomes for Students with Disabilities (cont.)</a:t>
            </a:r>
          </a:p>
        </p:txBody>
      </p:sp>
      <p:sp>
        <p:nvSpPr>
          <p:cNvPr id="20483" name="Rectangle 3">
            <a:extLst>
              <a:ext uri="{FF2B5EF4-FFF2-40B4-BE49-F238E27FC236}">
                <a16:creationId xmlns:a16="http://schemas.microsoft.com/office/drawing/2014/main" id="{2DECF60C-FB7C-4416-B20D-95D9E0A353C0}"/>
              </a:ext>
            </a:extLst>
          </p:cNvPr>
          <p:cNvSpPr>
            <a:spLocks noGrp="1" noChangeArrowheads="1"/>
          </p:cNvSpPr>
          <p:nvPr>
            <p:ph type="body" idx="4294967295"/>
          </p:nvPr>
        </p:nvSpPr>
        <p:spPr>
          <a:xfrm>
            <a:off x="2586038" y="1766888"/>
            <a:ext cx="7700962" cy="4786312"/>
          </a:xfrm>
        </p:spPr>
        <p:txBody>
          <a:bodyPr/>
          <a:lstStyle/>
          <a:p>
            <a:pPr lvl="4" eaLnBrk="1" hangingPunct="1">
              <a:buFont typeface="Verdana" panose="020B0604030504040204" pitchFamily="34" charset="0"/>
              <a:buNone/>
            </a:pPr>
            <a:endParaRPr lang="en-US" altLang="en-US" sz="1600"/>
          </a:p>
          <a:p>
            <a:pPr eaLnBrk="1" hangingPunct="1">
              <a:lnSpc>
                <a:spcPct val="80000"/>
              </a:lnSpc>
            </a:pPr>
            <a:r>
              <a:rPr lang="en-US" altLang="en-US" sz="1600"/>
              <a:t>When these students become adults, they have lower rates of post-secondary educational involvement and higher rates of unemployment and underemployment.</a:t>
            </a:r>
          </a:p>
          <a:p>
            <a:pPr eaLnBrk="1" hangingPunct="1">
              <a:lnSpc>
                <a:spcPct val="80000"/>
              </a:lnSpc>
            </a:pPr>
            <a:r>
              <a:rPr lang="en-US" altLang="en-US" sz="1600"/>
              <a:t>Despite a long history of poor outcomes in the academic arena, students with disabilities are capable of positive school and adult outcomes.</a:t>
            </a:r>
          </a:p>
          <a:p>
            <a:pPr eaLnBrk="1" hangingPunct="1">
              <a:lnSpc>
                <a:spcPct val="80000"/>
              </a:lnSpc>
            </a:pPr>
            <a:r>
              <a:rPr lang="en-US" altLang="en-US" sz="1600"/>
              <a:t>In the 2004 reauthorization of the </a:t>
            </a:r>
            <a:r>
              <a:rPr lang="en-US" altLang="en-US" sz="1600" i="1"/>
              <a:t>Individuals with Disabilities Education Improvement Act (IDEA)</a:t>
            </a:r>
            <a:r>
              <a:rPr lang="en-US" altLang="en-US" sz="1600"/>
              <a:t>, Congress emphasized the importance of education results for children with disabilities, and their right to participate in and contribute to society.</a:t>
            </a:r>
          </a:p>
          <a:p>
            <a:pPr eaLnBrk="1" hangingPunct="1">
              <a:lnSpc>
                <a:spcPct val="80000"/>
              </a:lnSpc>
            </a:pPr>
            <a:r>
              <a:rPr lang="en-US" altLang="en-US" sz="1600"/>
              <a:t>Through </a:t>
            </a:r>
            <a:r>
              <a:rPr lang="en-US" altLang="en-US" sz="1600" i="1"/>
              <a:t>IDEA</a:t>
            </a:r>
            <a:r>
              <a:rPr lang="en-US" altLang="en-US" sz="1600"/>
              <a:t> and the </a:t>
            </a:r>
            <a:r>
              <a:rPr lang="en-US" altLang="en-US" sz="1600" i="1"/>
              <a:t>No Child Left Behind Act (NCLB)</a:t>
            </a:r>
            <a:r>
              <a:rPr lang="en-US" altLang="en-US" sz="1600"/>
              <a:t>, Congress mandated the delivery of special education to students with disabilities.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9D8EE7D-D952-4DFA-B480-72A1286C024F}"/>
              </a:ext>
            </a:extLst>
          </p:cNvPr>
          <p:cNvSpPr>
            <a:spLocks noGrp="1" noChangeArrowheads="1"/>
          </p:cNvSpPr>
          <p:nvPr>
            <p:ph type="title" idx="4294967295"/>
          </p:nvPr>
        </p:nvSpPr>
        <p:spPr/>
        <p:txBody>
          <a:bodyPr anchor="b"/>
          <a:lstStyle/>
          <a:p>
            <a:pPr eaLnBrk="1" hangingPunct="1"/>
            <a:r>
              <a:rPr lang="en-US" altLang="en-US">
                <a:ln>
                  <a:noFill/>
                </a:ln>
              </a:rPr>
              <a:t>Manifestation Meetings (cont.)</a:t>
            </a:r>
          </a:p>
        </p:txBody>
      </p:sp>
      <p:sp>
        <p:nvSpPr>
          <p:cNvPr id="57347" name="Rectangle 3">
            <a:extLst>
              <a:ext uri="{FF2B5EF4-FFF2-40B4-BE49-F238E27FC236}">
                <a16:creationId xmlns:a16="http://schemas.microsoft.com/office/drawing/2014/main" id="{E94323C0-9C8B-40D2-B10D-03E5754C1826}"/>
              </a:ext>
            </a:extLst>
          </p:cNvPr>
          <p:cNvSpPr>
            <a:spLocks noGrp="1" noChangeArrowheads="1"/>
          </p:cNvSpPr>
          <p:nvPr>
            <p:ph type="body" idx="4294967295"/>
          </p:nvPr>
        </p:nvSpPr>
        <p:spPr>
          <a:xfrm>
            <a:off x="2586038" y="2135188"/>
            <a:ext cx="7769225" cy="4113212"/>
          </a:xfrm>
        </p:spPr>
        <p:txBody>
          <a:bodyPr/>
          <a:lstStyle/>
          <a:p>
            <a:pPr eaLnBrk="1" hangingPunct="1"/>
            <a:r>
              <a:rPr lang="en-US" altLang="en-US" sz="1800" b="1"/>
              <a:t>Rules of Continued Education:</a:t>
            </a:r>
          </a:p>
          <a:p>
            <a:pPr lvl="1" eaLnBrk="1" hangingPunct="1"/>
            <a:r>
              <a:rPr lang="en-US" altLang="en-US" sz="1800"/>
              <a:t>Under </a:t>
            </a:r>
            <a:r>
              <a:rPr lang="en-US" altLang="en-US" sz="1800" i="1"/>
              <a:t>IDEA</a:t>
            </a:r>
            <a:r>
              <a:rPr lang="en-US" altLang="en-US" sz="1800"/>
              <a:t>, if a student with a disability is removed from school for more than 10 days, the student must continue to receive programs and services that will allow her to progress toward meeting the goals on the IEP.</a:t>
            </a:r>
          </a:p>
          <a:p>
            <a:pPr lvl="1" eaLnBrk="1" hangingPunct="1"/>
            <a:r>
              <a:rPr lang="en-US" altLang="en-US" sz="1800"/>
              <a:t>Under Section 504, if the problem behavior is not a result of the student’s handicapping condition, then the student may be excluded, and there is no requirement for additional educational services.</a:t>
            </a:r>
          </a:p>
          <a:p>
            <a:pPr eaLnBrk="1" hangingPunct="1"/>
            <a:endParaRPr lang="en-US" altLang="en-US"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922B762-1B2F-4DF4-AF87-8BEB5E12748A}"/>
              </a:ext>
            </a:extLst>
          </p:cNvPr>
          <p:cNvSpPr>
            <a:spLocks noGrp="1" noChangeArrowheads="1"/>
          </p:cNvSpPr>
          <p:nvPr>
            <p:ph type="title" idx="4294967295"/>
          </p:nvPr>
        </p:nvSpPr>
        <p:spPr/>
        <p:txBody>
          <a:bodyPr anchor="b"/>
          <a:lstStyle/>
          <a:p>
            <a:pPr eaLnBrk="1" hangingPunct="1"/>
            <a:r>
              <a:rPr lang="en-US" altLang="en-US">
                <a:ln>
                  <a:noFill/>
                </a:ln>
              </a:rPr>
              <a:t>Manifestation Meetings (cont.)</a:t>
            </a:r>
          </a:p>
        </p:txBody>
      </p:sp>
      <p:sp>
        <p:nvSpPr>
          <p:cNvPr id="58371" name="Rectangle 3">
            <a:extLst>
              <a:ext uri="{FF2B5EF4-FFF2-40B4-BE49-F238E27FC236}">
                <a16:creationId xmlns:a16="http://schemas.microsoft.com/office/drawing/2014/main" id="{F6E39850-4A85-47A6-9EE8-FA085F8E5500}"/>
              </a:ext>
            </a:extLst>
          </p:cNvPr>
          <p:cNvSpPr>
            <a:spLocks noGrp="1" noChangeArrowheads="1"/>
          </p:cNvSpPr>
          <p:nvPr>
            <p:ph type="body" idx="4294967295"/>
          </p:nvPr>
        </p:nvSpPr>
        <p:spPr>
          <a:xfrm>
            <a:off x="2586038" y="1766888"/>
            <a:ext cx="7769225" cy="4786312"/>
          </a:xfrm>
        </p:spPr>
        <p:txBody>
          <a:bodyPr/>
          <a:lstStyle/>
          <a:p>
            <a:pPr eaLnBrk="1" hangingPunct="1"/>
            <a:r>
              <a:rPr lang="en-US" altLang="en-US" sz="1800"/>
              <a:t>A student’s behavior may relate to a disability and still result in removal from school for 45 school days if:</a:t>
            </a:r>
          </a:p>
          <a:p>
            <a:pPr lvl="1" eaLnBrk="1" hangingPunct="1"/>
            <a:r>
              <a:rPr lang="en-US" altLang="en-US" sz="1800"/>
              <a:t>the student is involved in a drug offense,</a:t>
            </a:r>
          </a:p>
          <a:p>
            <a:pPr lvl="1" eaLnBrk="1" hangingPunct="1"/>
            <a:r>
              <a:rPr lang="en-US" altLang="en-US" sz="1800"/>
              <a:t>the student is involved in a weapon’s offense, or</a:t>
            </a:r>
          </a:p>
          <a:p>
            <a:pPr lvl="1" eaLnBrk="1" hangingPunct="1"/>
            <a:r>
              <a:rPr lang="en-US" altLang="en-US" sz="1800"/>
              <a:t>the student’s behavior inflicted serious bodily injury.</a:t>
            </a:r>
          </a:p>
          <a:p>
            <a:pPr eaLnBrk="1" hangingPunct="1"/>
            <a:r>
              <a:rPr lang="en-US" altLang="en-US" sz="1800"/>
              <a:t>During these meetings, the professional school counselor is responsible for helping the team better understand the nature of the student’s emotionally or behaviorally based disability.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35BF5FE-4D21-44DB-8470-C518253F4D4D}"/>
              </a:ext>
            </a:extLst>
          </p:cNvPr>
          <p:cNvSpPr>
            <a:spLocks noGrp="1" noChangeArrowheads="1"/>
          </p:cNvSpPr>
          <p:nvPr>
            <p:ph type="title" idx="4294967295"/>
          </p:nvPr>
        </p:nvSpPr>
        <p:spPr/>
        <p:txBody>
          <a:bodyPr anchor="b"/>
          <a:lstStyle/>
          <a:p>
            <a:pPr eaLnBrk="1" hangingPunct="1"/>
            <a:r>
              <a:rPr lang="en-US" altLang="en-US" sz="1900">
                <a:ln>
                  <a:noFill/>
                </a:ln>
              </a:rPr>
              <a:t>Determining Need for Counseling Services for Students with Disabilities</a:t>
            </a:r>
          </a:p>
        </p:txBody>
      </p:sp>
      <p:sp>
        <p:nvSpPr>
          <p:cNvPr id="59395" name="Rectangle 3">
            <a:extLst>
              <a:ext uri="{FF2B5EF4-FFF2-40B4-BE49-F238E27FC236}">
                <a16:creationId xmlns:a16="http://schemas.microsoft.com/office/drawing/2014/main" id="{5047E395-B083-40B1-9CE4-6DBEA269949B}"/>
              </a:ext>
            </a:extLst>
          </p:cNvPr>
          <p:cNvSpPr>
            <a:spLocks noGrp="1" noChangeArrowheads="1"/>
          </p:cNvSpPr>
          <p:nvPr>
            <p:ph type="body" idx="4294967295"/>
          </p:nvPr>
        </p:nvSpPr>
        <p:spPr>
          <a:xfrm>
            <a:off x="2190750" y="1647825"/>
            <a:ext cx="8610600" cy="4862513"/>
          </a:xfrm>
        </p:spPr>
        <p:txBody>
          <a:bodyPr/>
          <a:lstStyle/>
          <a:p>
            <a:pPr eaLnBrk="1" hangingPunct="1">
              <a:lnSpc>
                <a:spcPct val="90000"/>
              </a:lnSpc>
            </a:pPr>
            <a:r>
              <a:rPr lang="en-US" altLang="en-US" sz="1600"/>
              <a:t>When considering individual counseling for a student, the professional school counselor should work with the family and staff to construct a list of social, emotional, or behavioral issues and concerns affecting the student’s educational performance.</a:t>
            </a:r>
          </a:p>
          <a:p>
            <a:pPr eaLnBrk="1" hangingPunct="1">
              <a:lnSpc>
                <a:spcPct val="90000"/>
              </a:lnSpc>
            </a:pPr>
            <a:r>
              <a:rPr lang="en-US" altLang="en-US" sz="1600"/>
              <a:t>A review and prioritization of this data can help the team to:</a:t>
            </a:r>
          </a:p>
          <a:p>
            <a:pPr lvl="1" eaLnBrk="1" hangingPunct="1">
              <a:lnSpc>
                <a:spcPct val="90000"/>
              </a:lnSpc>
            </a:pPr>
            <a:r>
              <a:rPr lang="en-US" altLang="en-US" sz="1800"/>
              <a:t>Clarify the problem</a:t>
            </a:r>
          </a:p>
          <a:p>
            <a:pPr lvl="1" eaLnBrk="1" hangingPunct="1">
              <a:lnSpc>
                <a:spcPct val="90000"/>
              </a:lnSpc>
            </a:pPr>
            <a:r>
              <a:rPr lang="en-US" altLang="en-US" sz="1800"/>
              <a:t>Identify ways to involve parents and other staff</a:t>
            </a:r>
          </a:p>
          <a:p>
            <a:pPr lvl="1" eaLnBrk="1" hangingPunct="1">
              <a:lnSpc>
                <a:spcPct val="90000"/>
              </a:lnSpc>
            </a:pPr>
            <a:r>
              <a:rPr lang="en-US" altLang="en-US" sz="1800"/>
              <a:t>Recognize the need for implementation in multiple settings</a:t>
            </a:r>
          </a:p>
          <a:p>
            <a:pPr lvl="1" eaLnBrk="1" hangingPunct="1">
              <a:lnSpc>
                <a:spcPct val="90000"/>
              </a:lnSpc>
            </a:pPr>
            <a:r>
              <a:rPr lang="en-US" altLang="en-US" sz="1800"/>
              <a:t>Reveal the extent of the needs and the impact on types and amounts of services needed</a:t>
            </a:r>
          </a:p>
          <a:p>
            <a:pPr eaLnBrk="1" hangingPunct="1">
              <a:lnSpc>
                <a:spcPct val="90000"/>
              </a:lnSpc>
            </a:pPr>
            <a:r>
              <a:rPr lang="en-US" altLang="en-US" sz="1600"/>
              <a:t>It is important for the professional school counselor to help the team remain focused on the purpose of school counseling for children with disabilities—to enable the student to learn.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4FE4EA6D-7ADC-4F06-9D63-25F5AEE40525}"/>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Typical Areas Addressed by Counseling Goals</a:t>
            </a:r>
          </a:p>
        </p:txBody>
      </p:sp>
      <p:sp>
        <p:nvSpPr>
          <p:cNvPr id="317443" name="Rectangle 3">
            <a:extLst>
              <a:ext uri="{FF2B5EF4-FFF2-40B4-BE49-F238E27FC236}">
                <a16:creationId xmlns:a16="http://schemas.microsoft.com/office/drawing/2014/main" id="{3616AF1D-D19D-49D5-B3AC-12C9EEA82327}"/>
              </a:ext>
            </a:extLst>
          </p:cNvPr>
          <p:cNvSpPr>
            <a:spLocks noGrp="1" noChangeArrowheads="1"/>
          </p:cNvSpPr>
          <p:nvPr>
            <p:ph type="body" idx="4294967295"/>
          </p:nvPr>
        </p:nvSpPr>
        <p:spPr>
          <a:xfrm>
            <a:off x="2586038" y="1600200"/>
            <a:ext cx="7769225" cy="4113213"/>
          </a:xfrm>
        </p:spPr>
        <p:txBody>
          <a:bodyPr rtlCol="0">
            <a:normAutofit lnSpcReduction="10000"/>
          </a:bodyPr>
          <a:lstStyle/>
          <a:p>
            <a:pPr eaLnBrk="1" fontAlgn="auto" hangingPunct="1">
              <a:lnSpc>
                <a:spcPct val="90000"/>
              </a:lnSpc>
              <a:buFont typeface="Arial"/>
              <a:buChar char="•"/>
              <a:defRPr/>
            </a:pPr>
            <a:r>
              <a:rPr lang="en-US" altLang="en-US" sz="1800">
                <a:solidFill>
                  <a:schemeClr val="tx1">
                    <a:lumMod val="85000"/>
                    <a:lumOff val="15000"/>
                  </a:schemeClr>
                </a:solidFill>
              </a:rPr>
              <a:t>Anger management</a:t>
            </a:r>
          </a:p>
          <a:p>
            <a:pPr eaLnBrk="1" fontAlgn="auto" hangingPunct="1">
              <a:lnSpc>
                <a:spcPct val="90000"/>
              </a:lnSpc>
              <a:buFont typeface="Arial"/>
              <a:buChar char="•"/>
              <a:defRPr/>
            </a:pPr>
            <a:r>
              <a:rPr lang="en-US" altLang="en-US" sz="1800">
                <a:solidFill>
                  <a:schemeClr val="tx1">
                    <a:lumMod val="85000"/>
                    <a:lumOff val="15000"/>
                  </a:schemeClr>
                </a:solidFill>
              </a:rPr>
              <a:t>Stress/anxiety management</a:t>
            </a:r>
          </a:p>
          <a:p>
            <a:pPr eaLnBrk="1" fontAlgn="auto" hangingPunct="1">
              <a:lnSpc>
                <a:spcPct val="90000"/>
              </a:lnSpc>
              <a:buFont typeface="Arial"/>
              <a:buChar char="•"/>
              <a:defRPr/>
            </a:pPr>
            <a:r>
              <a:rPr lang="en-US" altLang="en-US" sz="1800">
                <a:solidFill>
                  <a:schemeClr val="tx1">
                    <a:lumMod val="85000"/>
                    <a:lumOff val="15000"/>
                  </a:schemeClr>
                </a:solidFill>
              </a:rPr>
              <a:t>Respecting authority</a:t>
            </a:r>
          </a:p>
          <a:p>
            <a:pPr eaLnBrk="1" fontAlgn="auto" hangingPunct="1">
              <a:lnSpc>
                <a:spcPct val="90000"/>
              </a:lnSpc>
              <a:buFont typeface="Arial"/>
              <a:buChar char="•"/>
              <a:defRPr/>
            </a:pPr>
            <a:r>
              <a:rPr lang="en-US" altLang="en-US" sz="1800">
                <a:solidFill>
                  <a:schemeClr val="tx1">
                    <a:lumMod val="85000"/>
                    <a:lumOff val="15000"/>
                  </a:schemeClr>
                </a:solidFill>
              </a:rPr>
              <a:t>Following school rules</a:t>
            </a:r>
          </a:p>
          <a:p>
            <a:pPr eaLnBrk="1" fontAlgn="auto" hangingPunct="1">
              <a:lnSpc>
                <a:spcPct val="90000"/>
              </a:lnSpc>
              <a:buFont typeface="Arial"/>
              <a:buChar char="•"/>
              <a:defRPr/>
            </a:pPr>
            <a:r>
              <a:rPr lang="en-US" altLang="en-US" sz="1800">
                <a:solidFill>
                  <a:schemeClr val="tx1">
                    <a:lumMod val="85000"/>
                    <a:lumOff val="15000"/>
                  </a:schemeClr>
                </a:solidFill>
              </a:rPr>
              <a:t>Self determination/life planning</a:t>
            </a:r>
          </a:p>
          <a:p>
            <a:pPr eaLnBrk="1" fontAlgn="auto" hangingPunct="1">
              <a:lnSpc>
                <a:spcPct val="90000"/>
              </a:lnSpc>
              <a:buFont typeface="Arial"/>
              <a:buChar char="•"/>
              <a:defRPr/>
            </a:pPr>
            <a:r>
              <a:rPr lang="en-US" altLang="en-US" sz="1800">
                <a:solidFill>
                  <a:schemeClr val="tx1">
                    <a:lumMod val="85000"/>
                    <a:lumOff val="15000"/>
                  </a:schemeClr>
                </a:solidFill>
              </a:rPr>
              <a:t>Career awareness/vocational development</a:t>
            </a:r>
          </a:p>
          <a:p>
            <a:pPr eaLnBrk="1" fontAlgn="auto" hangingPunct="1">
              <a:lnSpc>
                <a:spcPct val="90000"/>
              </a:lnSpc>
              <a:buFont typeface="Arial"/>
              <a:buChar char="•"/>
              <a:defRPr/>
            </a:pPr>
            <a:r>
              <a:rPr lang="en-US" altLang="en-US" sz="1800">
                <a:solidFill>
                  <a:schemeClr val="tx1">
                    <a:lumMod val="85000"/>
                    <a:lumOff val="15000"/>
                  </a:schemeClr>
                </a:solidFill>
              </a:rPr>
              <a:t>Coping skills</a:t>
            </a:r>
          </a:p>
          <a:p>
            <a:pPr eaLnBrk="1" fontAlgn="auto" hangingPunct="1">
              <a:lnSpc>
                <a:spcPct val="90000"/>
              </a:lnSpc>
              <a:buFont typeface="Arial"/>
              <a:buChar char="•"/>
              <a:defRPr/>
            </a:pPr>
            <a:r>
              <a:rPr lang="en-US" altLang="en-US" sz="1800">
                <a:solidFill>
                  <a:schemeClr val="tx1">
                    <a:lumMod val="85000"/>
                    <a:lumOff val="15000"/>
                  </a:schemeClr>
                </a:solidFill>
              </a:rPr>
              <a:t>Frustration tolerance</a:t>
            </a:r>
          </a:p>
          <a:p>
            <a:pPr eaLnBrk="1" fontAlgn="auto" hangingPunct="1">
              <a:lnSpc>
                <a:spcPct val="90000"/>
              </a:lnSpc>
              <a:buFont typeface="Arial"/>
              <a:buChar char="•"/>
              <a:defRPr/>
            </a:pPr>
            <a:r>
              <a:rPr lang="en-US" altLang="en-US" sz="1800">
                <a:solidFill>
                  <a:schemeClr val="tx1">
                    <a:lumMod val="85000"/>
                    <a:lumOff val="15000"/>
                  </a:schemeClr>
                </a:solidFill>
              </a:rPr>
              <a:t>Interpersonal skills</a:t>
            </a:r>
          </a:p>
          <a:p>
            <a:pPr eaLnBrk="1" fontAlgn="auto" hangingPunct="1">
              <a:lnSpc>
                <a:spcPct val="90000"/>
              </a:lnSpc>
              <a:buFont typeface="Arial"/>
              <a:buChar char="•"/>
              <a:defRPr/>
            </a:pPr>
            <a:r>
              <a:rPr lang="en-US" altLang="en-US" sz="1800">
                <a:solidFill>
                  <a:schemeClr val="tx1">
                    <a:lumMod val="85000"/>
                    <a:lumOff val="15000"/>
                  </a:schemeClr>
                </a:solidFill>
              </a:rPr>
              <a:t>Family issues regarding post-school outcomes</a:t>
            </a:r>
          </a:p>
          <a:p>
            <a:pPr eaLnBrk="1" fontAlgn="auto" hangingPunct="1">
              <a:lnSpc>
                <a:spcPct val="90000"/>
              </a:lnSpc>
              <a:buFont typeface="Arial"/>
              <a:buChar char="•"/>
              <a:defRPr/>
            </a:pPr>
            <a:r>
              <a:rPr lang="en-US" altLang="en-US" sz="1800">
                <a:solidFill>
                  <a:schemeClr val="tx1">
                    <a:lumMod val="85000"/>
                    <a:lumOff val="15000"/>
                  </a:schemeClr>
                </a:solidFill>
              </a:rPr>
              <a:t>Self esteem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237D1263-C4F0-4A0F-B734-90915CA05807}"/>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Counselor Concerns about Providing IEP Services</a:t>
            </a:r>
          </a:p>
        </p:txBody>
      </p:sp>
      <p:sp>
        <p:nvSpPr>
          <p:cNvPr id="61443" name="Rectangle 3">
            <a:extLst>
              <a:ext uri="{FF2B5EF4-FFF2-40B4-BE49-F238E27FC236}">
                <a16:creationId xmlns:a16="http://schemas.microsoft.com/office/drawing/2014/main" id="{A7164D00-F300-4024-9C89-F15848D80393}"/>
              </a:ext>
            </a:extLst>
          </p:cNvPr>
          <p:cNvSpPr>
            <a:spLocks noGrp="1" noChangeArrowheads="1"/>
          </p:cNvSpPr>
          <p:nvPr>
            <p:ph type="body" idx="4294967295"/>
          </p:nvPr>
        </p:nvSpPr>
        <p:spPr>
          <a:xfrm>
            <a:off x="2586038" y="1766888"/>
            <a:ext cx="7769225" cy="5091112"/>
          </a:xfrm>
        </p:spPr>
        <p:txBody>
          <a:bodyPr/>
          <a:lstStyle/>
          <a:p>
            <a:pPr eaLnBrk="1" hangingPunct="1">
              <a:lnSpc>
                <a:spcPct val="90000"/>
              </a:lnSpc>
            </a:pPr>
            <a:r>
              <a:rPr lang="en-US" altLang="en-US" sz="1800"/>
              <a:t>The IEP team, not any one individual, determines what services the student is to receive.</a:t>
            </a:r>
          </a:p>
          <a:p>
            <a:pPr eaLnBrk="1" hangingPunct="1">
              <a:lnSpc>
                <a:spcPct val="90000"/>
              </a:lnSpc>
            </a:pPr>
            <a:r>
              <a:rPr lang="en-US" altLang="en-US" sz="1800"/>
              <a:t>In certain cases, professional school counselors may disagree with some components of the IEP, however they must follow the IEP as written until it is changed.</a:t>
            </a:r>
          </a:p>
          <a:p>
            <a:pPr eaLnBrk="1" hangingPunct="1">
              <a:lnSpc>
                <a:spcPct val="90000"/>
              </a:lnSpc>
            </a:pPr>
            <a:r>
              <a:rPr lang="en-US" altLang="en-US" sz="1800"/>
              <a:t>Under the 2004 provisions of </a:t>
            </a:r>
            <a:r>
              <a:rPr lang="en-US" altLang="en-US" sz="1800" i="1"/>
              <a:t>IDEA</a:t>
            </a:r>
            <a:r>
              <a:rPr lang="en-US" altLang="en-US" sz="1800"/>
              <a:t>, nonsubstantive changes can be made to the IEP without another meeting.</a:t>
            </a:r>
          </a:p>
          <a:p>
            <a:pPr eaLnBrk="1" hangingPunct="1">
              <a:lnSpc>
                <a:spcPct val="90000"/>
              </a:lnSpc>
            </a:pPr>
            <a:r>
              <a:rPr lang="en-US" altLang="en-US" sz="1800"/>
              <a:t>It is important for professional school counselors to limit their role and assure they do not perform activities outside of their area of qualifications.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14AD4C1F-B598-4D55-A415-F65CB5CE0A0D}"/>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IEP Development:  </a:t>
            </a:r>
            <a:br>
              <a:rPr lang="en-US" altLang="en-US">
                <a:solidFill>
                  <a:schemeClr val="tx1">
                    <a:lumMod val="85000"/>
                    <a:lumOff val="15000"/>
                  </a:schemeClr>
                </a:solidFill>
              </a:rPr>
            </a:br>
            <a:r>
              <a:rPr lang="en-US" altLang="en-US">
                <a:solidFill>
                  <a:schemeClr val="tx1">
                    <a:lumMod val="85000"/>
                    <a:lumOff val="15000"/>
                  </a:schemeClr>
                </a:solidFill>
              </a:rPr>
              <a:t>Writing Counseling IEP Goals</a:t>
            </a:r>
          </a:p>
        </p:txBody>
      </p:sp>
      <p:sp>
        <p:nvSpPr>
          <p:cNvPr id="62467" name="Rectangle 3">
            <a:extLst>
              <a:ext uri="{FF2B5EF4-FFF2-40B4-BE49-F238E27FC236}">
                <a16:creationId xmlns:a16="http://schemas.microsoft.com/office/drawing/2014/main" id="{A440C8D8-720D-48FB-981E-C034EF219C81}"/>
              </a:ext>
            </a:extLst>
          </p:cNvPr>
          <p:cNvSpPr>
            <a:spLocks noGrp="1" noChangeArrowheads="1"/>
          </p:cNvSpPr>
          <p:nvPr>
            <p:ph type="body" sz="half" idx="4294967295"/>
          </p:nvPr>
        </p:nvSpPr>
        <p:spPr>
          <a:xfrm>
            <a:off x="1981200" y="1600200"/>
            <a:ext cx="4043363" cy="4113213"/>
          </a:xfrm>
        </p:spPr>
        <p:txBody>
          <a:bodyPr/>
          <a:lstStyle/>
          <a:p>
            <a:pPr eaLnBrk="1" hangingPunct="1">
              <a:lnSpc>
                <a:spcPct val="90000"/>
              </a:lnSpc>
            </a:pPr>
            <a:r>
              <a:rPr lang="en-US" altLang="en-US" sz="1600"/>
              <a:t>Goals are intended to establish what the IEP team, along with the parent and child, think the student should accomplish in a year.</a:t>
            </a:r>
          </a:p>
          <a:p>
            <a:pPr eaLnBrk="1" hangingPunct="1">
              <a:lnSpc>
                <a:spcPct val="90000"/>
              </a:lnSpc>
            </a:pPr>
            <a:r>
              <a:rPr lang="en-US" altLang="en-US" sz="1600" i="1"/>
              <a:t>IDEA </a:t>
            </a:r>
            <a:r>
              <a:rPr lang="en-US" altLang="en-US" sz="1600"/>
              <a:t>requires goals to address all areas of identified needs in academic and functional skill areas which may include:</a:t>
            </a:r>
          </a:p>
          <a:p>
            <a:pPr lvl="1" eaLnBrk="1" hangingPunct="1">
              <a:lnSpc>
                <a:spcPct val="90000"/>
              </a:lnSpc>
            </a:pPr>
            <a:r>
              <a:rPr lang="en-US" altLang="en-US" sz="1600"/>
              <a:t>Adaptive skills</a:t>
            </a:r>
          </a:p>
          <a:p>
            <a:pPr lvl="1" eaLnBrk="1" hangingPunct="1">
              <a:lnSpc>
                <a:spcPct val="90000"/>
              </a:lnSpc>
            </a:pPr>
            <a:r>
              <a:rPr lang="en-US" altLang="en-US" sz="1600"/>
              <a:t>Classroom behavior</a:t>
            </a:r>
          </a:p>
          <a:p>
            <a:pPr lvl="1" eaLnBrk="1" hangingPunct="1">
              <a:lnSpc>
                <a:spcPct val="90000"/>
              </a:lnSpc>
            </a:pPr>
            <a:r>
              <a:rPr lang="en-US" altLang="en-US" sz="1600"/>
              <a:t>Social/interpersonal skills</a:t>
            </a:r>
          </a:p>
          <a:p>
            <a:pPr lvl="1" eaLnBrk="1" hangingPunct="1">
              <a:lnSpc>
                <a:spcPct val="90000"/>
              </a:lnSpc>
            </a:pPr>
            <a:r>
              <a:rPr lang="en-US" altLang="en-US" sz="1600"/>
              <a:t>Self-determination</a:t>
            </a:r>
          </a:p>
          <a:p>
            <a:pPr lvl="1" eaLnBrk="1" hangingPunct="1">
              <a:lnSpc>
                <a:spcPct val="90000"/>
              </a:lnSpc>
            </a:pPr>
            <a:r>
              <a:rPr lang="en-US" altLang="en-US" sz="1600"/>
              <a:t>Vocational skills</a:t>
            </a:r>
          </a:p>
          <a:p>
            <a:pPr lvl="1" eaLnBrk="1" hangingPunct="1">
              <a:lnSpc>
                <a:spcPct val="90000"/>
              </a:lnSpc>
              <a:buFont typeface="Verdana" panose="020B0604030504040204" pitchFamily="34" charset="0"/>
              <a:buNone/>
            </a:pPr>
            <a:endParaRPr lang="en-US" altLang="en-US" sz="1600" i="1"/>
          </a:p>
        </p:txBody>
      </p:sp>
      <p:sp>
        <p:nvSpPr>
          <p:cNvPr id="62468" name="Rectangle 4">
            <a:extLst>
              <a:ext uri="{FF2B5EF4-FFF2-40B4-BE49-F238E27FC236}">
                <a16:creationId xmlns:a16="http://schemas.microsoft.com/office/drawing/2014/main" id="{46C98149-EC3B-46B7-B757-35164A00E6AE}"/>
              </a:ext>
            </a:extLst>
          </p:cNvPr>
          <p:cNvSpPr>
            <a:spLocks noGrp="1" noChangeArrowheads="1"/>
          </p:cNvSpPr>
          <p:nvPr>
            <p:ph type="body" sz="half" idx="4294967295"/>
          </p:nvPr>
        </p:nvSpPr>
        <p:spPr>
          <a:xfrm>
            <a:off x="6172200" y="1676400"/>
            <a:ext cx="4344988" cy="4113213"/>
          </a:xfrm>
        </p:spPr>
        <p:txBody>
          <a:bodyPr/>
          <a:lstStyle/>
          <a:p>
            <a:pPr eaLnBrk="1" hangingPunct="1">
              <a:lnSpc>
                <a:spcPct val="90000"/>
              </a:lnSpc>
            </a:pPr>
            <a:r>
              <a:rPr lang="en-US" altLang="en-US" sz="1600" i="1"/>
              <a:t>IDEA </a:t>
            </a:r>
            <a:r>
              <a:rPr lang="en-US" altLang="en-US" sz="1600"/>
              <a:t>specifically requires the IEP team to consider:</a:t>
            </a:r>
          </a:p>
          <a:p>
            <a:pPr lvl="1" eaLnBrk="1" hangingPunct="1">
              <a:lnSpc>
                <a:spcPct val="90000"/>
              </a:lnSpc>
            </a:pPr>
            <a:r>
              <a:rPr lang="en-US" altLang="en-US" sz="1600"/>
              <a:t>The strengths of the child</a:t>
            </a:r>
          </a:p>
          <a:p>
            <a:pPr lvl="1" eaLnBrk="1" hangingPunct="1">
              <a:lnSpc>
                <a:spcPct val="90000"/>
              </a:lnSpc>
            </a:pPr>
            <a:r>
              <a:rPr lang="en-US" altLang="en-US" sz="1600"/>
              <a:t>The concerns of the parents for enhancing the education of their child</a:t>
            </a:r>
          </a:p>
          <a:p>
            <a:pPr lvl="1" eaLnBrk="1" hangingPunct="1">
              <a:lnSpc>
                <a:spcPct val="90000"/>
              </a:lnSpc>
            </a:pPr>
            <a:r>
              <a:rPr lang="en-US" altLang="en-US" sz="1600"/>
              <a:t>The results of the initial evaluation or most recent evaluation of the child</a:t>
            </a:r>
          </a:p>
          <a:p>
            <a:pPr lvl="1" eaLnBrk="1" hangingPunct="1">
              <a:lnSpc>
                <a:spcPct val="90000"/>
              </a:lnSpc>
            </a:pPr>
            <a:r>
              <a:rPr lang="en-US" altLang="en-US" sz="1600"/>
              <a:t>The academic, developmental, and functional needs of the child</a:t>
            </a:r>
          </a:p>
          <a:p>
            <a:pPr eaLnBrk="1" hangingPunct="1">
              <a:lnSpc>
                <a:spcPct val="90000"/>
              </a:lnSpc>
            </a:pPr>
            <a:r>
              <a:rPr lang="en-US" altLang="en-US" sz="1600"/>
              <a:t>Goals focus on the student’s expected achievement in one year’s time and are generally written in broad, measurable terms</a:t>
            </a:r>
          </a:p>
          <a:p>
            <a:pPr eaLnBrk="1" hangingPunct="1">
              <a:lnSpc>
                <a:spcPct val="90000"/>
              </a:lnSpc>
            </a:pPr>
            <a:endParaRPr lang="en-US" altLang="en-US" sz="1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EEF51F4-0ACD-4AC2-B145-E7C4E13C9F22}"/>
              </a:ext>
            </a:extLst>
          </p:cNvPr>
          <p:cNvSpPr>
            <a:spLocks noGrp="1" noChangeArrowheads="1"/>
          </p:cNvSpPr>
          <p:nvPr>
            <p:ph type="title" idx="4294967295"/>
          </p:nvPr>
        </p:nvSpPr>
        <p:spPr/>
        <p:txBody>
          <a:bodyPr anchor="b"/>
          <a:lstStyle/>
          <a:p>
            <a:pPr eaLnBrk="1" hangingPunct="1"/>
            <a:r>
              <a:rPr lang="en-US" altLang="en-US" sz="1900">
                <a:ln>
                  <a:noFill/>
                </a:ln>
              </a:rPr>
              <a:t>IEP Development:  </a:t>
            </a:r>
            <a:br>
              <a:rPr lang="en-US" altLang="en-US" sz="1900">
                <a:ln>
                  <a:noFill/>
                </a:ln>
              </a:rPr>
            </a:br>
            <a:r>
              <a:rPr lang="en-US" altLang="en-US" sz="1900">
                <a:ln>
                  <a:noFill/>
                </a:ln>
              </a:rPr>
              <a:t>Writing Counseling IEP Goals (cont.)</a:t>
            </a:r>
          </a:p>
        </p:txBody>
      </p:sp>
      <p:sp>
        <p:nvSpPr>
          <p:cNvPr id="63491" name="Rectangle 3">
            <a:extLst>
              <a:ext uri="{FF2B5EF4-FFF2-40B4-BE49-F238E27FC236}">
                <a16:creationId xmlns:a16="http://schemas.microsoft.com/office/drawing/2014/main" id="{F305F3A3-EF05-4318-9031-0D71D4F4443A}"/>
              </a:ext>
            </a:extLst>
          </p:cNvPr>
          <p:cNvSpPr>
            <a:spLocks noGrp="1" noChangeArrowheads="1"/>
          </p:cNvSpPr>
          <p:nvPr>
            <p:ph type="body" idx="4294967295"/>
          </p:nvPr>
        </p:nvSpPr>
        <p:spPr>
          <a:xfrm>
            <a:off x="2438400" y="1766888"/>
            <a:ext cx="7916863" cy="4862512"/>
          </a:xfrm>
        </p:spPr>
        <p:txBody>
          <a:bodyPr/>
          <a:lstStyle/>
          <a:p>
            <a:pPr eaLnBrk="1" hangingPunct="1"/>
            <a:r>
              <a:rPr lang="en-US" altLang="en-US" sz="1800"/>
              <a:t>Each annual goal should include five components:</a:t>
            </a:r>
          </a:p>
          <a:p>
            <a:pPr lvl="1" eaLnBrk="1" hangingPunct="1"/>
            <a:r>
              <a:rPr lang="en-US" altLang="en-US" sz="1800" b="1"/>
              <a:t>Direction</a:t>
            </a:r>
            <a:r>
              <a:rPr lang="en-US" altLang="en-US" sz="1800"/>
              <a:t> of change desired</a:t>
            </a:r>
          </a:p>
          <a:p>
            <a:pPr lvl="1" eaLnBrk="1" hangingPunct="1"/>
            <a:r>
              <a:rPr lang="en-US" altLang="en-US" sz="1800" b="1"/>
              <a:t>Deficit </a:t>
            </a:r>
            <a:r>
              <a:rPr lang="en-US" altLang="en-US" sz="1800"/>
              <a:t> or </a:t>
            </a:r>
            <a:r>
              <a:rPr lang="en-US" altLang="en-US" sz="1800" b="1"/>
              <a:t>excess</a:t>
            </a:r>
          </a:p>
          <a:p>
            <a:pPr lvl="1" eaLnBrk="1" hangingPunct="1"/>
            <a:r>
              <a:rPr lang="en-US" altLang="en-US" sz="1800" b="1"/>
              <a:t>Present </a:t>
            </a:r>
            <a:r>
              <a:rPr lang="en-US" altLang="en-US" sz="1800"/>
              <a:t>level</a:t>
            </a:r>
          </a:p>
          <a:p>
            <a:pPr lvl="1" eaLnBrk="1" hangingPunct="1"/>
            <a:r>
              <a:rPr lang="en-US" altLang="en-US" sz="1800" b="1"/>
              <a:t>Expected </a:t>
            </a:r>
            <a:r>
              <a:rPr lang="en-US" altLang="en-US" sz="1800"/>
              <a:t>level</a:t>
            </a:r>
          </a:p>
          <a:p>
            <a:pPr lvl="1" eaLnBrk="1" hangingPunct="1"/>
            <a:r>
              <a:rPr lang="en-US" altLang="en-US" sz="1800" b="1"/>
              <a:t>Resources </a:t>
            </a:r>
            <a:r>
              <a:rPr lang="en-US" altLang="en-US" sz="1800"/>
              <a:t>needed</a:t>
            </a:r>
          </a:p>
          <a:p>
            <a:pPr eaLnBrk="1" hangingPunct="1"/>
            <a:r>
              <a:rPr lang="en-US" altLang="en-US" sz="1800"/>
              <a:t>The direction change is either:</a:t>
            </a:r>
          </a:p>
          <a:p>
            <a:pPr lvl="1" eaLnBrk="1" hangingPunct="1"/>
            <a:r>
              <a:rPr lang="en-US" altLang="en-US" sz="1800"/>
              <a:t>increase (e.g., social skills, impulse control)</a:t>
            </a:r>
          </a:p>
          <a:p>
            <a:pPr lvl="1" eaLnBrk="1" hangingPunct="1"/>
            <a:r>
              <a:rPr lang="en-US" altLang="en-US" sz="1800"/>
              <a:t>decrease (e.g., hitting, temper tantrums, days absent)</a:t>
            </a:r>
          </a:p>
          <a:p>
            <a:pPr lvl="1" eaLnBrk="1" hangingPunct="1"/>
            <a:r>
              <a:rPr lang="en-US" altLang="en-US" sz="1800"/>
              <a:t>maintain (e.g., attention span, attendance)</a:t>
            </a:r>
          </a:p>
          <a:p>
            <a:pPr eaLnBrk="1" hangingPunct="1"/>
            <a:endParaRPr lang="en-US" altLang="en-US" sz="1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9A3A719-5B65-4A35-BF4A-BF0E082338FD}"/>
              </a:ext>
            </a:extLst>
          </p:cNvPr>
          <p:cNvSpPr>
            <a:spLocks noGrp="1" noChangeArrowheads="1"/>
          </p:cNvSpPr>
          <p:nvPr>
            <p:ph type="title" idx="4294967295"/>
          </p:nvPr>
        </p:nvSpPr>
        <p:spPr>
          <a:xfrm>
            <a:off x="1524000" y="381000"/>
            <a:ext cx="8229600" cy="900113"/>
          </a:xfrm>
        </p:spPr>
        <p:txBody>
          <a:bodyPr anchor="b"/>
          <a:lstStyle/>
          <a:p>
            <a:pPr eaLnBrk="1" hangingPunct="1"/>
            <a:r>
              <a:rPr lang="en-US" altLang="en-US">
                <a:ln>
                  <a:noFill/>
                </a:ln>
              </a:rPr>
              <a:t>Evaluation Procedures</a:t>
            </a:r>
          </a:p>
        </p:txBody>
      </p:sp>
      <p:sp>
        <p:nvSpPr>
          <p:cNvPr id="64515" name="Rectangle 3">
            <a:extLst>
              <a:ext uri="{FF2B5EF4-FFF2-40B4-BE49-F238E27FC236}">
                <a16:creationId xmlns:a16="http://schemas.microsoft.com/office/drawing/2014/main" id="{0DAFBEE2-9AD5-4CA9-8978-75C1FCA266D6}"/>
              </a:ext>
            </a:extLst>
          </p:cNvPr>
          <p:cNvSpPr>
            <a:spLocks noGrp="1" noChangeArrowheads="1"/>
          </p:cNvSpPr>
          <p:nvPr>
            <p:ph type="body" idx="4294967295"/>
          </p:nvPr>
        </p:nvSpPr>
        <p:spPr>
          <a:xfrm>
            <a:off x="1981200" y="1447800"/>
            <a:ext cx="8305800" cy="5091113"/>
          </a:xfrm>
        </p:spPr>
        <p:txBody>
          <a:bodyPr/>
          <a:lstStyle/>
          <a:p>
            <a:pPr eaLnBrk="1" hangingPunct="1">
              <a:lnSpc>
                <a:spcPct val="90000"/>
              </a:lnSpc>
            </a:pPr>
            <a:r>
              <a:rPr lang="en-US" altLang="en-US" sz="1700"/>
              <a:t>IEPs must include evaluation procedures and schedule for determining, at least on an annual basis, whether the goals and objectives are being achieved.</a:t>
            </a:r>
          </a:p>
          <a:p>
            <a:pPr eaLnBrk="1" hangingPunct="1">
              <a:lnSpc>
                <a:spcPct val="90000"/>
              </a:lnSpc>
            </a:pPr>
            <a:r>
              <a:rPr lang="en-US" altLang="en-US" sz="1700"/>
              <a:t>The evaluation procedure selected must be appropriate for the behavior or skill in question.</a:t>
            </a:r>
          </a:p>
          <a:p>
            <a:pPr eaLnBrk="1" hangingPunct="1">
              <a:lnSpc>
                <a:spcPct val="90000"/>
              </a:lnSpc>
            </a:pPr>
            <a:r>
              <a:rPr lang="en-US" altLang="en-US" sz="1700"/>
              <a:t>Some evaluation procedures that might be used for different objectives include:</a:t>
            </a:r>
          </a:p>
          <a:p>
            <a:pPr lvl="1" eaLnBrk="1" hangingPunct="1">
              <a:lnSpc>
                <a:spcPct val="90000"/>
              </a:lnSpc>
            </a:pPr>
            <a:r>
              <a:rPr lang="en-US" altLang="en-US" sz="1800"/>
              <a:t>Direct observation</a:t>
            </a:r>
          </a:p>
          <a:p>
            <a:pPr lvl="1" eaLnBrk="1" hangingPunct="1">
              <a:lnSpc>
                <a:spcPct val="90000"/>
              </a:lnSpc>
            </a:pPr>
            <a:r>
              <a:rPr lang="en-US" altLang="en-US" sz="1800"/>
              <a:t>Formal or informal assessments</a:t>
            </a:r>
          </a:p>
          <a:p>
            <a:pPr lvl="1" eaLnBrk="1" hangingPunct="1">
              <a:lnSpc>
                <a:spcPct val="90000"/>
              </a:lnSpc>
            </a:pPr>
            <a:r>
              <a:rPr lang="en-US" altLang="en-US" sz="1800"/>
              <a:t>Permanent products</a:t>
            </a:r>
          </a:p>
          <a:p>
            <a:pPr eaLnBrk="1" hangingPunct="1">
              <a:lnSpc>
                <a:spcPct val="90000"/>
              </a:lnSpc>
            </a:pPr>
            <a:r>
              <a:rPr lang="en-US" altLang="en-US" sz="1700"/>
              <a:t>The frequency of data collection should be determined by:</a:t>
            </a:r>
          </a:p>
          <a:p>
            <a:pPr lvl="1" eaLnBrk="1" hangingPunct="1">
              <a:lnSpc>
                <a:spcPct val="90000"/>
              </a:lnSpc>
            </a:pPr>
            <a:r>
              <a:rPr lang="en-US" altLang="en-US" sz="1800"/>
              <a:t>The importance of the objective in question.</a:t>
            </a:r>
          </a:p>
          <a:p>
            <a:pPr lvl="1" eaLnBrk="1" hangingPunct="1">
              <a:lnSpc>
                <a:spcPct val="90000"/>
              </a:lnSpc>
            </a:pPr>
            <a:r>
              <a:rPr lang="en-US" altLang="en-US" sz="1800"/>
              <a:t>The amount of additional staff time that it takes.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11D4C83-2239-4E1C-98D4-7CDC2A5E393B}"/>
              </a:ext>
            </a:extLst>
          </p:cNvPr>
          <p:cNvSpPr>
            <a:spLocks noGrp="1" noChangeArrowheads="1"/>
          </p:cNvSpPr>
          <p:nvPr>
            <p:ph type="title" idx="4294967295"/>
          </p:nvPr>
        </p:nvSpPr>
        <p:spPr/>
        <p:txBody>
          <a:bodyPr anchor="b"/>
          <a:lstStyle/>
          <a:p>
            <a:pPr eaLnBrk="1" hangingPunct="1"/>
            <a:r>
              <a:rPr lang="en-US" altLang="en-US">
                <a:ln>
                  <a:noFill/>
                </a:ln>
              </a:rPr>
              <a:t>Specifying IEP Services</a:t>
            </a:r>
          </a:p>
        </p:txBody>
      </p:sp>
      <p:sp>
        <p:nvSpPr>
          <p:cNvPr id="65539" name="AutoShape 3">
            <a:extLst>
              <a:ext uri="{FF2B5EF4-FFF2-40B4-BE49-F238E27FC236}">
                <a16:creationId xmlns:a16="http://schemas.microsoft.com/office/drawing/2014/main" id="{27398E71-40A9-463E-B502-ADC4CC5A6387}"/>
              </a:ext>
            </a:extLst>
          </p:cNvPr>
          <p:cNvSpPr>
            <a:spLocks noChangeAspect="1" noChangeArrowheads="1"/>
          </p:cNvSpPr>
          <p:nvPr>
            <p:ph type="body" idx="4294967295"/>
          </p:nvPr>
        </p:nvSpPr>
        <p:spPr>
          <a:xfrm>
            <a:off x="2286000" y="1643063"/>
            <a:ext cx="8069263" cy="5091112"/>
          </a:xfrm>
        </p:spPr>
        <p:txBody>
          <a:bodyPr/>
          <a:lstStyle/>
          <a:p>
            <a:pPr eaLnBrk="1" hangingPunct="1">
              <a:lnSpc>
                <a:spcPct val="90000"/>
              </a:lnSpc>
            </a:pPr>
            <a:r>
              <a:rPr lang="en-US" altLang="en-US" sz="1700" i="1"/>
              <a:t>IDEA </a:t>
            </a:r>
            <a:r>
              <a:rPr lang="en-US" altLang="en-US" sz="1700"/>
              <a:t>requires that the IEP include a statement of the special education, related services and supplementary aids and services to be provided to or on behalf of the child.</a:t>
            </a:r>
          </a:p>
          <a:p>
            <a:pPr eaLnBrk="1" hangingPunct="1">
              <a:lnSpc>
                <a:spcPct val="90000"/>
              </a:lnSpc>
            </a:pPr>
            <a:r>
              <a:rPr lang="en-US" altLang="en-US" sz="1700"/>
              <a:t>The IEP must describe:</a:t>
            </a:r>
          </a:p>
          <a:p>
            <a:pPr lvl="1" eaLnBrk="1" hangingPunct="1">
              <a:lnSpc>
                <a:spcPct val="90000"/>
              </a:lnSpc>
            </a:pPr>
            <a:r>
              <a:rPr lang="en-US" altLang="en-US" sz="1800"/>
              <a:t>the student’s participation in regular education programs;</a:t>
            </a:r>
          </a:p>
          <a:p>
            <a:pPr lvl="1" eaLnBrk="1" hangingPunct="1">
              <a:lnSpc>
                <a:spcPct val="90000"/>
              </a:lnSpc>
            </a:pPr>
            <a:r>
              <a:rPr lang="en-US" altLang="en-US" sz="1800"/>
              <a:t>a list of the projected dates for the initiation of service; and</a:t>
            </a:r>
          </a:p>
          <a:p>
            <a:pPr lvl="1" eaLnBrk="1" hangingPunct="1">
              <a:lnSpc>
                <a:spcPct val="90000"/>
              </a:lnSpc>
            </a:pPr>
            <a:r>
              <a:rPr lang="en-US" altLang="en-US" sz="1800"/>
              <a:t>the anticipated duration of the services.</a:t>
            </a:r>
          </a:p>
          <a:p>
            <a:pPr eaLnBrk="1" hangingPunct="1">
              <a:lnSpc>
                <a:spcPct val="90000"/>
              </a:lnSpc>
            </a:pPr>
            <a:r>
              <a:rPr lang="en-US" altLang="en-US" sz="1700"/>
              <a:t>At the IEP meeting, the team will determine:</a:t>
            </a:r>
          </a:p>
          <a:p>
            <a:pPr lvl="1" eaLnBrk="1" hangingPunct="1">
              <a:lnSpc>
                <a:spcPct val="90000"/>
              </a:lnSpc>
            </a:pPr>
            <a:r>
              <a:rPr lang="en-US" altLang="en-US" sz="1800"/>
              <a:t>The frequency and intensity of counseling sessions.</a:t>
            </a:r>
          </a:p>
          <a:p>
            <a:pPr lvl="1" eaLnBrk="1" hangingPunct="1">
              <a:lnSpc>
                <a:spcPct val="90000"/>
              </a:lnSpc>
            </a:pPr>
            <a:r>
              <a:rPr lang="en-US" altLang="en-US" sz="1800"/>
              <a:t>Whether the services will be provided individually or in group sessions.</a:t>
            </a:r>
          </a:p>
          <a:p>
            <a:pPr lvl="1" eaLnBrk="1" hangingPunct="1">
              <a:lnSpc>
                <a:spcPct val="90000"/>
              </a:lnSpc>
            </a:pPr>
            <a:r>
              <a:rPr lang="en-US" altLang="en-US" sz="1800"/>
              <a:t>Whether the service is delivered directly or via consultation with another staff member or parent.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04574FD3-2FA8-4AD7-94F1-96CAE0ED7C34}"/>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Individualized Transition Program Planning</a:t>
            </a:r>
          </a:p>
        </p:txBody>
      </p:sp>
      <p:sp>
        <p:nvSpPr>
          <p:cNvPr id="66563" name="Rectangle 3">
            <a:extLst>
              <a:ext uri="{FF2B5EF4-FFF2-40B4-BE49-F238E27FC236}">
                <a16:creationId xmlns:a16="http://schemas.microsoft.com/office/drawing/2014/main" id="{E5F2C6C4-8DE5-4147-95EA-FB7A43124ABB}"/>
              </a:ext>
            </a:extLst>
          </p:cNvPr>
          <p:cNvSpPr>
            <a:spLocks noGrp="1" noChangeArrowheads="1"/>
          </p:cNvSpPr>
          <p:nvPr>
            <p:ph type="body" idx="4294967295"/>
          </p:nvPr>
        </p:nvSpPr>
        <p:spPr>
          <a:xfrm>
            <a:off x="2057400" y="1766888"/>
            <a:ext cx="8610600" cy="5243512"/>
          </a:xfrm>
        </p:spPr>
        <p:txBody>
          <a:bodyPr/>
          <a:lstStyle/>
          <a:p>
            <a:pPr eaLnBrk="1" hangingPunct="1">
              <a:lnSpc>
                <a:spcPct val="90000"/>
              </a:lnSpc>
            </a:pPr>
            <a:r>
              <a:rPr lang="en-US" altLang="en-US" sz="1700" i="1"/>
              <a:t>IDEA </a:t>
            </a:r>
            <a:r>
              <a:rPr lang="en-US" altLang="en-US" sz="1700"/>
              <a:t>requires the IEP team to create a transition plan for a student with a disability by the time the student is 16 years old; Section 504 has no transition requirements.</a:t>
            </a:r>
          </a:p>
          <a:p>
            <a:pPr eaLnBrk="1" hangingPunct="1">
              <a:lnSpc>
                <a:spcPct val="90000"/>
              </a:lnSpc>
            </a:pPr>
            <a:r>
              <a:rPr lang="en-US" altLang="en-US" sz="1700"/>
              <a:t>Students, as well as representatives of other programs involved, must be invited to the IEP meeting when transition plans are discussed.</a:t>
            </a:r>
          </a:p>
          <a:p>
            <a:pPr eaLnBrk="1" hangingPunct="1">
              <a:lnSpc>
                <a:spcPct val="90000"/>
              </a:lnSpc>
            </a:pPr>
            <a:r>
              <a:rPr lang="en-US" altLang="en-US" sz="1700"/>
              <a:t>The transition plan is intended to address all areas of the student’s post high school life, including:</a:t>
            </a:r>
            <a:r>
              <a:rPr lang="en-US" altLang="en-US" sz="1800"/>
              <a:t> </a:t>
            </a:r>
          </a:p>
          <a:p>
            <a:pPr lvl="1" eaLnBrk="1" hangingPunct="1">
              <a:lnSpc>
                <a:spcPct val="90000"/>
              </a:lnSpc>
            </a:pPr>
            <a:r>
              <a:rPr lang="en-US" altLang="en-US" sz="1800"/>
              <a:t>Education</a:t>
            </a:r>
          </a:p>
          <a:p>
            <a:pPr lvl="1" eaLnBrk="1" hangingPunct="1">
              <a:lnSpc>
                <a:spcPct val="90000"/>
              </a:lnSpc>
            </a:pPr>
            <a:r>
              <a:rPr lang="en-US" altLang="en-US" sz="1800"/>
              <a:t>Career</a:t>
            </a:r>
          </a:p>
          <a:p>
            <a:pPr lvl="1" eaLnBrk="1" hangingPunct="1">
              <a:lnSpc>
                <a:spcPct val="90000"/>
              </a:lnSpc>
            </a:pPr>
            <a:r>
              <a:rPr lang="en-US" altLang="en-US" sz="1800"/>
              <a:t>Independent living</a:t>
            </a:r>
          </a:p>
          <a:p>
            <a:pPr lvl="1" eaLnBrk="1" hangingPunct="1">
              <a:lnSpc>
                <a:spcPct val="90000"/>
              </a:lnSpc>
            </a:pPr>
            <a:r>
              <a:rPr lang="en-US" altLang="en-US" sz="1800"/>
              <a:t>Recreation</a:t>
            </a:r>
          </a:p>
          <a:p>
            <a:pPr lvl="1" eaLnBrk="1" hangingPunct="1">
              <a:lnSpc>
                <a:spcPct val="90000"/>
              </a:lnSpc>
            </a:pPr>
            <a:r>
              <a:rPr lang="en-US" altLang="en-US" sz="1800"/>
              <a:t>Community involvement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C2A9FCB-B998-40D9-BFD6-7E08014580D9}"/>
              </a:ext>
            </a:extLst>
          </p:cNvPr>
          <p:cNvSpPr>
            <a:spLocks noGrp="1" noChangeArrowheads="1"/>
          </p:cNvSpPr>
          <p:nvPr>
            <p:ph type="title" idx="4294967295"/>
          </p:nvPr>
        </p:nvSpPr>
        <p:spPr>
          <a:xfrm>
            <a:off x="2514600" y="228600"/>
            <a:ext cx="7924800" cy="938213"/>
          </a:xfrm>
        </p:spPr>
        <p:txBody>
          <a:bodyPr anchor="b"/>
          <a:lstStyle/>
          <a:p>
            <a:pPr eaLnBrk="1" hangingPunct="1"/>
            <a:r>
              <a:rPr lang="en-US" altLang="en-US">
                <a:ln>
                  <a:noFill/>
                </a:ln>
              </a:rPr>
              <a:t>Serving Students with Disabilities</a:t>
            </a:r>
          </a:p>
        </p:txBody>
      </p:sp>
      <p:sp>
        <p:nvSpPr>
          <p:cNvPr id="21507" name="Rectangle 3">
            <a:extLst>
              <a:ext uri="{FF2B5EF4-FFF2-40B4-BE49-F238E27FC236}">
                <a16:creationId xmlns:a16="http://schemas.microsoft.com/office/drawing/2014/main" id="{A3F9C658-1563-476E-AB7E-DF75ABEE9A4D}"/>
              </a:ext>
            </a:extLst>
          </p:cNvPr>
          <p:cNvSpPr>
            <a:spLocks noGrp="1" noChangeArrowheads="1"/>
          </p:cNvSpPr>
          <p:nvPr>
            <p:ph type="body" idx="4294967295"/>
          </p:nvPr>
        </p:nvSpPr>
        <p:spPr>
          <a:xfrm>
            <a:off x="2451100" y="1676400"/>
            <a:ext cx="8064500" cy="4811713"/>
          </a:xfrm>
        </p:spPr>
        <p:txBody>
          <a:bodyPr/>
          <a:lstStyle/>
          <a:p>
            <a:pPr eaLnBrk="1" hangingPunct="1">
              <a:lnSpc>
                <a:spcPct val="90000"/>
              </a:lnSpc>
            </a:pPr>
            <a:r>
              <a:rPr lang="en-US" altLang="en-US" sz="1600"/>
              <a:t>Students with disabilities are capable of becoming, and expected to become, contributing members of society.</a:t>
            </a:r>
          </a:p>
          <a:p>
            <a:pPr eaLnBrk="1" hangingPunct="1">
              <a:lnSpc>
                <a:spcPct val="90000"/>
              </a:lnSpc>
            </a:pPr>
            <a:r>
              <a:rPr lang="en-US" altLang="en-US" sz="1600"/>
              <a:t>To achieve these ends, Congress mandated the delivery of special education and related services in the IDEA.</a:t>
            </a:r>
          </a:p>
          <a:p>
            <a:pPr eaLnBrk="1" hangingPunct="1">
              <a:lnSpc>
                <a:spcPct val="90000"/>
              </a:lnSpc>
            </a:pPr>
            <a:r>
              <a:rPr lang="en-US" altLang="en-US" sz="1600"/>
              <a:t>The professional school counselor has many roles and potential responsibilities as a member of the multidisciplinary team responsible for developing and implementing special education programs and services.</a:t>
            </a:r>
          </a:p>
          <a:p>
            <a:pPr eaLnBrk="1" hangingPunct="1">
              <a:lnSpc>
                <a:spcPct val="90000"/>
              </a:lnSpc>
            </a:pPr>
            <a:r>
              <a:rPr lang="en-US" altLang="en-US" sz="1600"/>
              <a:t>ASCA asserts that school counselors need to take an active role in student achievement and advocate for student needs.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A1C523CC-BE9C-48AA-AF52-18607685587D}"/>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Individualized Transition Program Planning (cont.)</a:t>
            </a:r>
          </a:p>
        </p:txBody>
      </p:sp>
      <p:sp>
        <p:nvSpPr>
          <p:cNvPr id="67587" name="Rectangle 3">
            <a:extLst>
              <a:ext uri="{FF2B5EF4-FFF2-40B4-BE49-F238E27FC236}">
                <a16:creationId xmlns:a16="http://schemas.microsoft.com/office/drawing/2014/main" id="{EB046244-2640-45D9-9F7F-A45EC5124C35}"/>
              </a:ext>
            </a:extLst>
          </p:cNvPr>
          <p:cNvSpPr>
            <a:spLocks noGrp="1" noChangeArrowheads="1"/>
          </p:cNvSpPr>
          <p:nvPr>
            <p:ph type="body" idx="4294967295"/>
          </p:nvPr>
        </p:nvSpPr>
        <p:spPr>
          <a:xfrm>
            <a:off x="2286000" y="1633538"/>
            <a:ext cx="8382000" cy="4995862"/>
          </a:xfrm>
        </p:spPr>
        <p:txBody>
          <a:bodyPr/>
          <a:lstStyle/>
          <a:p>
            <a:pPr eaLnBrk="1" hangingPunct="1">
              <a:lnSpc>
                <a:spcPct val="80000"/>
              </a:lnSpc>
            </a:pPr>
            <a:r>
              <a:rPr lang="en-US" altLang="en-US" sz="1600"/>
              <a:t>Professional school counselors can help the team by:</a:t>
            </a:r>
          </a:p>
          <a:p>
            <a:pPr lvl="1" eaLnBrk="1" hangingPunct="1">
              <a:lnSpc>
                <a:spcPct val="80000"/>
              </a:lnSpc>
            </a:pPr>
            <a:r>
              <a:rPr lang="en-US" altLang="en-US" sz="1600"/>
              <a:t>Assessing student career interests</a:t>
            </a:r>
          </a:p>
          <a:p>
            <a:pPr lvl="1" eaLnBrk="1" hangingPunct="1">
              <a:lnSpc>
                <a:spcPct val="80000"/>
              </a:lnSpc>
            </a:pPr>
            <a:r>
              <a:rPr lang="en-US" altLang="en-US" sz="1600"/>
              <a:t>Developing appropriate transition goals</a:t>
            </a:r>
          </a:p>
          <a:p>
            <a:pPr lvl="1" eaLnBrk="1" hangingPunct="1">
              <a:lnSpc>
                <a:spcPct val="80000"/>
              </a:lnSpc>
            </a:pPr>
            <a:r>
              <a:rPr lang="en-US" altLang="en-US" sz="1600"/>
              <a:t>Providing resources and connections to adult services as needed</a:t>
            </a:r>
          </a:p>
          <a:p>
            <a:pPr lvl="1" eaLnBrk="1" hangingPunct="1">
              <a:lnSpc>
                <a:spcPct val="80000"/>
              </a:lnSpc>
            </a:pPr>
            <a:r>
              <a:rPr lang="en-US" altLang="en-US" sz="1600"/>
              <a:t>Helping the student with personal adjustment, self-concept development, self-determining training, career exploration, and job coaching</a:t>
            </a:r>
          </a:p>
          <a:p>
            <a:pPr eaLnBrk="1" hangingPunct="1">
              <a:lnSpc>
                <a:spcPct val="80000"/>
              </a:lnSpc>
            </a:pPr>
            <a:r>
              <a:rPr lang="en-US" altLang="en-US" sz="1600"/>
              <a:t>Since a transition plan focuses on the individual’s present needs and preferences, assessment is required (many times provided by the counselor), such as:</a:t>
            </a:r>
          </a:p>
          <a:p>
            <a:pPr lvl="1" eaLnBrk="1" hangingPunct="1">
              <a:lnSpc>
                <a:spcPct val="80000"/>
              </a:lnSpc>
            </a:pPr>
            <a:r>
              <a:rPr lang="en-US" altLang="en-US" sz="1600"/>
              <a:t>Interest inventories</a:t>
            </a:r>
          </a:p>
          <a:p>
            <a:pPr lvl="1" eaLnBrk="1" hangingPunct="1">
              <a:lnSpc>
                <a:spcPct val="80000"/>
              </a:lnSpc>
            </a:pPr>
            <a:r>
              <a:rPr lang="en-US" altLang="en-US" sz="1600"/>
              <a:t>Interviews of the student and parents</a:t>
            </a:r>
          </a:p>
          <a:p>
            <a:pPr lvl="1" eaLnBrk="1" hangingPunct="1">
              <a:lnSpc>
                <a:spcPct val="80000"/>
              </a:lnSpc>
            </a:pPr>
            <a:r>
              <a:rPr lang="en-US" altLang="en-US" sz="1600"/>
              <a:t>Review of work history and work habits</a:t>
            </a:r>
          </a:p>
          <a:p>
            <a:pPr lvl="1" eaLnBrk="1" hangingPunct="1">
              <a:lnSpc>
                <a:spcPct val="80000"/>
              </a:lnSpc>
            </a:pPr>
            <a:r>
              <a:rPr lang="en-US" altLang="en-US" sz="1600"/>
              <a:t>Review of progress towards graduation and postsecondary acceptance</a:t>
            </a:r>
          </a:p>
          <a:p>
            <a:pPr lvl="1" eaLnBrk="1" hangingPunct="1">
              <a:lnSpc>
                <a:spcPct val="80000"/>
              </a:lnSpc>
            </a:pPr>
            <a:r>
              <a:rPr lang="en-US" altLang="en-US" sz="1600"/>
              <a:t>Self-determination assessment</a:t>
            </a:r>
          </a:p>
          <a:p>
            <a:pPr lvl="1" eaLnBrk="1" hangingPunct="1">
              <a:lnSpc>
                <a:spcPct val="80000"/>
              </a:lnSpc>
            </a:pPr>
            <a:r>
              <a:rPr lang="en-US" altLang="en-US" sz="1600"/>
              <a:t>Other information specific to the student as needed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D942D603-A618-4B8D-AE16-5D22564B6C3D}"/>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Individualized Transition Program Planning (cont.)</a:t>
            </a:r>
          </a:p>
        </p:txBody>
      </p:sp>
      <p:sp>
        <p:nvSpPr>
          <p:cNvPr id="68611" name="Rectangle 3">
            <a:extLst>
              <a:ext uri="{FF2B5EF4-FFF2-40B4-BE49-F238E27FC236}">
                <a16:creationId xmlns:a16="http://schemas.microsoft.com/office/drawing/2014/main" id="{AB623A36-C8BA-4050-A323-33BD459BC494}"/>
              </a:ext>
            </a:extLst>
          </p:cNvPr>
          <p:cNvSpPr>
            <a:spLocks noGrp="1" noChangeArrowheads="1"/>
          </p:cNvSpPr>
          <p:nvPr>
            <p:ph type="body" idx="4294967295"/>
          </p:nvPr>
        </p:nvSpPr>
        <p:spPr>
          <a:xfrm>
            <a:off x="2586038" y="1766888"/>
            <a:ext cx="7769225" cy="4862512"/>
          </a:xfrm>
        </p:spPr>
        <p:txBody>
          <a:bodyPr/>
          <a:lstStyle/>
          <a:p>
            <a:pPr eaLnBrk="1" hangingPunct="1"/>
            <a:r>
              <a:rPr lang="en-US" altLang="en-US" sz="1900"/>
              <a:t>Transition program planning is developed after information collected on the student’s and family’s hopes and expectations for the future are synthesized with assessment results.</a:t>
            </a:r>
          </a:p>
          <a:p>
            <a:pPr eaLnBrk="1" hangingPunct="1"/>
            <a:r>
              <a:rPr lang="en-US" altLang="en-US" sz="1900"/>
              <a:t>Transition planning includes goals related to:</a:t>
            </a:r>
          </a:p>
          <a:p>
            <a:pPr lvl="1" eaLnBrk="1" hangingPunct="1"/>
            <a:r>
              <a:rPr lang="en-US" altLang="en-US"/>
              <a:t>Personal development</a:t>
            </a:r>
          </a:p>
          <a:p>
            <a:pPr lvl="1" eaLnBrk="1" hangingPunct="1"/>
            <a:r>
              <a:rPr lang="en-US" altLang="en-US"/>
              <a:t>Independence</a:t>
            </a:r>
          </a:p>
          <a:p>
            <a:pPr lvl="1" eaLnBrk="1" hangingPunct="1"/>
            <a:r>
              <a:rPr lang="en-US" altLang="en-US"/>
              <a:t>Self-determination </a:t>
            </a:r>
          </a:p>
          <a:p>
            <a:pPr lvl="1" eaLnBrk="1" hangingPunct="1"/>
            <a:r>
              <a:rPr lang="en-US" altLang="en-US"/>
              <a:t>Social skill development </a:t>
            </a:r>
          </a:p>
          <a:p>
            <a:pPr lvl="1" eaLnBrk="1" hangingPunct="1"/>
            <a:r>
              <a:rPr lang="en-US" altLang="en-US"/>
              <a:t>Other needs for adult independent functioning</a:t>
            </a:r>
          </a:p>
          <a:p>
            <a:pPr eaLnBrk="1" hangingPunct="1"/>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E9B5D13-8821-4E8A-BB56-8D9F30ABDFC9}"/>
              </a:ext>
            </a:extLst>
          </p:cNvPr>
          <p:cNvSpPr>
            <a:spLocks noGrp="1" noChangeArrowheads="1"/>
          </p:cNvSpPr>
          <p:nvPr>
            <p:ph type="title" idx="4294967295"/>
          </p:nvPr>
        </p:nvSpPr>
        <p:spPr/>
        <p:txBody>
          <a:bodyPr anchor="b"/>
          <a:lstStyle/>
          <a:p>
            <a:pPr eaLnBrk="1" hangingPunct="1"/>
            <a:r>
              <a:rPr lang="en-US" altLang="en-US">
                <a:ln>
                  <a:noFill/>
                </a:ln>
              </a:rPr>
              <a:t>Secondary Transition Programming</a:t>
            </a:r>
          </a:p>
        </p:txBody>
      </p:sp>
      <p:sp>
        <p:nvSpPr>
          <p:cNvPr id="69635" name="Rectangle 3">
            <a:extLst>
              <a:ext uri="{FF2B5EF4-FFF2-40B4-BE49-F238E27FC236}">
                <a16:creationId xmlns:a16="http://schemas.microsoft.com/office/drawing/2014/main" id="{E0A4E912-F48A-4F73-A831-4B4D44193AC7}"/>
              </a:ext>
            </a:extLst>
          </p:cNvPr>
          <p:cNvSpPr>
            <a:spLocks noGrp="1" noChangeArrowheads="1"/>
          </p:cNvSpPr>
          <p:nvPr>
            <p:ph type="body" sz="half" idx="4294967295"/>
          </p:nvPr>
        </p:nvSpPr>
        <p:spPr>
          <a:xfrm>
            <a:off x="2719388" y="3581400"/>
            <a:ext cx="3808412" cy="3200400"/>
          </a:xfrm>
        </p:spPr>
        <p:txBody>
          <a:bodyPr/>
          <a:lstStyle/>
          <a:p>
            <a:pPr eaLnBrk="1" hangingPunct="1">
              <a:lnSpc>
                <a:spcPct val="90000"/>
              </a:lnSpc>
            </a:pPr>
            <a:r>
              <a:rPr lang="en-US" altLang="en-US" sz="1600"/>
              <a:t>Vocational training</a:t>
            </a:r>
          </a:p>
          <a:p>
            <a:pPr eaLnBrk="1" hangingPunct="1">
              <a:lnSpc>
                <a:spcPct val="90000"/>
              </a:lnSpc>
            </a:pPr>
            <a:r>
              <a:rPr lang="en-US" altLang="en-US" sz="1600"/>
              <a:t>Parent involvement</a:t>
            </a:r>
          </a:p>
          <a:p>
            <a:pPr eaLnBrk="1" hangingPunct="1">
              <a:lnSpc>
                <a:spcPct val="90000"/>
              </a:lnSpc>
            </a:pPr>
            <a:r>
              <a:rPr lang="en-US" altLang="en-US" sz="1600"/>
              <a:t>Interagency collaboration</a:t>
            </a:r>
          </a:p>
          <a:p>
            <a:pPr eaLnBrk="1" hangingPunct="1">
              <a:lnSpc>
                <a:spcPct val="90000"/>
              </a:lnSpc>
            </a:pPr>
            <a:r>
              <a:rPr lang="en-US" altLang="en-US" sz="1600"/>
              <a:t>Social skills training</a:t>
            </a:r>
          </a:p>
          <a:p>
            <a:pPr eaLnBrk="1" hangingPunct="1">
              <a:lnSpc>
                <a:spcPct val="90000"/>
              </a:lnSpc>
            </a:pPr>
            <a:r>
              <a:rPr lang="en-US" altLang="en-US" sz="1600"/>
              <a:t>Paid work experience</a:t>
            </a:r>
          </a:p>
          <a:p>
            <a:pPr eaLnBrk="1" hangingPunct="1">
              <a:lnSpc>
                <a:spcPct val="90000"/>
              </a:lnSpc>
            </a:pPr>
            <a:r>
              <a:rPr lang="en-US" altLang="en-US" sz="1600"/>
              <a:t>Follow-up employment services</a:t>
            </a:r>
          </a:p>
          <a:p>
            <a:pPr eaLnBrk="1" hangingPunct="1">
              <a:lnSpc>
                <a:spcPct val="90000"/>
              </a:lnSpc>
            </a:pPr>
            <a:r>
              <a:rPr lang="en-US" altLang="en-US" sz="1600"/>
              <a:t>Integrated settings</a:t>
            </a:r>
          </a:p>
        </p:txBody>
      </p:sp>
      <p:sp>
        <p:nvSpPr>
          <p:cNvPr id="69636" name="Rectangle 4">
            <a:extLst>
              <a:ext uri="{FF2B5EF4-FFF2-40B4-BE49-F238E27FC236}">
                <a16:creationId xmlns:a16="http://schemas.microsoft.com/office/drawing/2014/main" id="{16E3C8A0-81C4-4B79-AF2F-5EBE6A6ABE64}"/>
              </a:ext>
            </a:extLst>
          </p:cNvPr>
          <p:cNvSpPr>
            <a:spLocks noGrp="1" noChangeArrowheads="1"/>
          </p:cNvSpPr>
          <p:nvPr>
            <p:ph type="body" sz="half" idx="4294967295"/>
          </p:nvPr>
        </p:nvSpPr>
        <p:spPr>
          <a:xfrm>
            <a:off x="6457950" y="3657600"/>
            <a:ext cx="4349750" cy="3124200"/>
          </a:xfrm>
        </p:spPr>
        <p:txBody>
          <a:bodyPr/>
          <a:lstStyle/>
          <a:p>
            <a:pPr eaLnBrk="1" hangingPunct="1">
              <a:lnSpc>
                <a:spcPct val="90000"/>
              </a:lnSpc>
            </a:pPr>
            <a:r>
              <a:rPr lang="en-US" altLang="en-US" sz="1600"/>
              <a:t>Community-based instruction</a:t>
            </a:r>
          </a:p>
          <a:p>
            <a:pPr eaLnBrk="1" hangingPunct="1">
              <a:lnSpc>
                <a:spcPct val="90000"/>
              </a:lnSpc>
            </a:pPr>
            <a:r>
              <a:rPr lang="en-US" altLang="en-US" sz="1600"/>
              <a:t>Vocational assessment</a:t>
            </a:r>
          </a:p>
          <a:p>
            <a:pPr eaLnBrk="1" hangingPunct="1">
              <a:lnSpc>
                <a:spcPct val="90000"/>
              </a:lnSpc>
            </a:pPr>
            <a:r>
              <a:rPr lang="en-US" altLang="en-US" sz="1600"/>
              <a:t>Community-referenced curriculum</a:t>
            </a:r>
          </a:p>
          <a:p>
            <a:pPr eaLnBrk="1" hangingPunct="1">
              <a:lnSpc>
                <a:spcPct val="90000"/>
              </a:lnSpc>
            </a:pPr>
            <a:r>
              <a:rPr lang="en-US" altLang="en-US" sz="1600"/>
              <a:t>Career education curricula and experience</a:t>
            </a:r>
          </a:p>
          <a:p>
            <a:pPr eaLnBrk="1" hangingPunct="1">
              <a:lnSpc>
                <a:spcPct val="90000"/>
              </a:lnSpc>
            </a:pPr>
            <a:r>
              <a:rPr lang="en-US" altLang="en-US" sz="1600"/>
              <a:t>Employability skills training</a:t>
            </a:r>
          </a:p>
          <a:p>
            <a:pPr eaLnBrk="1" hangingPunct="1">
              <a:lnSpc>
                <a:spcPct val="90000"/>
              </a:lnSpc>
            </a:pPr>
            <a:r>
              <a:rPr lang="en-US" altLang="en-US" sz="1600"/>
              <a:t>Academic skills training</a:t>
            </a:r>
          </a:p>
        </p:txBody>
      </p:sp>
      <p:sp>
        <p:nvSpPr>
          <p:cNvPr id="69637" name="Text Box 6">
            <a:extLst>
              <a:ext uri="{FF2B5EF4-FFF2-40B4-BE49-F238E27FC236}">
                <a16:creationId xmlns:a16="http://schemas.microsoft.com/office/drawing/2014/main" id="{F407F8A2-7E7B-4980-B2CF-B246475E6CA5}"/>
              </a:ext>
            </a:extLst>
          </p:cNvPr>
          <p:cNvSpPr txBox="1">
            <a:spLocks noChangeArrowheads="1"/>
          </p:cNvSpPr>
          <p:nvPr/>
        </p:nvSpPr>
        <p:spPr bwMode="auto">
          <a:xfrm>
            <a:off x="2590800" y="1752600"/>
            <a:ext cx="7848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eaLnBrk="1" hangingPunct="1">
              <a:lnSpc>
                <a:spcPct val="90000"/>
              </a:lnSpc>
              <a:spcBef>
                <a:spcPct val="50000"/>
              </a:spcBef>
              <a:spcAft>
                <a:spcPct val="0"/>
              </a:spcAft>
              <a:buClrTx/>
              <a:buSzPct val="80000"/>
              <a:buFont typeface="Verdana" panose="020B0604030504040204" pitchFamily="34" charset="0"/>
              <a:buNone/>
            </a:pPr>
            <a:r>
              <a:rPr lang="en-US" altLang="en-US" sz="1600" i="1">
                <a:solidFill>
                  <a:schemeClr val="tx1"/>
                </a:solidFill>
                <a:latin typeface="Verdana" panose="020B0604030504040204" pitchFamily="34" charset="0"/>
                <a:cs typeface="Arial" panose="020B0604020202020204" pitchFamily="34" charset="0"/>
              </a:rPr>
              <a:t>IDEA</a:t>
            </a:r>
            <a:r>
              <a:rPr lang="en-US" altLang="en-US" sz="1600">
                <a:solidFill>
                  <a:schemeClr val="tx1"/>
                </a:solidFill>
                <a:latin typeface="Verdana" panose="020B0604030504040204" pitchFamily="34" charset="0"/>
                <a:cs typeface="Arial" panose="020B0604020202020204" pitchFamily="34" charset="0"/>
              </a:rPr>
              <a:t> requires transition programming to support the needs of the students and enable them to meet their specific goals.</a:t>
            </a:r>
          </a:p>
          <a:p>
            <a:pPr eaLnBrk="1" hangingPunct="1">
              <a:lnSpc>
                <a:spcPct val="90000"/>
              </a:lnSpc>
              <a:spcBef>
                <a:spcPct val="50000"/>
              </a:spcBef>
              <a:spcAft>
                <a:spcPct val="0"/>
              </a:spcAft>
              <a:buClrTx/>
              <a:buSzPct val="80000"/>
              <a:buFont typeface="Verdana" panose="020B0604030504040204" pitchFamily="34" charset="0"/>
              <a:buNone/>
            </a:pPr>
            <a:r>
              <a:rPr lang="en-US" altLang="en-US" sz="1600">
                <a:solidFill>
                  <a:schemeClr val="tx1"/>
                </a:solidFill>
                <a:latin typeface="Verdana" panose="020B0604030504040204" pitchFamily="34" charset="0"/>
                <a:cs typeface="Arial" panose="020B0604020202020204" pitchFamily="34" charset="0"/>
              </a:rPr>
              <a:t>The following is a list of recommended practices intended to be integrated into secondary programs serving students with disabilities.</a:t>
            </a:r>
          </a:p>
          <a:p>
            <a:pPr algn="ctr" eaLnBrk="1" hangingPunct="1">
              <a:spcBef>
                <a:spcPct val="50000"/>
              </a:spcBef>
              <a:spcAft>
                <a:spcPct val="0"/>
              </a:spcAft>
              <a:buClrTx/>
              <a:buSzPct val="80000"/>
              <a:buFont typeface="Verdana" panose="020B0604030504040204" pitchFamily="34" charset="0"/>
              <a:buNone/>
            </a:pPr>
            <a:endParaRPr lang="en-US" altLang="en-US" sz="1600">
              <a:solidFill>
                <a:schemeClr val="tx1"/>
              </a:solidFill>
              <a:latin typeface="Verdana" panose="020B060403050404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150E130-B4F7-497A-95E5-4586127AFBA8}"/>
              </a:ext>
            </a:extLst>
          </p:cNvPr>
          <p:cNvSpPr>
            <a:spLocks noGrp="1" noChangeArrowheads="1"/>
          </p:cNvSpPr>
          <p:nvPr>
            <p:ph type="title" idx="4294967295"/>
          </p:nvPr>
        </p:nvSpPr>
        <p:spPr/>
        <p:txBody>
          <a:bodyPr anchor="b"/>
          <a:lstStyle/>
          <a:p>
            <a:pPr eaLnBrk="1" hangingPunct="1"/>
            <a:r>
              <a:rPr lang="en-US" altLang="en-US">
                <a:ln>
                  <a:noFill/>
                </a:ln>
              </a:rPr>
              <a:t>Secondary Transition Programming (cont.)</a:t>
            </a:r>
          </a:p>
        </p:txBody>
      </p:sp>
      <p:sp>
        <p:nvSpPr>
          <p:cNvPr id="70659" name="Rectangle 3">
            <a:extLst>
              <a:ext uri="{FF2B5EF4-FFF2-40B4-BE49-F238E27FC236}">
                <a16:creationId xmlns:a16="http://schemas.microsoft.com/office/drawing/2014/main" id="{DF7B186F-C653-4550-B8BE-F0E10891BCD0}"/>
              </a:ext>
            </a:extLst>
          </p:cNvPr>
          <p:cNvSpPr>
            <a:spLocks noGrp="1" noChangeArrowheads="1"/>
          </p:cNvSpPr>
          <p:nvPr>
            <p:ph type="body" idx="4294967295"/>
          </p:nvPr>
        </p:nvSpPr>
        <p:spPr>
          <a:xfrm>
            <a:off x="2274888" y="1676400"/>
            <a:ext cx="8305800" cy="4113213"/>
          </a:xfrm>
        </p:spPr>
        <p:txBody>
          <a:bodyPr/>
          <a:lstStyle/>
          <a:p>
            <a:pPr eaLnBrk="1" hangingPunct="1">
              <a:lnSpc>
                <a:spcPct val="90000"/>
              </a:lnSpc>
            </a:pPr>
            <a:r>
              <a:rPr lang="en-US" altLang="en-US" sz="1800"/>
              <a:t>Hughes et al. (1997) identified some socially validated transition support strategies that secondary school counselors can incorporate into any school program:</a:t>
            </a:r>
          </a:p>
          <a:p>
            <a:pPr lvl="1" eaLnBrk="1" hangingPunct="1">
              <a:lnSpc>
                <a:spcPct val="90000"/>
              </a:lnSpc>
            </a:pPr>
            <a:r>
              <a:rPr lang="en-US" altLang="en-US" sz="1800"/>
              <a:t>Identify and provide social support</a:t>
            </a:r>
          </a:p>
          <a:p>
            <a:pPr lvl="1" eaLnBrk="1" hangingPunct="1">
              <a:lnSpc>
                <a:spcPct val="90000"/>
              </a:lnSpc>
            </a:pPr>
            <a:r>
              <a:rPr lang="en-US" altLang="en-US" sz="1800"/>
              <a:t>Identify environmental support and provide environmental changes</a:t>
            </a:r>
          </a:p>
          <a:p>
            <a:pPr lvl="1" eaLnBrk="1" hangingPunct="1">
              <a:lnSpc>
                <a:spcPct val="90000"/>
              </a:lnSpc>
            </a:pPr>
            <a:r>
              <a:rPr lang="en-US" altLang="en-US" sz="1800"/>
              <a:t>Promote acceptance</a:t>
            </a:r>
          </a:p>
          <a:p>
            <a:pPr lvl="1" eaLnBrk="1" hangingPunct="1">
              <a:lnSpc>
                <a:spcPct val="90000"/>
              </a:lnSpc>
            </a:pPr>
            <a:r>
              <a:rPr lang="en-US" altLang="en-US" sz="1800"/>
              <a:t>Observe the student’s opportunities for choice</a:t>
            </a:r>
          </a:p>
          <a:p>
            <a:pPr lvl="1" eaLnBrk="1" hangingPunct="1">
              <a:lnSpc>
                <a:spcPct val="90000"/>
              </a:lnSpc>
            </a:pPr>
            <a:r>
              <a:rPr lang="en-US" altLang="en-US" sz="1800"/>
              <a:t>Provide choice-making opportunities</a:t>
            </a:r>
          </a:p>
          <a:p>
            <a:pPr lvl="1" eaLnBrk="1" hangingPunct="1">
              <a:lnSpc>
                <a:spcPct val="90000"/>
              </a:lnSpc>
            </a:pPr>
            <a:r>
              <a:rPr lang="en-US" altLang="en-US" sz="1800"/>
              <a:t>Identify the student’s strengths and areas needing support</a:t>
            </a:r>
          </a:p>
          <a:p>
            <a:pPr lvl="1" eaLnBrk="1" hangingPunct="1">
              <a:lnSpc>
                <a:spcPct val="90000"/>
              </a:lnSpc>
            </a:pPr>
            <a:r>
              <a:rPr lang="en-US" altLang="en-US" sz="1800"/>
              <a:t>Teach self-management</a:t>
            </a:r>
          </a:p>
          <a:p>
            <a:pPr lvl="1" eaLnBrk="1" hangingPunct="1">
              <a:lnSpc>
                <a:spcPct val="90000"/>
              </a:lnSpc>
            </a:pPr>
            <a:r>
              <a:rPr lang="en-US" altLang="en-US" sz="1800"/>
              <a:t>Provide opportunities to learn and practice social skills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F1C207CC-372D-4066-99E4-DF6A8DAAB384}"/>
              </a:ext>
            </a:extLst>
          </p:cNvPr>
          <p:cNvSpPr>
            <a:spLocks noGrp="1" noChangeArrowheads="1"/>
          </p:cNvSpPr>
          <p:nvPr>
            <p:ph type="title" idx="4294967295"/>
          </p:nvPr>
        </p:nvSpPr>
        <p:spPr>
          <a:xfrm>
            <a:off x="2286000" y="381000"/>
            <a:ext cx="8382000" cy="1143000"/>
          </a:xfrm>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National Alliance for Secondary Education and Transition (NASET)</a:t>
            </a:r>
          </a:p>
        </p:txBody>
      </p:sp>
      <p:sp>
        <p:nvSpPr>
          <p:cNvPr id="71683" name="Rectangle 3">
            <a:extLst>
              <a:ext uri="{FF2B5EF4-FFF2-40B4-BE49-F238E27FC236}">
                <a16:creationId xmlns:a16="http://schemas.microsoft.com/office/drawing/2014/main" id="{CF4942C4-90D1-4DDB-8D6A-1E3750A8D076}"/>
              </a:ext>
            </a:extLst>
          </p:cNvPr>
          <p:cNvSpPr>
            <a:spLocks noGrp="1" noChangeArrowheads="1"/>
          </p:cNvSpPr>
          <p:nvPr>
            <p:ph type="body" idx="4294967295"/>
          </p:nvPr>
        </p:nvSpPr>
        <p:spPr/>
        <p:txBody>
          <a:bodyPr/>
          <a:lstStyle/>
          <a:p>
            <a:pPr eaLnBrk="1" hangingPunct="1">
              <a:lnSpc>
                <a:spcPct val="90000"/>
              </a:lnSpc>
            </a:pPr>
            <a:r>
              <a:rPr lang="en-US" altLang="en-US" sz="1800"/>
              <a:t>NASET is an excellent resource for schools and professionals serving secondary students with disabilities.</a:t>
            </a:r>
          </a:p>
          <a:p>
            <a:pPr eaLnBrk="1" hangingPunct="1">
              <a:lnSpc>
                <a:spcPct val="90000"/>
              </a:lnSpc>
            </a:pPr>
            <a:r>
              <a:rPr lang="en-US" altLang="en-US" sz="1800"/>
              <a:t>NASET is a voluntary coalition of 30 national organizations representing general education, special education, career and technical education, youth development, postsecondary education, workforce development, and families.</a:t>
            </a:r>
          </a:p>
          <a:p>
            <a:pPr eaLnBrk="1" hangingPunct="1">
              <a:lnSpc>
                <a:spcPct val="90000"/>
              </a:lnSpc>
            </a:pPr>
            <a:r>
              <a:rPr lang="en-US" altLang="en-US" sz="1800"/>
              <a:t>It was formed specifically to promote high quality and effective secondary education and transition services.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F9AF5C1E-C055-4B60-8907-286D41E4BF1D}"/>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National Alliance for Secondary Education and Transition (cont.)</a:t>
            </a:r>
          </a:p>
        </p:txBody>
      </p:sp>
      <p:sp>
        <p:nvSpPr>
          <p:cNvPr id="72707" name="Rectangle 3">
            <a:extLst>
              <a:ext uri="{FF2B5EF4-FFF2-40B4-BE49-F238E27FC236}">
                <a16:creationId xmlns:a16="http://schemas.microsoft.com/office/drawing/2014/main" id="{F02BFA4A-CA5F-486D-A0A9-A69260BB6E5D}"/>
              </a:ext>
            </a:extLst>
          </p:cNvPr>
          <p:cNvSpPr>
            <a:spLocks noGrp="1" noChangeArrowheads="1"/>
          </p:cNvSpPr>
          <p:nvPr>
            <p:ph type="body" idx="4294967295"/>
          </p:nvPr>
        </p:nvSpPr>
        <p:spPr>
          <a:xfrm>
            <a:off x="2286000" y="1766888"/>
            <a:ext cx="8382000" cy="4113212"/>
          </a:xfrm>
        </p:spPr>
        <p:txBody>
          <a:bodyPr/>
          <a:lstStyle/>
          <a:p>
            <a:pPr eaLnBrk="1" hangingPunct="1">
              <a:lnSpc>
                <a:spcPct val="90000"/>
              </a:lnSpc>
            </a:pPr>
            <a:r>
              <a:rPr lang="en-US" altLang="en-US" sz="1800"/>
              <a:t>In its </a:t>
            </a:r>
            <a:r>
              <a:rPr lang="en-US" altLang="en-US" sz="1800" i="1"/>
              <a:t>Standards for Secondary Education and Transition</a:t>
            </a:r>
            <a:r>
              <a:rPr lang="en-US" altLang="en-US" sz="1800"/>
              <a:t>, NASET has identified benchmarks that reflect quality secondary education and transition services for all students in five areas of adult living:</a:t>
            </a:r>
          </a:p>
          <a:p>
            <a:pPr lvl="1" eaLnBrk="1" hangingPunct="1">
              <a:lnSpc>
                <a:spcPct val="90000"/>
              </a:lnSpc>
            </a:pPr>
            <a:r>
              <a:rPr lang="en-US" altLang="en-US" sz="1800"/>
              <a:t>Schooling</a:t>
            </a:r>
          </a:p>
          <a:p>
            <a:pPr lvl="1" eaLnBrk="1" hangingPunct="1">
              <a:lnSpc>
                <a:spcPct val="90000"/>
              </a:lnSpc>
            </a:pPr>
            <a:r>
              <a:rPr lang="en-US" altLang="en-US" sz="1800"/>
              <a:t>Career preparatory experiences</a:t>
            </a:r>
          </a:p>
          <a:p>
            <a:pPr lvl="1" eaLnBrk="1" hangingPunct="1">
              <a:lnSpc>
                <a:spcPct val="90000"/>
              </a:lnSpc>
            </a:pPr>
            <a:r>
              <a:rPr lang="en-US" altLang="en-US" sz="1800"/>
              <a:t>Youth development and youth leadership</a:t>
            </a:r>
          </a:p>
          <a:p>
            <a:pPr lvl="1" eaLnBrk="1" hangingPunct="1">
              <a:lnSpc>
                <a:spcPct val="90000"/>
              </a:lnSpc>
            </a:pPr>
            <a:r>
              <a:rPr lang="en-US" altLang="en-US" sz="1800"/>
              <a:t>Family involvement</a:t>
            </a:r>
          </a:p>
          <a:p>
            <a:pPr lvl="1" eaLnBrk="1" hangingPunct="1">
              <a:lnSpc>
                <a:spcPct val="90000"/>
              </a:lnSpc>
            </a:pPr>
            <a:r>
              <a:rPr lang="en-US" altLang="en-US" sz="1800"/>
              <a:t>Connecting activities and service coordination</a:t>
            </a:r>
          </a:p>
          <a:p>
            <a:pPr lvl="1" eaLnBrk="1" hangingPunct="1">
              <a:lnSpc>
                <a:spcPct val="90000"/>
              </a:lnSpc>
              <a:buFont typeface="Verdana" panose="020B0604030504040204" pitchFamily="34" charset="0"/>
              <a:buNone/>
            </a:pPr>
            <a:endParaRPr lang="en-US" altLang="en-US" sz="1800"/>
          </a:p>
          <a:p>
            <a:pPr eaLnBrk="1" hangingPunct="1">
              <a:lnSpc>
                <a:spcPct val="90000"/>
              </a:lnSpc>
            </a:pPr>
            <a:r>
              <a:rPr lang="en-US" altLang="en-US" sz="1700"/>
              <a:t>www.naset.org/teleconferences/doc/TransitionToolkit.pdf</a:t>
            </a:r>
          </a:p>
          <a:p>
            <a:pPr eaLnBrk="1" hangingPunct="1">
              <a:lnSpc>
                <a:spcPct val="90000"/>
              </a:lnSpc>
            </a:pPr>
            <a:endParaRPr lang="en-US" altLang="en-US" sz="17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3C81AC1-013F-4C9B-B028-01F23EC118A6}"/>
              </a:ext>
            </a:extLst>
          </p:cNvPr>
          <p:cNvSpPr>
            <a:spLocks noGrp="1" noChangeArrowheads="1"/>
          </p:cNvSpPr>
          <p:nvPr>
            <p:ph type="title" idx="4294967295"/>
          </p:nvPr>
        </p:nvSpPr>
        <p:spPr/>
        <p:txBody>
          <a:bodyPr anchor="b"/>
          <a:lstStyle/>
          <a:p>
            <a:pPr eaLnBrk="1" hangingPunct="1"/>
            <a:r>
              <a:rPr lang="en-US" altLang="en-US">
                <a:ln>
                  <a:noFill/>
                </a:ln>
              </a:rPr>
              <a:t>High School Programming</a:t>
            </a:r>
          </a:p>
        </p:txBody>
      </p:sp>
      <p:sp>
        <p:nvSpPr>
          <p:cNvPr id="73731" name="Rectangle 3">
            <a:extLst>
              <a:ext uri="{FF2B5EF4-FFF2-40B4-BE49-F238E27FC236}">
                <a16:creationId xmlns:a16="http://schemas.microsoft.com/office/drawing/2014/main" id="{2ECD8201-06FC-4D55-BF64-EDB3E5C8D0FC}"/>
              </a:ext>
            </a:extLst>
          </p:cNvPr>
          <p:cNvSpPr>
            <a:spLocks noGrp="1" noChangeArrowheads="1"/>
          </p:cNvSpPr>
          <p:nvPr>
            <p:ph type="body" idx="4294967295"/>
          </p:nvPr>
        </p:nvSpPr>
        <p:spPr>
          <a:xfrm>
            <a:off x="2209800" y="1600200"/>
            <a:ext cx="8458200" cy="5091113"/>
          </a:xfrm>
        </p:spPr>
        <p:txBody>
          <a:bodyPr/>
          <a:lstStyle/>
          <a:p>
            <a:pPr eaLnBrk="1" hangingPunct="1">
              <a:lnSpc>
                <a:spcPct val="90000"/>
              </a:lnSpc>
            </a:pPr>
            <a:r>
              <a:rPr lang="en-US" altLang="en-US" sz="1800"/>
              <a:t>Recent data:</a:t>
            </a:r>
          </a:p>
          <a:p>
            <a:pPr lvl="1" eaLnBrk="1" hangingPunct="1">
              <a:lnSpc>
                <a:spcPct val="90000"/>
              </a:lnSpc>
            </a:pPr>
            <a:r>
              <a:rPr lang="en-US" altLang="en-US" sz="1800"/>
              <a:t>Students with disabilities have significantly increased the number of academic courses they are taking in math, science, and foreign language.</a:t>
            </a:r>
          </a:p>
          <a:p>
            <a:pPr lvl="2" eaLnBrk="1" hangingPunct="1">
              <a:lnSpc>
                <a:spcPct val="90000"/>
              </a:lnSpc>
            </a:pPr>
            <a:r>
              <a:rPr lang="en-US" altLang="en-US" sz="1600"/>
              <a:t>Possibly due to the effect of increased requirements for access to general curriculum under </a:t>
            </a:r>
            <a:r>
              <a:rPr lang="en-US" altLang="en-US" sz="1600" i="1"/>
              <a:t>No Child Left Behind</a:t>
            </a:r>
            <a:r>
              <a:rPr lang="en-US" altLang="en-US" sz="1600"/>
              <a:t>.</a:t>
            </a:r>
          </a:p>
          <a:p>
            <a:pPr lvl="1" eaLnBrk="1" hangingPunct="1">
              <a:lnSpc>
                <a:spcPct val="90000"/>
              </a:lnSpc>
            </a:pPr>
            <a:r>
              <a:rPr lang="en-US" altLang="en-US" sz="1800"/>
              <a:t>The numbers of students taking vocational courses in recent years has decreased.</a:t>
            </a:r>
          </a:p>
          <a:p>
            <a:pPr lvl="2" eaLnBrk="1" hangingPunct="1">
              <a:lnSpc>
                <a:spcPct val="90000"/>
              </a:lnSpc>
            </a:pPr>
            <a:r>
              <a:rPr lang="en-US" altLang="en-US" sz="1600"/>
              <a:t>Likely a fallout of the increase in courses taken in the general curriculum by students with disabilities.</a:t>
            </a:r>
          </a:p>
          <a:p>
            <a:pPr lvl="2" eaLnBrk="1" hangingPunct="1">
              <a:lnSpc>
                <a:spcPct val="90000"/>
              </a:lnSpc>
            </a:pPr>
            <a:r>
              <a:rPr lang="en-US" altLang="en-US" sz="1600"/>
              <a:t>Cause for concern as vocational programming can significantly increase positive postsecondary outcomes for students with disabilities.</a:t>
            </a:r>
          </a:p>
          <a:p>
            <a:pPr eaLnBrk="1" hangingPunct="1">
              <a:lnSpc>
                <a:spcPct val="90000"/>
              </a:lnSpc>
            </a:pPr>
            <a:r>
              <a:rPr lang="en-US" altLang="en-US" sz="1800"/>
              <a:t>Professional school counselors should:</a:t>
            </a:r>
          </a:p>
          <a:p>
            <a:pPr lvl="1" eaLnBrk="1" hangingPunct="1">
              <a:lnSpc>
                <a:spcPct val="90000"/>
              </a:lnSpc>
            </a:pPr>
            <a:r>
              <a:rPr lang="en-US" altLang="en-US" sz="1600"/>
              <a:t>advocate for curricular programming to address individual student needs</a:t>
            </a:r>
          </a:p>
          <a:p>
            <a:pPr lvl="1" eaLnBrk="1" hangingPunct="1">
              <a:lnSpc>
                <a:spcPct val="90000"/>
              </a:lnSpc>
            </a:pPr>
            <a:r>
              <a:rPr lang="en-US" altLang="en-US" sz="1600"/>
              <a:t>help families to determine whether goals should relate primarily to post-secondary education or to employment and independent living.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C83E530-ED9A-44F4-9E88-6D45D2AF16B0}"/>
              </a:ext>
            </a:extLst>
          </p:cNvPr>
          <p:cNvSpPr>
            <a:spLocks noGrp="1" noChangeArrowheads="1"/>
          </p:cNvSpPr>
          <p:nvPr>
            <p:ph type="title" idx="4294967295"/>
          </p:nvPr>
        </p:nvSpPr>
        <p:spPr/>
        <p:txBody>
          <a:bodyPr anchor="b"/>
          <a:lstStyle/>
          <a:p>
            <a:pPr eaLnBrk="1" hangingPunct="1"/>
            <a:r>
              <a:rPr lang="en-US" altLang="en-US">
                <a:ln>
                  <a:noFill/>
                </a:ln>
              </a:rPr>
              <a:t>Post-secondary Educational Programming</a:t>
            </a:r>
          </a:p>
        </p:txBody>
      </p:sp>
      <p:sp>
        <p:nvSpPr>
          <p:cNvPr id="74755" name="Rectangle 3">
            <a:extLst>
              <a:ext uri="{FF2B5EF4-FFF2-40B4-BE49-F238E27FC236}">
                <a16:creationId xmlns:a16="http://schemas.microsoft.com/office/drawing/2014/main" id="{23D97F90-B64E-4F2A-AADE-0F2B51AF7E48}"/>
              </a:ext>
            </a:extLst>
          </p:cNvPr>
          <p:cNvSpPr>
            <a:spLocks noGrp="1" noChangeArrowheads="1"/>
          </p:cNvSpPr>
          <p:nvPr>
            <p:ph type="body" idx="4294967295"/>
          </p:nvPr>
        </p:nvSpPr>
        <p:spPr>
          <a:xfrm>
            <a:off x="2209800" y="1595438"/>
            <a:ext cx="8458200" cy="4113212"/>
          </a:xfrm>
        </p:spPr>
        <p:txBody>
          <a:bodyPr/>
          <a:lstStyle/>
          <a:p>
            <a:pPr eaLnBrk="1" hangingPunct="1">
              <a:lnSpc>
                <a:spcPct val="90000"/>
              </a:lnSpc>
            </a:pPr>
            <a:r>
              <a:rPr lang="en-US" altLang="en-US" sz="1600"/>
              <a:t>Students with disabilities attend college and other post-secondary educational programs at rates far below their non-disabled peers.</a:t>
            </a:r>
          </a:p>
          <a:p>
            <a:pPr eaLnBrk="1" hangingPunct="1">
              <a:lnSpc>
                <a:spcPct val="90000"/>
              </a:lnSpc>
            </a:pPr>
            <a:r>
              <a:rPr lang="en-US" altLang="en-US" sz="1600"/>
              <a:t>It is critical that students hold high expectations for their continued education.</a:t>
            </a:r>
          </a:p>
          <a:p>
            <a:pPr eaLnBrk="1" hangingPunct="1">
              <a:lnSpc>
                <a:spcPct val="90000"/>
              </a:lnSpc>
            </a:pPr>
            <a:r>
              <a:rPr lang="en-US" altLang="en-US" sz="1600"/>
              <a:t>Excellent resources are available to help students identify appropriate colleges, seek reasonable accommodations, and access support services, including:</a:t>
            </a:r>
          </a:p>
          <a:p>
            <a:pPr lvl="1" eaLnBrk="1" hangingPunct="1">
              <a:lnSpc>
                <a:spcPct val="90000"/>
              </a:lnSpc>
            </a:pPr>
            <a:r>
              <a:rPr lang="en-US" altLang="en-US" sz="1800"/>
              <a:t>DO-IT (Disabilities, Opportunities, Internetworking, &amp; Technology)</a:t>
            </a:r>
          </a:p>
          <a:p>
            <a:pPr lvl="1" eaLnBrk="1" hangingPunct="1">
              <a:lnSpc>
                <a:spcPct val="90000"/>
              </a:lnSpc>
            </a:pPr>
            <a:r>
              <a:rPr lang="en-US" altLang="en-US" sz="1800"/>
              <a:t>Post-ITT (Postsecondary Innovative Transition Technology project)</a:t>
            </a:r>
          </a:p>
          <a:p>
            <a:pPr lvl="1" eaLnBrk="1" hangingPunct="1">
              <a:lnSpc>
                <a:spcPct val="90000"/>
              </a:lnSpc>
            </a:pPr>
            <a:r>
              <a:rPr lang="en-US" altLang="en-US" sz="1800"/>
              <a:t>HEATH Resource Center (Higher Education and Adult Training for People with Disabilities)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3BF6C88B-1AC0-438E-8014-C1296D7F1550}"/>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Post-secondary Educational Programming (cont.)</a:t>
            </a:r>
          </a:p>
        </p:txBody>
      </p:sp>
      <p:sp>
        <p:nvSpPr>
          <p:cNvPr id="75779" name="Rectangle 3">
            <a:extLst>
              <a:ext uri="{FF2B5EF4-FFF2-40B4-BE49-F238E27FC236}">
                <a16:creationId xmlns:a16="http://schemas.microsoft.com/office/drawing/2014/main" id="{B063EA95-4EF9-47BE-87F8-266A7300FF1A}"/>
              </a:ext>
            </a:extLst>
          </p:cNvPr>
          <p:cNvSpPr>
            <a:spLocks noGrp="1" noChangeArrowheads="1"/>
          </p:cNvSpPr>
          <p:nvPr>
            <p:ph type="body" sz="half" idx="4294967295"/>
          </p:nvPr>
        </p:nvSpPr>
        <p:spPr>
          <a:xfrm>
            <a:off x="2286000" y="1766888"/>
            <a:ext cx="4648200" cy="4113212"/>
          </a:xfrm>
        </p:spPr>
        <p:txBody>
          <a:bodyPr/>
          <a:lstStyle/>
          <a:p>
            <a:pPr eaLnBrk="1" hangingPunct="1">
              <a:lnSpc>
                <a:spcPct val="90000"/>
              </a:lnSpc>
            </a:pPr>
            <a:r>
              <a:rPr lang="en-US" altLang="en-US" sz="1600"/>
              <a:t>Professional school counselors can help students by providing specialized information to parents and students with disabilities regarding:</a:t>
            </a:r>
          </a:p>
          <a:p>
            <a:pPr lvl="1" eaLnBrk="1" hangingPunct="1">
              <a:lnSpc>
                <a:spcPct val="90000"/>
              </a:lnSpc>
            </a:pPr>
            <a:r>
              <a:rPr lang="en-US" altLang="en-US" sz="1600"/>
              <a:t>Readiness for college</a:t>
            </a:r>
          </a:p>
          <a:p>
            <a:pPr lvl="1" eaLnBrk="1" hangingPunct="1">
              <a:lnSpc>
                <a:spcPct val="90000"/>
              </a:lnSpc>
            </a:pPr>
            <a:r>
              <a:rPr lang="en-US" altLang="en-US" sz="1600"/>
              <a:t>Information on disability disclosure during the application process</a:t>
            </a:r>
          </a:p>
          <a:p>
            <a:pPr lvl="1" eaLnBrk="1" hangingPunct="1">
              <a:lnSpc>
                <a:spcPct val="90000"/>
              </a:lnSpc>
            </a:pPr>
            <a:r>
              <a:rPr lang="en-US" altLang="en-US" sz="1600"/>
              <a:t>Methods to interview effectively</a:t>
            </a:r>
          </a:p>
          <a:p>
            <a:pPr lvl="1" eaLnBrk="1" hangingPunct="1">
              <a:lnSpc>
                <a:spcPct val="90000"/>
              </a:lnSpc>
            </a:pPr>
            <a:r>
              <a:rPr lang="en-US" altLang="en-US" sz="1600"/>
              <a:t>Ways to document a disability at the post-secondary level</a:t>
            </a:r>
          </a:p>
          <a:p>
            <a:pPr lvl="1" eaLnBrk="1" hangingPunct="1">
              <a:lnSpc>
                <a:spcPct val="90000"/>
              </a:lnSpc>
            </a:pPr>
            <a:r>
              <a:rPr lang="en-US" altLang="en-US" sz="1600"/>
              <a:t>Information on how to identify available accommodations in various colleges</a:t>
            </a:r>
          </a:p>
          <a:p>
            <a:pPr lvl="1" eaLnBrk="1" hangingPunct="1">
              <a:lnSpc>
                <a:spcPct val="90000"/>
              </a:lnSpc>
            </a:pPr>
            <a:r>
              <a:rPr lang="en-US" altLang="en-US" sz="1600"/>
              <a:t>Tips for finding a “good match” for a specific student’s special needs</a:t>
            </a:r>
          </a:p>
        </p:txBody>
      </p:sp>
      <p:sp>
        <p:nvSpPr>
          <p:cNvPr id="75780" name="Rectangle 4">
            <a:extLst>
              <a:ext uri="{FF2B5EF4-FFF2-40B4-BE49-F238E27FC236}">
                <a16:creationId xmlns:a16="http://schemas.microsoft.com/office/drawing/2014/main" id="{86015F98-D128-439D-8DD3-9B503A0019C4}"/>
              </a:ext>
            </a:extLst>
          </p:cNvPr>
          <p:cNvSpPr>
            <a:spLocks noGrp="1" noChangeArrowheads="1"/>
          </p:cNvSpPr>
          <p:nvPr>
            <p:ph type="body" sz="half" idx="4294967295"/>
          </p:nvPr>
        </p:nvSpPr>
        <p:spPr>
          <a:xfrm>
            <a:off x="7162800" y="1766888"/>
            <a:ext cx="3192463" cy="4862512"/>
          </a:xfrm>
        </p:spPr>
        <p:txBody>
          <a:bodyPr/>
          <a:lstStyle/>
          <a:p>
            <a:pPr eaLnBrk="1" hangingPunct="1"/>
            <a:r>
              <a:rPr lang="en-US" altLang="en-US" sz="1600"/>
              <a:t>Tips on supporting transition to college:</a:t>
            </a:r>
          </a:p>
          <a:p>
            <a:pPr lvl="1" eaLnBrk="1" hangingPunct="1"/>
            <a:r>
              <a:rPr lang="en-US" altLang="en-US" sz="1600"/>
              <a:t>Teach students about their disability and compensatory strategies</a:t>
            </a:r>
          </a:p>
          <a:p>
            <a:pPr lvl="1" eaLnBrk="1" hangingPunct="1"/>
            <a:r>
              <a:rPr lang="en-US" altLang="en-US" sz="1600"/>
              <a:t>Teach students to self-advocate</a:t>
            </a:r>
          </a:p>
          <a:p>
            <a:pPr lvl="1" eaLnBrk="1" hangingPunct="1"/>
            <a:r>
              <a:rPr lang="en-US" altLang="en-US" sz="1600"/>
              <a:t>Teach students about the law</a:t>
            </a:r>
          </a:p>
          <a:p>
            <a:pPr lvl="1" eaLnBrk="1" hangingPunct="1"/>
            <a:r>
              <a:rPr lang="en-US" altLang="en-US" sz="1600"/>
              <a:t>Help students select postsecondary schools wisely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C580061-E922-4F96-83EC-43D5B53D9470}"/>
              </a:ext>
            </a:extLst>
          </p:cNvPr>
          <p:cNvSpPr>
            <a:spLocks noGrp="1" noChangeArrowheads="1"/>
          </p:cNvSpPr>
          <p:nvPr>
            <p:ph type="title" idx="4294967295"/>
          </p:nvPr>
        </p:nvSpPr>
        <p:spPr/>
        <p:txBody>
          <a:bodyPr anchor="b"/>
          <a:lstStyle/>
          <a:p>
            <a:pPr eaLnBrk="1" hangingPunct="1"/>
            <a:r>
              <a:rPr lang="en-US" altLang="en-US">
                <a:ln>
                  <a:noFill/>
                </a:ln>
              </a:rPr>
              <a:t>Career Counseling</a:t>
            </a:r>
          </a:p>
        </p:txBody>
      </p:sp>
      <p:sp>
        <p:nvSpPr>
          <p:cNvPr id="76803" name="Rectangle 3">
            <a:extLst>
              <a:ext uri="{FF2B5EF4-FFF2-40B4-BE49-F238E27FC236}">
                <a16:creationId xmlns:a16="http://schemas.microsoft.com/office/drawing/2014/main" id="{E5833161-6AFC-44FD-8F2C-D0C4E13B613A}"/>
              </a:ext>
            </a:extLst>
          </p:cNvPr>
          <p:cNvSpPr>
            <a:spLocks noGrp="1" noChangeArrowheads="1"/>
          </p:cNvSpPr>
          <p:nvPr>
            <p:ph type="body" idx="4294967295"/>
          </p:nvPr>
        </p:nvSpPr>
        <p:spPr>
          <a:xfrm>
            <a:off x="2390775" y="1766888"/>
            <a:ext cx="8069263" cy="4113212"/>
          </a:xfrm>
        </p:spPr>
        <p:txBody>
          <a:bodyPr/>
          <a:lstStyle/>
          <a:p>
            <a:pPr eaLnBrk="1" hangingPunct="1">
              <a:lnSpc>
                <a:spcPct val="90000"/>
              </a:lnSpc>
            </a:pPr>
            <a:r>
              <a:rPr lang="en-US" altLang="en-US" sz="1700"/>
              <a:t>Professional school counselors must understand the implications of the disability on a potential career.</a:t>
            </a:r>
          </a:p>
          <a:p>
            <a:pPr eaLnBrk="1" hangingPunct="1">
              <a:lnSpc>
                <a:spcPct val="90000"/>
              </a:lnSpc>
            </a:pPr>
            <a:r>
              <a:rPr lang="en-US" altLang="en-US" sz="1700"/>
              <a:t>Professional school counselors must encourage and support, while remaining realistic.</a:t>
            </a:r>
          </a:p>
          <a:p>
            <a:pPr eaLnBrk="1" hangingPunct="1">
              <a:lnSpc>
                <a:spcPct val="90000"/>
              </a:lnSpc>
            </a:pPr>
            <a:r>
              <a:rPr lang="en-US" altLang="en-US" sz="1700"/>
              <a:t>Excellent resources include:</a:t>
            </a:r>
          </a:p>
          <a:p>
            <a:pPr lvl="1" eaLnBrk="1" hangingPunct="1">
              <a:lnSpc>
                <a:spcPct val="90000"/>
              </a:lnSpc>
            </a:pPr>
            <a:r>
              <a:rPr lang="en-US" altLang="en-US" sz="1600" i="1"/>
              <a:t>Kids &amp; Youth Pages </a:t>
            </a:r>
            <a:r>
              <a:rPr lang="en-US" altLang="en-US" sz="1600"/>
              <a:t>from U.S. Department of Labor</a:t>
            </a:r>
          </a:p>
          <a:p>
            <a:pPr lvl="1" eaLnBrk="1" hangingPunct="1">
              <a:lnSpc>
                <a:spcPct val="90000"/>
              </a:lnSpc>
            </a:pPr>
            <a:r>
              <a:rPr lang="en-US" altLang="en-US" sz="1600" i="1"/>
              <a:t>Occupational Outlook Handbook</a:t>
            </a:r>
          </a:p>
          <a:p>
            <a:pPr lvl="1" eaLnBrk="1" hangingPunct="1">
              <a:lnSpc>
                <a:spcPct val="90000"/>
              </a:lnSpc>
            </a:pPr>
            <a:r>
              <a:rPr lang="en-US" altLang="en-US" sz="1600" i="1"/>
              <a:t>Teenager’s Guide to the Real World Careers</a:t>
            </a:r>
          </a:p>
          <a:p>
            <a:pPr lvl="1" eaLnBrk="1" hangingPunct="1">
              <a:lnSpc>
                <a:spcPct val="90000"/>
              </a:lnSpc>
            </a:pPr>
            <a:r>
              <a:rPr lang="en-US" altLang="en-US" sz="1600" i="1"/>
              <a:t>Job and Career Resources for Teenagers</a:t>
            </a:r>
          </a:p>
          <a:p>
            <a:pPr eaLnBrk="1" hangingPunct="1">
              <a:lnSpc>
                <a:spcPct val="90000"/>
              </a:lnSpc>
            </a:pPr>
            <a:r>
              <a:rPr lang="en-US" altLang="en-US" sz="1700"/>
              <a:t>Resources specifically for students with disabilities</a:t>
            </a:r>
            <a:r>
              <a:rPr lang="en-US" altLang="en-US" sz="1800"/>
              <a:t>:</a:t>
            </a:r>
          </a:p>
          <a:p>
            <a:pPr lvl="1" eaLnBrk="1" hangingPunct="1">
              <a:lnSpc>
                <a:spcPct val="90000"/>
              </a:lnSpc>
            </a:pPr>
            <a:r>
              <a:rPr lang="en-US" altLang="en-US" sz="1600" i="1"/>
              <a:t>Partners in Employment</a:t>
            </a:r>
          </a:p>
          <a:p>
            <a:pPr lvl="1" eaLnBrk="1" hangingPunct="1">
              <a:lnSpc>
                <a:spcPct val="90000"/>
              </a:lnSpc>
            </a:pPr>
            <a:r>
              <a:rPr lang="en-US" altLang="en-US" sz="1600" i="1"/>
              <a:t>Life Skills for Vocational Success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C8B4661-C743-40EC-92BE-520D63A68445}"/>
              </a:ext>
            </a:extLst>
          </p:cNvPr>
          <p:cNvSpPr>
            <a:spLocks noGrp="1" noChangeArrowheads="1"/>
          </p:cNvSpPr>
          <p:nvPr>
            <p:ph type="title" idx="4294967295"/>
          </p:nvPr>
        </p:nvSpPr>
        <p:spPr/>
        <p:txBody>
          <a:bodyPr anchor="b"/>
          <a:lstStyle/>
          <a:p>
            <a:pPr eaLnBrk="1" hangingPunct="1"/>
            <a:r>
              <a:rPr lang="en-US" altLang="en-US">
                <a:ln>
                  <a:noFill/>
                </a:ln>
              </a:rPr>
              <a:t>Serving Students with Disabilities (cont.)</a:t>
            </a:r>
          </a:p>
        </p:txBody>
      </p:sp>
      <p:sp>
        <p:nvSpPr>
          <p:cNvPr id="22531" name="Rectangle 3">
            <a:extLst>
              <a:ext uri="{FF2B5EF4-FFF2-40B4-BE49-F238E27FC236}">
                <a16:creationId xmlns:a16="http://schemas.microsoft.com/office/drawing/2014/main" id="{DA689982-5030-46B5-BD48-549406B4C4F0}"/>
              </a:ext>
            </a:extLst>
          </p:cNvPr>
          <p:cNvSpPr>
            <a:spLocks noGrp="1" noChangeArrowheads="1"/>
          </p:cNvSpPr>
          <p:nvPr>
            <p:ph type="body" idx="4294967295"/>
          </p:nvPr>
        </p:nvSpPr>
        <p:spPr>
          <a:xfrm>
            <a:off x="2586038" y="1766888"/>
            <a:ext cx="7700962" cy="5091112"/>
          </a:xfrm>
        </p:spPr>
        <p:txBody>
          <a:bodyPr/>
          <a:lstStyle/>
          <a:p>
            <a:pPr eaLnBrk="1" hangingPunct="1">
              <a:lnSpc>
                <a:spcPct val="90000"/>
              </a:lnSpc>
            </a:pPr>
            <a:r>
              <a:rPr lang="en-US" altLang="en-US" sz="1800"/>
              <a:t>Owens, Thomas, and Strong (2011) made suggestions for how professional school counselors can support students with disabilities</a:t>
            </a:r>
          </a:p>
          <a:p>
            <a:pPr lvl="1" eaLnBrk="1" hangingPunct="1">
              <a:lnSpc>
                <a:spcPct val="90000"/>
              </a:lnSpc>
            </a:pPr>
            <a:r>
              <a:rPr lang="en-US" altLang="en-US" sz="1800"/>
              <a:t>Provide classroom guidance</a:t>
            </a:r>
          </a:p>
          <a:p>
            <a:pPr lvl="1" eaLnBrk="1" hangingPunct="1">
              <a:lnSpc>
                <a:spcPct val="90000"/>
              </a:lnSpc>
            </a:pPr>
            <a:r>
              <a:rPr lang="en-US" altLang="en-US" sz="1800"/>
              <a:t>Consult and collaborate with staff and parents</a:t>
            </a:r>
          </a:p>
          <a:p>
            <a:pPr lvl="1" eaLnBrk="1" hangingPunct="1">
              <a:lnSpc>
                <a:spcPct val="90000"/>
              </a:lnSpc>
            </a:pPr>
            <a:r>
              <a:rPr lang="en-US" altLang="en-US" sz="1800"/>
              <a:t>Advocate for students</a:t>
            </a:r>
          </a:p>
          <a:p>
            <a:pPr lvl="1" eaLnBrk="1" hangingPunct="1">
              <a:lnSpc>
                <a:spcPct val="90000"/>
              </a:lnSpc>
            </a:pPr>
            <a:r>
              <a:rPr lang="en-US" altLang="en-US" sz="1800"/>
              <a:t>Contribute to the school’s multidisciplinary team</a:t>
            </a:r>
          </a:p>
          <a:p>
            <a:pPr lvl="1" eaLnBrk="1" hangingPunct="1">
              <a:lnSpc>
                <a:spcPct val="90000"/>
              </a:lnSpc>
            </a:pPr>
            <a:r>
              <a:rPr lang="en-US" altLang="en-US" sz="1800"/>
              <a:t>Collaborate with related student support professionals</a:t>
            </a:r>
          </a:p>
          <a:p>
            <a:pPr lvl="1" eaLnBrk="1" hangingPunct="1">
              <a:lnSpc>
                <a:spcPct val="90000"/>
              </a:lnSpc>
            </a:pPr>
            <a:r>
              <a:rPr lang="en-US" altLang="en-US" sz="1800"/>
              <a:t>Provide assistance with developing academic and transition plans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C3B7595-9C3A-4821-A53F-7B021CA9D0B7}"/>
              </a:ext>
            </a:extLst>
          </p:cNvPr>
          <p:cNvSpPr>
            <a:spLocks noGrp="1" noChangeArrowheads="1"/>
          </p:cNvSpPr>
          <p:nvPr>
            <p:ph type="title" idx="4294967295"/>
          </p:nvPr>
        </p:nvSpPr>
        <p:spPr/>
        <p:txBody>
          <a:bodyPr anchor="b"/>
          <a:lstStyle/>
          <a:p>
            <a:pPr eaLnBrk="1" hangingPunct="1"/>
            <a:r>
              <a:rPr lang="en-US" altLang="en-US">
                <a:ln>
                  <a:noFill/>
                </a:ln>
              </a:rPr>
              <a:t>Vocational/Career Planning</a:t>
            </a:r>
          </a:p>
        </p:txBody>
      </p:sp>
      <p:sp>
        <p:nvSpPr>
          <p:cNvPr id="77827" name="Rectangle 3">
            <a:extLst>
              <a:ext uri="{FF2B5EF4-FFF2-40B4-BE49-F238E27FC236}">
                <a16:creationId xmlns:a16="http://schemas.microsoft.com/office/drawing/2014/main" id="{48254831-A31E-4EDC-9873-F1B5B5E0517F}"/>
              </a:ext>
            </a:extLst>
          </p:cNvPr>
          <p:cNvSpPr>
            <a:spLocks noGrp="1" noChangeArrowheads="1"/>
          </p:cNvSpPr>
          <p:nvPr>
            <p:ph type="body" idx="4294967295"/>
          </p:nvPr>
        </p:nvSpPr>
        <p:spPr>
          <a:xfrm>
            <a:off x="2209800" y="1614488"/>
            <a:ext cx="8305800" cy="4113212"/>
          </a:xfrm>
        </p:spPr>
        <p:txBody>
          <a:bodyPr/>
          <a:lstStyle/>
          <a:p>
            <a:pPr eaLnBrk="1" hangingPunct="1">
              <a:lnSpc>
                <a:spcPct val="90000"/>
              </a:lnSpc>
            </a:pPr>
            <a:r>
              <a:rPr lang="en-US" altLang="en-US" sz="1600"/>
              <a:t>There are many online and software programs available to assist students in career planning which typically include interest inventories, career-trait surveys, and sometimes decision-making support.</a:t>
            </a:r>
          </a:p>
          <a:p>
            <a:pPr eaLnBrk="1" hangingPunct="1">
              <a:lnSpc>
                <a:spcPct val="90000"/>
              </a:lnSpc>
            </a:pPr>
            <a:r>
              <a:rPr lang="en-US" altLang="en-US" sz="1600"/>
              <a:t>In addition, there are either school system or local agency staff trained to do vocational aptitude testing of students with disabilities.</a:t>
            </a:r>
          </a:p>
          <a:p>
            <a:pPr eaLnBrk="1" hangingPunct="1">
              <a:lnSpc>
                <a:spcPct val="90000"/>
              </a:lnSpc>
            </a:pPr>
            <a:r>
              <a:rPr lang="en-US" altLang="en-US" sz="1600"/>
              <a:t>Other information necessary for career planning:</a:t>
            </a:r>
          </a:p>
          <a:p>
            <a:pPr lvl="1" eaLnBrk="1" hangingPunct="1">
              <a:lnSpc>
                <a:spcPct val="90000"/>
              </a:lnSpc>
            </a:pPr>
            <a:r>
              <a:rPr lang="en-US" altLang="en-US" sz="1600"/>
              <a:t>Interview data from parents regarding their expectations and dreams for their child</a:t>
            </a:r>
          </a:p>
          <a:p>
            <a:pPr lvl="1" eaLnBrk="1" hangingPunct="1">
              <a:lnSpc>
                <a:spcPct val="90000"/>
              </a:lnSpc>
            </a:pPr>
            <a:r>
              <a:rPr lang="en-US" altLang="en-US" sz="1600"/>
              <a:t>Student’s stated career goal</a:t>
            </a:r>
          </a:p>
          <a:p>
            <a:pPr lvl="1" eaLnBrk="1" hangingPunct="1">
              <a:lnSpc>
                <a:spcPct val="90000"/>
              </a:lnSpc>
            </a:pPr>
            <a:r>
              <a:rPr lang="en-US" altLang="en-US" sz="1600"/>
              <a:t>History of work experience</a:t>
            </a:r>
          </a:p>
          <a:p>
            <a:pPr lvl="1" eaLnBrk="1" hangingPunct="1">
              <a:lnSpc>
                <a:spcPct val="90000"/>
              </a:lnSpc>
            </a:pPr>
            <a:r>
              <a:rPr lang="en-US" altLang="en-US" sz="1600"/>
              <a:t>Reports of work habits and behaviors</a:t>
            </a:r>
          </a:p>
          <a:p>
            <a:pPr lvl="1" eaLnBrk="1" hangingPunct="1">
              <a:lnSpc>
                <a:spcPct val="90000"/>
              </a:lnSpc>
            </a:pPr>
            <a:r>
              <a:rPr lang="en-US" altLang="en-US" sz="1600"/>
              <a:t>Observation of the student’s functioning at the work-site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CCC9FAD-7872-49FE-9DD6-23734176F9E0}"/>
              </a:ext>
            </a:extLst>
          </p:cNvPr>
          <p:cNvSpPr>
            <a:spLocks noGrp="1" noChangeArrowheads="1"/>
          </p:cNvSpPr>
          <p:nvPr>
            <p:ph type="title" idx="4294967295"/>
          </p:nvPr>
        </p:nvSpPr>
        <p:spPr/>
        <p:txBody>
          <a:bodyPr anchor="b"/>
          <a:lstStyle/>
          <a:p>
            <a:pPr eaLnBrk="1" hangingPunct="1"/>
            <a:r>
              <a:rPr lang="en-US" altLang="en-US" sz="2100">
                <a:ln>
                  <a:noFill/>
                </a:ln>
              </a:rPr>
              <a:t>Vocational/Career Planning (cont.)</a:t>
            </a:r>
          </a:p>
        </p:txBody>
      </p:sp>
      <p:sp>
        <p:nvSpPr>
          <p:cNvPr id="78851" name="Rectangle 3">
            <a:extLst>
              <a:ext uri="{FF2B5EF4-FFF2-40B4-BE49-F238E27FC236}">
                <a16:creationId xmlns:a16="http://schemas.microsoft.com/office/drawing/2014/main" id="{092C1C10-AF7D-45FB-9F25-2B3611C1E5D2}"/>
              </a:ext>
            </a:extLst>
          </p:cNvPr>
          <p:cNvSpPr>
            <a:spLocks noGrp="1" noChangeArrowheads="1"/>
          </p:cNvSpPr>
          <p:nvPr>
            <p:ph type="body" idx="4294967295"/>
          </p:nvPr>
        </p:nvSpPr>
        <p:spPr>
          <a:xfrm>
            <a:off x="2362200" y="1665288"/>
            <a:ext cx="8153400" cy="4113212"/>
          </a:xfrm>
        </p:spPr>
        <p:txBody>
          <a:bodyPr/>
          <a:lstStyle/>
          <a:p>
            <a:pPr eaLnBrk="1" hangingPunct="1">
              <a:lnSpc>
                <a:spcPct val="90000"/>
              </a:lnSpc>
            </a:pPr>
            <a:r>
              <a:rPr lang="en-US" altLang="en-US" sz="1700"/>
              <a:t>Involvement of staff from the Division of Rehabilitative Services is essential in:</a:t>
            </a:r>
          </a:p>
          <a:p>
            <a:pPr lvl="1" eaLnBrk="1" hangingPunct="1">
              <a:lnSpc>
                <a:spcPct val="90000"/>
              </a:lnSpc>
            </a:pPr>
            <a:r>
              <a:rPr lang="en-US" altLang="en-US" sz="1800"/>
              <a:t>Obtaining linkages to adult services</a:t>
            </a:r>
          </a:p>
          <a:p>
            <a:pPr lvl="1" eaLnBrk="1" hangingPunct="1">
              <a:lnSpc>
                <a:spcPct val="90000"/>
              </a:lnSpc>
            </a:pPr>
            <a:r>
              <a:rPr lang="en-US" altLang="en-US" sz="1800"/>
              <a:t>Determining funding for post-secondary educational or vocational programs</a:t>
            </a:r>
          </a:p>
          <a:p>
            <a:pPr lvl="1" eaLnBrk="1" hangingPunct="1">
              <a:lnSpc>
                <a:spcPct val="90000"/>
              </a:lnSpc>
            </a:pPr>
            <a:r>
              <a:rPr lang="en-US" altLang="en-US" sz="1800"/>
              <a:t>Assisting families with ongoing transition needs beyond high school</a:t>
            </a:r>
          </a:p>
          <a:p>
            <a:pPr eaLnBrk="1" hangingPunct="1">
              <a:lnSpc>
                <a:spcPct val="90000"/>
              </a:lnSpc>
            </a:pPr>
            <a:r>
              <a:rPr lang="en-US" altLang="en-US" sz="1700"/>
              <a:t>Providing information on how to access Social Security Insurance and Social Security Disability Insurance (</a:t>
            </a:r>
            <a:r>
              <a:rPr lang="en-US" altLang="en-US" sz="1700">
                <a:hlinkClick r:id="rId2"/>
              </a:rPr>
              <a:t>www.ssa.gov</a:t>
            </a:r>
            <a:r>
              <a:rPr lang="en-US" altLang="en-US" sz="1700"/>
              <a:t>) can allow students with disabilities to:</a:t>
            </a:r>
          </a:p>
          <a:p>
            <a:pPr lvl="1" eaLnBrk="1" hangingPunct="1">
              <a:lnSpc>
                <a:spcPct val="90000"/>
              </a:lnSpc>
            </a:pPr>
            <a:r>
              <a:rPr lang="en-US" altLang="en-US" sz="1800"/>
              <a:t>Obtain adult vocational training programs</a:t>
            </a:r>
          </a:p>
          <a:p>
            <a:pPr lvl="1" eaLnBrk="1" hangingPunct="1">
              <a:lnSpc>
                <a:spcPct val="90000"/>
              </a:lnSpc>
            </a:pPr>
            <a:r>
              <a:rPr lang="en-US" altLang="en-US" sz="1800"/>
              <a:t>Access job coaching and other adult services</a:t>
            </a:r>
          </a:p>
          <a:p>
            <a:pPr lvl="1" eaLnBrk="1" hangingPunct="1">
              <a:lnSpc>
                <a:spcPct val="90000"/>
              </a:lnSpc>
            </a:pPr>
            <a:r>
              <a:rPr lang="en-US" altLang="en-US" sz="1800"/>
              <a:t>Pay for college</a:t>
            </a:r>
          </a:p>
          <a:p>
            <a:pPr lvl="1" eaLnBrk="1" hangingPunct="1">
              <a:lnSpc>
                <a:spcPct val="90000"/>
              </a:lnSpc>
            </a:pPr>
            <a:r>
              <a:rPr lang="en-US" altLang="en-US" sz="1800"/>
              <a:t>Defer income to pay for disability related expenses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DCB86F2-C197-4671-A219-91652F1C2CB5}"/>
              </a:ext>
            </a:extLst>
          </p:cNvPr>
          <p:cNvSpPr>
            <a:spLocks noGrp="1" noChangeArrowheads="1"/>
          </p:cNvSpPr>
          <p:nvPr>
            <p:ph type="title" idx="4294967295"/>
          </p:nvPr>
        </p:nvSpPr>
        <p:spPr/>
        <p:txBody>
          <a:bodyPr anchor="b"/>
          <a:lstStyle/>
          <a:p>
            <a:pPr eaLnBrk="1" hangingPunct="1"/>
            <a:r>
              <a:rPr lang="en-US" altLang="en-US">
                <a:ln>
                  <a:noFill/>
                </a:ln>
              </a:rPr>
              <a:t>Vocational Training</a:t>
            </a:r>
          </a:p>
        </p:txBody>
      </p:sp>
      <p:sp>
        <p:nvSpPr>
          <p:cNvPr id="79875" name="Rectangle 3">
            <a:extLst>
              <a:ext uri="{FF2B5EF4-FFF2-40B4-BE49-F238E27FC236}">
                <a16:creationId xmlns:a16="http://schemas.microsoft.com/office/drawing/2014/main" id="{890956C4-50C4-4C8E-9010-2353E6690317}"/>
              </a:ext>
            </a:extLst>
          </p:cNvPr>
          <p:cNvSpPr>
            <a:spLocks noGrp="1" noChangeArrowheads="1"/>
          </p:cNvSpPr>
          <p:nvPr>
            <p:ph type="body" idx="4294967295"/>
          </p:nvPr>
        </p:nvSpPr>
        <p:spPr>
          <a:xfrm>
            <a:off x="2586038" y="1766888"/>
            <a:ext cx="7769225" cy="4633912"/>
          </a:xfrm>
        </p:spPr>
        <p:txBody>
          <a:bodyPr/>
          <a:lstStyle/>
          <a:p>
            <a:pPr eaLnBrk="1" hangingPunct="1">
              <a:lnSpc>
                <a:spcPct val="90000"/>
              </a:lnSpc>
            </a:pPr>
            <a:r>
              <a:rPr lang="en-US" altLang="en-US"/>
              <a:t>The </a:t>
            </a:r>
            <a:r>
              <a:rPr lang="en-US" altLang="en-US" i="1"/>
              <a:t>School-to-Work Opportunities Act</a:t>
            </a:r>
            <a:r>
              <a:rPr lang="en-US" altLang="en-US"/>
              <a:t> (1994) focuses on coordinated efforts between schools and community to design and provide education to all students and provides for a smooth transition from school to work.</a:t>
            </a:r>
          </a:p>
          <a:p>
            <a:pPr eaLnBrk="1" hangingPunct="1">
              <a:lnSpc>
                <a:spcPct val="90000"/>
              </a:lnSpc>
            </a:pPr>
            <a:r>
              <a:rPr lang="en-US" altLang="en-US"/>
              <a:t>Students are provided with specific job training and experiences through vocational work placements, job coaching, and other related activities.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DD7DD69-9FEE-41E6-A4AE-F5C27B08BB83}"/>
              </a:ext>
            </a:extLst>
          </p:cNvPr>
          <p:cNvSpPr>
            <a:spLocks noGrp="1" noChangeArrowheads="1"/>
          </p:cNvSpPr>
          <p:nvPr>
            <p:ph type="title" idx="4294967295"/>
          </p:nvPr>
        </p:nvSpPr>
        <p:spPr/>
        <p:txBody>
          <a:bodyPr anchor="b"/>
          <a:lstStyle/>
          <a:p>
            <a:pPr eaLnBrk="1" hangingPunct="1"/>
            <a:r>
              <a:rPr lang="en-US" altLang="en-US">
                <a:ln>
                  <a:noFill/>
                </a:ln>
              </a:rPr>
              <a:t>Self-Determination</a:t>
            </a:r>
          </a:p>
        </p:txBody>
      </p:sp>
      <p:sp>
        <p:nvSpPr>
          <p:cNvPr id="80899" name="Rectangle 3">
            <a:extLst>
              <a:ext uri="{FF2B5EF4-FFF2-40B4-BE49-F238E27FC236}">
                <a16:creationId xmlns:a16="http://schemas.microsoft.com/office/drawing/2014/main" id="{9E6CD45A-EE32-4D56-AE29-99C05122A1E7}"/>
              </a:ext>
            </a:extLst>
          </p:cNvPr>
          <p:cNvSpPr>
            <a:spLocks noGrp="1" noChangeArrowheads="1"/>
          </p:cNvSpPr>
          <p:nvPr>
            <p:ph type="body" idx="4294967295"/>
          </p:nvPr>
        </p:nvSpPr>
        <p:spPr>
          <a:xfrm>
            <a:off x="2586038" y="1766888"/>
            <a:ext cx="7853362" cy="5091112"/>
          </a:xfrm>
        </p:spPr>
        <p:txBody>
          <a:bodyPr/>
          <a:lstStyle/>
          <a:p>
            <a:pPr eaLnBrk="1" hangingPunct="1"/>
            <a:r>
              <a:rPr lang="en-US" altLang="en-US" sz="1800"/>
              <a:t>According to the Division of Career Development and Transition of the Council for Exceptional Children, self-determination is a combination of skills, knowledge, and beliefs that enable a person to engage in goal directed, self-regulated, autonomous behavior.</a:t>
            </a:r>
          </a:p>
          <a:p>
            <a:pPr eaLnBrk="1" hangingPunct="1"/>
            <a:r>
              <a:rPr lang="en-US" altLang="en-US" sz="1800"/>
              <a:t>Research has found that helping students acquire and exercise self-determination skills leads to more positive educational outcomes, including higher rates of employment, postsecondary education, and independent living.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01442DB-2169-4C98-9EF8-1F1CF91BE915}"/>
              </a:ext>
            </a:extLst>
          </p:cNvPr>
          <p:cNvSpPr>
            <a:spLocks noGrp="1" noChangeArrowheads="1"/>
          </p:cNvSpPr>
          <p:nvPr>
            <p:ph type="title" idx="4294967295"/>
          </p:nvPr>
        </p:nvSpPr>
        <p:spPr/>
        <p:txBody>
          <a:bodyPr anchor="b"/>
          <a:lstStyle/>
          <a:p>
            <a:pPr eaLnBrk="1" hangingPunct="1"/>
            <a:r>
              <a:rPr lang="en-US" altLang="en-US">
                <a:ln>
                  <a:noFill/>
                </a:ln>
              </a:rPr>
              <a:t>Self-Determination (cont.)</a:t>
            </a:r>
          </a:p>
        </p:txBody>
      </p:sp>
      <p:sp>
        <p:nvSpPr>
          <p:cNvPr id="81923" name="Rectangle 3">
            <a:extLst>
              <a:ext uri="{FF2B5EF4-FFF2-40B4-BE49-F238E27FC236}">
                <a16:creationId xmlns:a16="http://schemas.microsoft.com/office/drawing/2014/main" id="{F3BFDE95-E7E4-414C-AFB7-6B0EF55C751B}"/>
              </a:ext>
            </a:extLst>
          </p:cNvPr>
          <p:cNvSpPr>
            <a:spLocks noGrp="1" noChangeArrowheads="1"/>
          </p:cNvSpPr>
          <p:nvPr>
            <p:ph type="body" sz="half" idx="4294967295"/>
          </p:nvPr>
        </p:nvSpPr>
        <p:spPr>
          <a:xfrm>
            <a:off x="2309813" y="1766888"/>
            <a:ext cx="3808412" cy="4405312"/>
          </a:xfrm>
        </p:spPr>
        <p:txBody>
          <a:bodyPr/>
          <a:lstStyle/>
          <a:p>
            <a:pPr eaLnBrk="1" hangingPunct="1">
              <a:lnSpc>
                <a:spcPct val="90000"/>
              </a:lnSpc>
            </a:pPr>
            <a:r>
              <a:rPr lang="en-US" altLang="en-US" sz="1800"/>
              <a:t>Elements of self-determination include:</a:t>
            </a:r>
          </a:p>
          <a:p>
            <a:pPr lvl="1" eaLnBrk="1" hangingPunct="1">
              <a:lnSpc>
                <a:spcPct val="90000"/>
              </a:lnSpc>
            </a:pPr>
            <a:r>
              <a:rPr lang="en-US" altLang="en-US" sz="1800"/>
              <a:t>Self-awareness</a:t>
            </a:r>
          </a:p>
          <a:p>
            <a:pPr lvl="1" eaLnBrk="1" hangingPunct="1">
              <a:lnSpc>
                <a:spcPct val="90000"/>
              </a:lnSpc>
            </a:pPr>
            <a:r>
              <a:rPr lang="en-US" altLang="en-US" sz="1800"/>
              <a:t>Self-evaluation</a:t>
            </a:r>
          </a:p>
          <a:p>
            <a:pPr lvl="1" eaLnBrk="1" hangingPunct="1">
              <a:lnSpc>
                <a:spcPct val="90000"/>
              </a:lnSpc>
            </a:pPr>
            <a:r>
              <a:rPr lang="en-US" altLang="en-US" sz="1800"/>
              <a:t>Choice and decision making</a:t>
            </a:r>
          </a:p>
          <a:p>
            <a:pPr lvl="1" eaLnBrk="1" hangingPunct="1">
              <a:lnSpc>
                <a:spcPct val="90000"/>
              </a:lnSpc>
            </a:pPr>
            <a:r>
              <a:rPr lang="en-US" altLang="en-US" sz="1800"/>
              <a:t>Goal setting and attainment</a:t>
            </a:r>
          </a:p>
          <a:p>
            <a:pPr lvl="1" eaLnBrk="1" hangingPunct="1">
              <a:lnSpc>
                <a:spcPct val="90000"/>
              </a:lnSpc>
            </a:pPr>
            <a:r>
              <a:rPr lang="en-US" altLang="en-US" sz="1800"/>
              <a:t>Problem solving</a:t>
            </a:r>
          </a:p>
          <a:p>
            <a:pPr lvl="1" eaLnBrk="1" hangingPunct="1">
              <a:lnSpc>
                <a:spcPct val="90000"/>
              </a:lnSpc>
            </a:pPr>
            <a:r>
              <a:rPr lang="en-US" altLang="en-US" sz="1800"/>
              <a:t>Self-advocacy</a:t>
            </a:r>
          </a:p>
          <a:p>
            <a:pPr lvl="1" eaLnBrk="1" hangingPunct="1">
              <a:lnSpc>
                <a:spcPct val="90000"/>
              </a:lnSpc>
            </a:pPr>
            <a:r>
              <a:rPr lang="en-US" altLang="en-US" sz="1800"/>
              <a:t>IEP planning</a:t>
            </a:r>
          </a:p>
        </p:txBody>
      </p:sp>
      <p:sp>
        <p:nvSpPr>
          <p:cNvPr id="81924" name="Rectangle 4">
            <a:extLst>
              <a:ext uri="{FF2B5EF4-FFF2-40B4-BE49-F238E27FC236}">
                <a16:creationId xmlns:a16="http://schemas.microsoft.com/office/drawing/2014/main" id="{2F82CC1B-ED4F-42FC-8CF2-1CBEDF799CFC}"/>
              </a:ext>
            </a:extLst>
          </p:cNvPr>
          <p:cNvSpPr>
            <a:spLocks noGrp="1" noChangeArrowheads="1"/>
          </p:cNvSpPr>
          <p:nvPr>
            <p:ph type="body" sz="half" idx="4294967295"/>
          </p:nvPr>
        </p:nvSpPr>
        <p:spPr>
          <a:xfrm>
            <a:off x="6270625" y="1766888"/>
            <a:ext cx="4121150" cy="4710112"/>
          </a:xfrm>
        </p:spPr>
        <p:txBody>
          <a:bodyPr/>
          <a:lstStyle/>
          <a:p>
            <a:pPr eaLnBrk="1" hangingPunct="1">
              <a:lnSpc>
                <a:spcPct val="90000"/>
              </a:lnSpc>
            </a:pPr>
            <a:r>
              <a:rPr lang="en-US" altLang="en-US" sz="1800"/>
              <a:t>Excellent resources available online to promote self-determination in students with disabilities:</a:t>
            </a:r>
          </a:p>
          <a:p>
            <a:pPr lvl="1" eaLnBrk="1" hangingPunct="1">
              <a:lnSpc>
                <a:spcPct val="90000"/>
              </a:lnSpc>
            </a:pPr>
            <a:r>
              <a:rPr lang="en-US" altLang="en-US" sz="1800"/>
              <a:t>The Person-Centered Planning Education Site</a:t>
            </a:r>
          </a:p>
          <a:p>
            <a:pPr lvl="1" eaLnBrk="1" hangingPunct="1">
              <a:lnSpc>
                <a:spcPct val="90000"/>
              </a:lnSpc>
            </a:pPr>
            <a:r>
              <a:rPr lang="en-US" altLang="en-US" sz="1800"/>
              <a:t>The Self-Advocacy Synthesis Project</a:t>
            </a:r>
          </a:p>
          <a:p>
            <a:pPr lvl="1" eaLnBrk="1" hangingPunct="1">
              <a:lnSpc>
                <a:spcPct val="90000"/>
              </a:lnSpc>
            </a:pPr>
            <a:r>
              <a:rPr lang="en-US" altLang="en-US" sz="1800" i="1"/>
              <a:t>Student-Led IEPs: A Guide for Student Involvement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523C8E8D-787B-47B3-A530-E80C42E5D3FD}"/>
              </a:ext>
            </a:extLst>
          </p:cNvPr>
          <p:cNvSpPr>
            <a:spLocks noGrp="1" noChangeArrowheads="1"/>
          </p:cNvSpPr>
          <p:nvPr>
            <p:ph type="title" idx="4294967295"/>
          </p:nvPr>
        </p:nvSpPr>
        <p:spPr/>
        <p:txBody>
          <a:bodyPr anchor="b"/>
          <a:lstStyle/>
          <a:p>
            <a:pPr eaLnBrk="1" hangingPunct="1"/>
            <a:r>
              <a:rPr lang="en-US" altLang="en-US">
                <a:ln>
                  <a:noFill/>
                </a:ln>
              </a:rPr>
              <a:t>Self-Determination (cont.)</a:t>
            </a:r>
          </a:p>
        </p:txBody>
      </p:sp>
      <p:sp>
        <p:nvSpPr>
          <p:cNvPr id="82947" name="Rectangle 3">
            <a:extLst>
              <a:ext uri="{FF2B5EF4-FFF2-40B4-BE49-F238E27FC236}">
                <a16:creationId xmlns:a16="http://schemas.microsoft.com/office/drawing/2014/main" id="{0E809DA5-4747-45E8-9B26-8E8FFE6C021C}"/>
              </a:ext>
            </a:extLst>
          </p:cNvPr>
          <p:cNvSpPr>
            <a:spLocks noGrp="1" noChangeArrowheads="1"/>
          </p:cNvSpPr>
          <p:nvPr>
            <p:ph type="body" idx="4294967295"/>
          </p:nvPr>
        </p:nvSpPr>
        <p:spPr>
          <a:xfrm>
            <a:off x="2276475" y="1752600"/>
            <a:ext cx="8391525" cy="4113213"/>
          </a:xfrm>
        </p:spPr>
        <p:txBody>
          <a:bodyPr/>
          <a:lstStyle/>
          <a:p>
            <a:pPr eaLnBrk="1" hangingPunct="1">
              <a:lnSpc>
                <a:spcPct val="90000"/>
              </a:lnSpc>
            </a:pPr>
            <a:r>
              <a:rPr lang="en-US" altLang="en-US" sz="1800"/>
              <a:t>Strategies professional school counselors can use to help students develop self-determination:</a:t>
            </a:r>
          </a:p>
          <a:p>
            <a:pPr lvl="1" eaLnBrk="1" hangingPunct="1">
              <a:lnSpc>
                <a:spcPct val="90000"/>
              </a:lnSpc>
            </a:pPr>
            <a:r>
              <a:rPr lang="en-US" altLang="en-US" sz="1600"/>
              <a:t>Use a structured curriculum to directly teach skills and attitudes.</a:t>
            </a:r>
          </a:p>
          <a:p>
            <a:pPr lvl="1" eaLnBrk="1" hangingPunct="1">
              <a:lnSpc>
                <a:spcPct val="90000"/>
              </a:lnSpc>
            </a:pPr>
            <a:r>
              <a:rPr lang="en-US" altLang="en-US" sz="1600"/>
              <a:t>Use assessments to determine student needs.</a:t>
            </a:r>
          </a:p>
          <a:p>
            <a:pPr lvl="1" eaLnBrk="1" hangingPunct="1">
              <a:lnSpc>
                <a:spcPct val="90000"/>
              </a:lnSpc>
            </a:pPr>
            <a:r>
              <a:rPr lang="en-US" altLang="en-US" sz="1600"/>
              <a:t>Prepare students for the IEP planning and implementation process.</a:t>
            </a:r>
          </a:p>
          <a:p>
            <a:pPr lvl="1" eaLnBrk="1" hangingPunct="1">
              <a:lnSpc>
                <a:spcPct val="90000"/>
              </a:lnSpc>
            </a:pPr>
            <a:r>
              <a:rPr lang="en-US" altLang="en-US" sz="1600"/>
              <a:t>Meet with students weekly to discuss student goal attainment and help students implement strategies.</a:t>
            </a:r>
          </a:p>
          <a:p>
            <a:pPr lvl="1" eaLnBrk="1" hangingPunct="1">
              <a:lnSpc>
                <a:spcPct val="90000"/>
              </a:lnSpc>
            </a:pPr>
            <a:r>
              <a:rPr lang="en-US" altLang="en-US" sz="1600"/>
              <a:t>Provide the student with information on his disability.</a:t>
            </a:r>
          </a:p>
          <a:p>
            <a:pPr lvl="1" eaLnBrk="1" hangingPunct="1">
              <a:lnSpc>
                <a:spcPct val="90000"/>
              </a:lnSpc>
            </a:pPr>
            <a:r>
              <a:rPr lang="en-US" altLang="en-US" sz="1600"/>
              <a:t>Help the student access available resources.</a:t>
            </a:r>
          </a:p>
          <a:p>
            <a:pPr lvl="1" eaLnBrk="1" hangingPunct="1">
              <a:lnSpc>
                <a:spcPct val="90000"/>
              </a:lnSpc>
            </a:pPr>
            <a:r>
              <a:rPr lang="en-US" altLang="en-US" sz="1600"/>
              <a:t>Help students adjust strategies, schedules, or supports to help attain their goals.</a:t>
            </a:r>
          </a:p>
          <a:p>
            <a:pPr lvl="1" eaLnBrk="1" hangingPunct="1">
              <a:lnSpc>
                <a:spcPct val="90000"/>
              </a:lnSpc>
            </a:pPr>
            <a:r>
              <a:rPr lang="en-US" altLang="en-US" sz="1600"/>
              <a:t>Encourage families to promote choice and decision making.</a:t>
            </a:r>
          </a:p>
          <a:p>
            <a:pPr lvl="1" eaLnBrk="1" hangingPunct="1">
              <a:lnSpc>
                <a:spcPct val="90000"/>
              </a:lnSpc>
            </a:pPr>
            <a:r>
              <a:rPr lang="en-US" altLang="en-US" sz="1600"/>
              <a:t>Allow for student selection of course electives and program of study.</a:t>
            </a:r>
          </a:p>
          <a:p>
            <a:pPr eaLnBrk="1" hangingPunct="1">
              <a:lnSpc>
                <a:spcPct val="90000"/>
              </a:lnSpc>
            </a:pPr>
            <a:endParaRPr lang="en-US" altLang="en-US" sz="1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1D84283-7622-4F62-BE4C-20CEE9617700}"/>
              </a:ext>
            </a:extLst>
          </p:cNvPr>
          <p:cNvSpPr>
            <a:spLocks noGrp="1" noChangeArrowheads="1"/>
          </p:cNvSpPr>
          <p:nvPr>
            <p:ph type="title" idx="4294967295"/>
          </p:nvPr>
        </p:nvSpPr>
        <p:spPr/>
        <p:txBody>
          <a:bodyPr anchor="b"/>
          <a:lstStyle/>
          <a:p>
            <a:pPr eaLnBrk="1" hangingPunct="1"/>
            <a:r>
              <a:rPr lang="en-US" altLang="en-US" sz="1800">
                <a:ln>
                  <a:noFill/>
                </a:ln>
              </a:rPr>
              <a:t>Information about the Special Education Process and Right of Appeal</a:t>
            </a:r>
          </a:p>
        </p:txBody>
      </p:sp>
      <p:sp>
        <p:nvSpPr>
          <p:cNvPr id="83971" name="Rectangle 3">
            <a:extLst>
              <a:ext uri="{FF2B5EF4-FFF2-40B4-BE49-F238E27FC236}">
                <a16:creationId xmlns:a16="http://schemas.microsoft.com/office/drawing/2014/main" id="{87BC6729-224E-4D81-B342-554486F8367C}"/>
              </a:ext>
            </a:extLst>
          </p:cNvPr>
          <p:cNvSpPr>
            <a:spLocks noGrp="1" noChangeArrowheads="1"/>
          </p:cNvSpPr>
          <p:nvPr>
            <p:ph type="body" idx="4294967295"/>
          </p:nvPr>
        </p:nvSpPr>
        <p:spPr>
          <a:xfrm>
            <a:off x="2332038" y="1766888"/>
            <a:ext cx="8310562" cy="4786312"/>
          </a:xfrm>
        </p:spPr>
        <p:txBody>
          <a:bodyPr/>
          <a:lstStyle/>
          <a:p>
            <a:pPr eaLnBrk="1" hangingPunct="1">
              <a:lnSpc>
                <a:spcPct val="90000"/>
              </a:lnSpc>
            </a:pPr>
            <a:r>
              <a:rPr lang="en-US" altLang="en-US" sz="1700"/>
              <a:t>Many families seek information about special education services for students with disabilities.  </a:t>
            </a:r>
          </a:p>
          <a:p>
            <a:pPr eaLnBrk="1" hangingPunct="1">
              <a:lnSpc>
                <a:spcPct val="90000"/>
              </a:lnSpc>
            </a:pPr>
            <a:r>
              <a:rPr lang="en-US" altLang="en-US" sz="1700"/>
              <a:t>The following organizations provide assistance to families, educators, agency workers, and professional school counselors:</a:t>
            </a:r>
          </a:p>
          <a:p>
            <a:pPr lvl="1" eaLnBrk="1" hangingPunct="1">
              <a:lnSpc>
                <a:spcPct val="90000"/>
              </a:lnSpc>
            </a:pPr>
            <a:r>
              <a:rPr lang="en-US" altLang="en-US" sz="1600"/>
              <a:t>The National Association of State Directors of Special Education</a:t>
            </a:r>
          </a:p>
          <a:p>
            <a:pPr lvl="2" eaLnBrk="1" hangingPunct="1">
              <a:lnSpc>
                <a:spcPct val="90000"/>
              </a:lnSpc>
            </a:pPr>
            <a:r>
              <a:rPr lang="en-US" altLang="en-US">
                <a:hlinkClick r:id="rId2"/>
              </a:rPr>
              <a:t>www.nasdse.org</a:t>
            </a:r>
            <a:endParaRPr lang="en-US" altLang="en-US"/>
          </a:p>
          <a:p>
            <a:pPr lvl="1" eaLnBrk="1" hangingPunct="1">
              <a:lnSpc>
                <a:spcPct val="90000"/>
              </a:lnSpc>
            </a:pPr>
            <a:r>
              <a:rPr lang="en-US" altLang="en-US" sz="1600"/>
              <a:t>The Council for Exceptional Children</a:t>
            </a:r>
          </a:p>
          <a:p>
            <a:pPr lvl="2" eaLnBrk="1" hangingPunct="1">
              <a:lnSpc>
                <a:spcPct val="90000"/>
              </a:lnSpc>
            </a:pPr>
            <a:r>
              <a:rPr lang="en-US" altLang="en-US">
                <a:hlinkClick r:id="rId3"/>
              </a:rPr>
              <a:t>www.cec.sped.org</a:t>
            </a:r>
            <a:endParaRPr lang="en-US" altLang="en-US"/>
          </a:p>
          <a:p>
            <a:pPr lvl="1" eaLnBrk="1" hangingPunct="1">
              <a:lnSpc>
                <a:spcPct val="90000"/>
              </a:lnSpc>
            </a:pPr>
            <a:r>
              <a:rPr lang="en-US" altLang="en-US" sz="1600"/>
              <a:t>The National Dissemination Center for Children and Youth with Disabilities</a:t>
            </a:r>
          </a:p>
          <a:p>
            <a:pPr lvl="2" eaLnBrk="1" hangingPunct="1">
              <a:lnSpc>
                <a:spcPct val="90000"/>
              </a:lnSpc>
            </a:pPr>
            <a:r>
              <a:rPr lang="en-US" altLang="en-US">
                <a:hlinkClick r:id="rId4"/>
              </a:rPr>
              <a:t>www.nichcy.org</a:t>
            </a:r>
            <a:endParaRPr lang="en-US" altLang="en-US"/>
          </a:p>
          <a:p>
            <a:pPr lvl="1" eaLnBrk="1" hangingPunct="1">
              <a:lnSpc>
                <a:spcPct val="90000"/>
              </a:lnSpc>
            </a:pPr>
            <a:r>
              <a:rPr lang="en-US" altLang="en-US" sz="1600"/>
              <a:t>The ERIC Clearinghouse on Disabilities and Gifted Education</a:t>
            </a:r>
          </a:p>
          <a:p>
            <a:pPr lvl="2" eaLnBrk="1" hangingPunct="1">
              <a:lnSpc>
                <a:spcPct val="90000"/>
              </a:lnSpc>
            </a:pPr>
            <a:r>
              <a:rPr lang="en-US" altLang="en-US">
                <a:hlinkClick r:id="rId5"/>
              </a:rPr>
              <a:t>www.eric.ed.gov</a:t>
            </a:r>
            <a:endParaRPr lang="en-US"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75DE2CF-C727-4ACE-A987-FDBB189F179B}"/>
              </a:ext>
            </a:extLst>
          </p:cNvPr>
          <p:cNvSpPr>
            <a:spLocks noGrp="1" noChangeArrowheads="1"/>
          </p:cNvSpPr>
          <p:nvPr>
            <p:ph type="title" idx="4294967295"/>
          </p:nvPr>
        </p:nvSpPr>
        <p:spPr/>
        <p:txBody>
          <a:bodyPr anchor="b"/>
          <a:lstStyle/>
          <a:p>
            <a:pPr eaLnBrk="1" hangingPunct="1"/>
            <a:r>
              <a:rPr lang="en-US" altLang="en-US" sz="1800">
                <a:ln>
                  <a:noFill/>
                </a:ln>
              </a:rPr>
              <a:t>Information about the Special Education Process and Right of Appeal (cont.)</a:t>
            </a:r>
          </a:p>
        </p:txBody>
      </p:sp>
      <p:sp>
        <p:nvSpPr>
          <p:cNvPr id="84995" name="Rectangle 3">
            <a:extLst>
              <a:ext uri="{FF2B5EF4-FFF2-40B4-BE49-F238E27FC236}">
                <a16:creationId xmlns:a16="http://schemas.microsoft.com/office/drawing/2014/main" id="{269E6392-A41A-4207-A1A4-672C3FEF08FA}"/>
              </a:ext>
            </a:extLst>
          </p:cNvPr>
          <p:cNvSpPr>
            <a:spLocks noGrp="1" noChangeArrowheads="1"/>
          </p:cNvSpPr>
          <p:nvPr>
            <p:ph type="body" idx="4294967295"/>
          </p:nvPr>
        </p:nvSpPr>
        <p:spPr>
          <a:xfrm>
            <a:off x="2362200" y="1606550"/>
            <a:ext cx="8081963" cy="4113213"/>
          </a:xfrm>
        </p:spPr>
        <p:txBody>
          <a:bodyPr/>
          <a:lstStyle/>
          <a:p>
            <a:pPr eaLnBrk="1" hangingPunct="1">
              <a:lnSpc>
                <a:spcPct val="90000"/>
              </a:lnSpc>
            </a:pPr>
            <a:r>
              <a:rPr lang="en-US" altLang="en-US" sz="1700"/>
              <a:t>Professional school counselors can find local advocacy groups and public law organizations to assist parents at: </a:t>
            </a:r>
            <a:r>
              <a:rPr lang="en-US" altLang="en-US" sz="1700">
                <a:hlinkClick r:id="rId2"/>
              </a:rPr>
              <a:t>www.taaliance.org/centers</a:t>
            </a:r>
            <a:endParaRPr lang="en-US" altLang="en-US" sz="1700"/>
          </a:p>
          <a:p>
            <a:pPr eaLnBrk="1" hangingPunct="1">
              <a:lnSpc>
                <a:spcPct val="90000"/>
              </a:lnSpc>
            </a:pPr>
            <a:r>
              <a:rPr lang="en-US" altLang="en-US" sz="1700" i="1"/>
              <a:t>IDEA</a:t>
            </a:r>
            <a:r>
              <a:rPr lang="en-US" altLang="en-US" sz="1700"/>
              <a:t> and Section 504 require that families be given a statement of their rights and means of appeal for use if the parent has a disagreement with the identification, classification, program or services developed for or provided to the student.</a:t>
            </a:r>
          </a:p>
          <a:p>
            <a:pPr eaLnBrk="1" hangingPunct="1">
              <a:lnSpc>
                <a:spcPct val="90000"/>
              </a:lnSpc>
            </a:pPr>
            <a:r>
              <a:rPr lang="en-US" altLang="en-US" sz="1700"/>
              <a:t>Parents may resolve their concerns without using the dispute resolution processes by appealing directly to the school principal or district supervisory personnel. However, more formal processes exist under </a:t>
            </a:r>
            <a:r>
              <a:rPr lang="en-US" altLang="en-US" sz="1700" i="1"/>
              <a:t>IDEA</a:t>
            </a:r>
            <a:r>
              <a:rPr lang="en-US" altLang="en-US" sz="1700"/>
              <a:t> and Section 504.</a:t>
            </a:r>
            <a:r>
              <a:rPr lang="en-US" altLang="en-US" sz="180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158DA5A-CC91-4D0D-96B1-099E4D6FA62F}"/>
              </a:ext>
            </a:extLst>
          </p:cNvPr>
          <p:cNvSpPr>
            <a:spLocks noGrp="1" noChangeArrowheads="1"/>
          </p:cNvSpPr>
          <p:nvPr>
            <p:ph type="title" idx="4294967295"/>
          </p:nvPr>
        </p:nvSpPr>
        <p:spPr/>
        <p:txBody>
          <a:bodyPr anchor="b"/>
          <a:lstStyle/>
          <a:p>
            <a:pPr eaLnBrk="1" hangingPunct="1"/>
            <a:r>
              <a:rPr lang="en-US" altLang="en-US" sz="1800">
                <a:ln>
                  <a:noFill/>
                </a:ln>
              </a:rPr>
              <a:t>Information about the Special Education Process and Right of Appeal (cont.)</a:t>
            </a:r>
          </a:p>
        </p:txBody>
      </p:sp>
      <p:sp>
        <p:nvSpPr>
          <p:cNvPr id="86019" name="Rectangle 3">
            <a:extLst>
              <a:ext uri="{FF2B5EF4-FFF2-40B4-BE49-F238E27FC236}">
                <a16:creationId xmlns:a16="http://schemas.microsoft.com/office/drawing/2014/main" id="{96B7C913-974C-486C-8131-B290C8E4BEAD}"/>
              </a:ext>
            </a:extLst>
          </p:cNvPr>
          <p:cNvSpPr>
            <a:spLocks noGrp="1" noChangeArrowheads="1"/>
          </p:cNvSpPr>
          <p:nvPr>
            <p:ph type="body" idx="4294967295"/>
          </p:nvPr>
        </p:nvSpPr>
        <p:spPr>
          <a:xfrm>
            <a:off x="2514600" y="1766888"/>
            <a:ext cx="7840663" cy="5091112"/>
          </a:xfrm>
        </p:spPr>
        <p:txBody>
          <a:bodyPr/>
          <a:lstStyle/>
          <a:p>
            <a:pPr eaLnBrk="1" hangingPunct="1"/>
            <a:r>
              <a:rPr lang="en-US" altLang="en-US" sz="1800"/>
              <a:t>Forms of appeal under </a:t>
            </a:r>
            <a:r>
              <a:rPr lang="en-US" altLang="en-US" sz="1800" i="1"/>
              <a:t>IDEA</a:t>
            </a:r>
            <a:r>
              <a:rPr lang="en-US" altLang="en-US" sz="1800"/>
              <a:t>:</a:t>
            </a:r>
          </a:p>
          <a:p>
            <a:pPr lvl="1" eaLnBrk="1" hangingPunct="1"/>
            <a:r>
              <a:rPr lang="en-US" altLang="en-US" sz="1800"/>
              <a:t>Resolution session</a:t>
            </a:r>
          </a:p>
          <a:p>
            <a:pPr lvl="1" eaLnBrk="1" hangingPunct="1"/>
            <a:r>
              <a:rPr lang="en-US" altLang="en-US" sz="1800"/>
              <a:t>Mediation</a:t>
            </a:r>
          </a:p>
          <a:p>
            <a:pPr lvl="1" eaLnBrk="1" hangingPunct="1"/>
            <a:r>
              <a:rPr lang="en-US" altLang="en-US" sz="1800"/>
              <a:t>Due process</a:t>
            </a:r>
          </a:p>
          <a:p>
            <a:pPr lvl="2" eaLnBrk="1" hangingPunct="1"/>
            <a:r>
              <a:rPr lang="en-US" altLang="en-US"/>
              <a:t>Hearing process where the disagreement is presented to an impartial hearing officer.</a:t>
            </a:r>
          </a:p>
          <a:p>
            <a:pPr lvl="2" eaLnBrk="1" hangingPunct="1"/>
            <a:r>
              <a:rPr lang="en-US" altLang="en-US"/>
              <a:t>Appeals can go to state or federal court.</a:t>
            </a:r>
          </a:p>
          <a:p>
            <a:pPr lvl="1" eaLnBrk="1" hangingPunct="1"/>
            <a:r>
              <a:rPr lang="en-US" altLang="en-US" sz="1800"/>
              <a:t>Investigation processes</a:t>
            </a:r>
          </a:p>
          <a:p>
            <a:pPr lvl="2" eaLnBrk="1" hangingPunct="1"/>
            <a:r>
              <a:rPr lang="en-US" altLang="en-US"/>
              <a:t>State or federal offices assign investigators who determine whether appropriate laws and regulations have been followed.</a:t>
            </a:r>
          </a:p>
          <a:p>
            <a:pPr eaLnBrk="1" hangingPunct="1"/>
            <a:r>
              <a:rPr lang="en-US" altLang="en-US" sz="1800"/>
              <a:t>Similar processes exist under Section 504.</a:t>
            </a:r>
          </a:p>
          <a:p>
            <a:pPr eaLnBrk="1" hangingPunct="1"/>
            <a:endParaRPr lang="en-US" altLang="en-US" sz="1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14C73FC-AD4F-4332-AD96-61C2229C57B7}"/>
              </a:ext>
            </a:extLst>
          </p:cNvPr>
          <p:cNvSpPr>
            <a:spLocks noGrp="1" noChangeArrowheads="1"/>
          </p:cNvSpPr>
          <p:nvPr>
            <p:ph type="title" idx="4294967295"/>
          </p:nvPr>
        </p:nvSpPr>
        <p:spPr/>
        <p:txBody>
          <a:bodyPr anchor="b"/>
          <a:lstStyle/>
          <a:p>
            <a:pPr eaLnBrk="1" hangingPunct="1"/>
            <a:r>
              <a:rPr lang="en-US" altLang="en-US" sz="1600">
                <a:ln>
                  <a:noFill/>
                </a:ln>
              </a:rPr>
              <a:t>General Issues for Professional School Counselors Serving Students with Disabilities</a:t>
            </a:r>
          </a:p>
        </p:txBody>
      </p:sp>
      <p:sp>
        <p:nvSpPr>
          <p:cNvPr id="87043" name="Rectangle 3">
            <a:extLst>
              <a:ext uri="{FF2B5EF4-FFF2-40B4-BE49-F238E27FC236}">
                <a16:creationId xmlns:a16="http://schemas.microsoft.com/office/drawing/2014/main" id="{737FEDE7-1973-4BD4-8120-F4188BE3F2C1}"/>
              </a:ext>
            </a:extLst>
          </p:cNvPr>
          <p:cNvSpPr>
            <a:spLocks noGrp="1" noChangeArrowheads="1"/>
          </p:cNvSpPr>
          <p:nvPr>
            <p:ph type="body" idx="4294967295"/>
          </p:nvPr>
        </p:nvSpPr>
        <p:spPr>
          <a:xfrm>
            <a:off x="2286000" y="1766888"/>
            <a:ext cx="8382000" cy="4113212"/>
          </a:xfrm>
        </p:spPr>
        <p:txBody>
          <a:bodyPr/>
          <a:lstStyle/>
          <a:p>
            <a:pPr eaLnBrk="1" hangingPunct="1">
              <a:lnSpc>
                <a:spcPct val="90000"/>
              </a:lnSpc>
            </a:pPr>
            <a:r>
              <a:rPr lang="en-US" altLang="en-US" sz="1800"/>
              <a:t>Cultural Considerations</a:t>
            </a:r>
          </a:p>
          <a:p>
            <a:pPr lvl="1" eaLnBrk="1" hangingPunct="1">
              <a:lnSpc>
                <a:spcPct val="90000"/>
              </a:lnSpc>
            </a:pPr>
            <a:r>
              <a:rPr lang="en-US" altLang="en-US" sz="1800"/>
              <a:t>Professional school counselors need to be sensitive to cultural considerations because families from different cultures may perceive identification of a child with a disability differently.</a:t>
            </a:r>
          </a:p>
          <a:p>
            <a:pPr lvl="1" eaLnBrk="1" hangingPunct="1">
              <a:lnSpc>
                <a:spcPct val="90000"/>
              </a:lnSpc>
            </a:pPr>
            <a:r>
              <a:rPr lang="en-US" altLang="en-US" sz="1800"/>
              <a:t>Counselors must consider language differences and seek help to interpret both language and culture.</a:t>
            </a:r>
          </a:p>
          <a:p>
            <a:pPr lvl="1" eaLnBrk="1" hangingPunct="1">
              <a:lnSpc>
                <a:spcPct val="90000"/>
              </a:lnSpc>
            </a:pPr>
            <a:r>
              <a:rPr lang="en-US" altLang="en-US" sz="1800"/>
              <a:t>It is important for counselors to understand how family needs are shaped by the context of their subculture.</a:t>
            </a:r>
          </a:p>
          <a:p>
            <a:pPr lvl="1" eaLnBrk="1" hangingPunct="1">
              <a:lnSpc>
                <a:spcPct val="90000"/>
              </a:lnSpc>
            </a:pPr>
            <a:r>
              <a:rPr lang="en-US" altLang="en-US" sz="1800"/>
              <a:t>Counselors can help the families of diverse students cope with the maze of bureaucracy that public education may present to someone from another culture.</a:t>
            </a:r>
          </a:p>
          <a:p>
            <a:pPr lvl="1" eaLnBrk="1" hangingPunct="1">
              <a:lnSpc>
                <a:spcPct val="90000"/>
              </a:lnSpc>
            </a:pPr>
            <a:r>
              <a:rPr lang="en-US" altLang="en-US" sz="1800"/>
              <a:t>The Council for Exceptional Children (</a:t>
            </a:r>
            <a:r>
              <a:rPr lang="en-US" altLang="en-US" sz="1800">
                <a:hlinkClick r:id="rId2"/>
              </a:rPr>
              <a:t>www.cec.sped.org</a:t>
            </a:r>
            <a:r>
              <a:rPr lang="en-US" altLang="en-US" sz="1800"/>
              <a:t>) has a Division for Culturally and Linguistically Diverse Exceptional Learners that can be a great resource.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83F4D87-1C16-40D5-85B7-00AD63D5B8BD}"/>
              </a:ext>
            </a:extLst>
          </p:cNvPr>
          <p:cNvSpPr>
            <a:spLocks noGrp="1" noChangeArrowheads="1"/>
          </p:cNvSpPr>
          <p:nvPr>
            <p:ph type="title" idx="4294967295"/>
          </p:nvPr>
        </p:nvSpPr>
        <p:spPr/>
        <p:txBody>
          <a:bodyPr anchor="b"/>
          <a:lstStyle/>
          <a:p>
            <a:pPr eaLnBrk="1" hangingPunct="1"/>
            <a:r>
              <a:rPr lang="en-US" altLang="en-US">
                <a:ln>
                  <a:noFill/>
                </a:ln>
              </a:rPr>
              <a:t>Federal Legislation</a:t>
            </a:r>
          </a:p>
        </p:txBody>
      </p:sp>
      <p:sp>
        <p:nvSpPr>
          <p:cNvPr id="23555" name="Rectangle 3">
            <a:extLst>
              <a:ext uri="{FF2B5EF4-FFF2-40B4-BE49-F238E27FC236}">
                <a16:creationId xmlns:a16="http://schemas.microsoft.com/office/drawing/2014/main" id="{1A741BF9-26C1-48DC-8A9A-41394657484B}"/>
              </a:ext>
            </a:extLst>
          </p:cNvPr>
          <p:cNvSpPr>
            <a:spLocks noGrp="1" noChangeArrowheads="1"/>
          </p:cNvSpPr>
          <p:nvPr>
            <p:ph type="body" idx="4294967295"/>
          </p:nvPr>
        </p:nvSpPr>
        <p:spPr>
          <a:xfrm>
            <a:off x="2586038" y="1766888"/>
            <a:ext cx="7769225" cy="4786312"/>
          </a:xfrm>
        </p:spPr>
        <p:txBody>
          <a:bodyPr/>
          <a:lstStyle/>
          <a:p>
            <a:pPr eaLnBrk="1" hangingPunct="1"/>
            <a:r>
              <a:rPr lang="en-US" altLang="en-US"/>
              <a:t>Education Laws</a:t>
            </a:r>
          </a:p>
          <a:p>
            <a:pPr lvl="1" eaLnBrk="1" hangingPunct="1"/>
            <a:r>
              <a:rPr lang="en-US" altLang="en-US" i="1"/>
              <a:t>Individuals with Disabilities Education Improvement Act (IDEA)</a:t>
            </a:r>
          </a:p>
          <a:p>
            <a:pPr lvl="2" eaLnBrk="1" hangingPunct="1"/>
            <a:r>
              <a:rPr lang="en-US" altLang="en-US"/>
              <a:t>Provides federal funding and requires states to guarantee a free, appropriate, public education to students who need special education and related services because of an eligible disability.</a:t>
            </a:r>
          </a:p>
          <a:p>
            <a:pPr lvl="1" eaLnBrk="1" hangingPunct="1"/>
            <a:r>
              <a:rPr lang="en-US" altLang="en-US" i="1"/>
              <a:t>Title I of the Elementary and Secondary Education Act (ESEA)</a:t>
            </a:r>
          </a:p>
          <a:p>
            <a:pPr lvl="1" eaLnBrk="1" hangingPunct="1"/>
            <a:r>
              <a:rPr lang="en-US" altLang="en-US" i="1"/>
              <a:t>No Child Left Behind Act (NCLB)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8722277-4EE7-40BE-89A2-C4D5EBCD5A43}"/>
              </a:ext>
            </a:extLst>
          </p:cNvPr>
          <p:cNvSpPr>
            <a:spLocks noGrp="1" noChangeArrowheads="1"/>
          </p:cNvSpPr>
          <p:nvPr>
            <p:ph type="title" idx="4294967295"/>
          </p:nvPr>
        </p:nvSpPr>
        <p:spPr>
          <a:xfrm>
            <a:off x="1295400" y="982663"/>
            <a:ext cx="9601200" cy="871537"/>
          </a:xfrm>
        </p:spPr>
        <p:txBody>
          <a:bodyPr anchor="b"/>
          <a:lstStyle/>
          <a:p>
            <a:pPr eaLnBrk="1" hangingPunct="1"/>
            <a:r>
              <a:rPr lang="en-US" altLang="en-US">
                <a:ln>
                  <a:noFill/>
                </a:ln>
              </a:rPr>
              <a:t>Federal Legislation (cont.)</a:t>
            </a:r>
          </a:p>
        </p:txBody>
      </p:sp>
      <p:sp>
        <p:nvSpPr>
          <p:cNvPr id="24579" name="Rectangle 3">
            <a:extLst>
              <a:ext uri="{FF2B5EF4-FFF2-40B4-BE49-F238E27FC236}">
                <a16:creationId xmlns:a16="http://schemas.microsoft.com/office/drawing/2014/main" id="{4E977C19-43AB-4ADE-BB79-07CEDEEB6A92}"/>
              </a:ext>
            </a:extLst>
          </p:cNvPr>
          <p:cNvSpPr>
            <a:spLocks noGrp="1" noChangeArrowheads="1"/>
          </p:cNvSpPr>
          <p:nvPr>
            <p:ph type="body" idx="4294967295"/>
          </p:nvPr>
        </p:nvSpPr>
        <p:spPr>
          <a:xfrm>
            <a:off x="989013" y="1974850"/>
            <a:ext cx="10213975" cy="3871913"/>
          </a:xfrm>
        </p:spPr>
        <p:txBody>
          <a:bodyPr/>
          <a:lstStyle/>
          <a:p>
            <a:pPr eaLnBrk="1" hangingPunct="1">
              <a:lnSpc>
                <a:spcPct val="90000"/>
              </a:lnSpc>
            </a:pPr>
            <a:r>
              <a:rPr lang="en-US" altLang="en-US" sz="1900"/>
              <a:t>Civil Rights Laws</a:t>
            </a:r>
          </a:p>
          <a:p>
            <a:pPr lvl="1" eaLnBrk="1" hangingPunct="1">
              <a:lnSpc>
                <a:spcPct val="90000"/>
              </a:lnSpc>
            </a:pPr>
            <a:r>
              <a:rPr lang="en-US" altLang="en-US"/>
              <a:t>Section 504 of the </a:t>
            </a:r>
            <a:r>
              <a:rPr lang="en-US" altLang="en-US" i="1"/>
              <a:t>Vocational Rehabilitation Act </a:t>
            </a:r>
            <a:r>
              <a:rPr lang="en-US" altLang="en-US"/>
              <a:t>of 1973 (Section 504)</a:t>
            </a:r>
          </a:p>
          <a:p>
            <a:pPr lvl="2" eaLnBrk="1" hangingPunct="1">
              <a:lnSpc>
                <a:spcPct val="90000"/>
              </a:lnSpc>
            </a:pPr>
            <a:r>
              <a:rPr lang="en-US" altLang="en-US"/>
              <a:t>Provides no federal funding, but does mandate programs receiving federal funding under other laws may not exclude an individual with a disability from participating in the program.</a:t>
            </a:r>
          </a:p>
          <a:p>
            <a:pPr lvl="2" eaLnBrk="1" hangingPunct="1">
              <a:lnSpc>
                <a:spcPct val="90000"/>
              </a:lnSpc>
            </a:pPr>
            <a:r>
              <a:rPr lang="en-US" altLang="en-US"/>
              <a:t>Also requires individuals with disabilities be provided reasonable accommodations to allow them access to these programs.</a:t>
            </a:r>
          </a:p>
          <a:p>
            <a:pPr lvl="1" eaLnBrk="1" hangingPunct="1">
              <a:lnSpc>
                <a:spcPct val="90000"/>
              </a:lnSpc>
            </a:pPr>
            <a:r>
              <a:rPr lang="en-US" altLang="en-US" i="1"/>
              <a:t>Americans with Disabilities Act of 1990 (ADA)</a:t>
            </a:r>
          </a:p>
          <a:p>
            <a:pPr lvl="2" eaLnBrk="1" hangingPunct="1">
              <a:lnSpc>
                <a:spcPct val="90000"/>
              </a:lnSpc>
            </a:pPr>
            <a:r>
              <a:rPr lang="en-US" altLang="en-US"/>
              <a:t>Extends protection from discrimination because of disabilities to all public and private schools (religious schools excluded).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8E8D23B0-B8C5-429F-A570-1418ADFE5C0F}"/>
              </a:ext>
            </a:extLst>
          </p:cNvPr>
          <p:cNvSpPr>
            <a:spLocks noGrp="1" noChangeArrowheads="1"/>
          </p:cNvSpPr>
          <p:nvPr>
            <p:ph type="title" idx="4294967295"/>
          </p:nvPr>
        </p:nvSpPr>
        <p:spPr/>
        <p:txBody>
          <a:bodyPr rtlCol="0" anchor="b">
            <a:normAutofit fontScale="90000"/>
          </a:bodyPr>
          <a:lstStyle/>
          <a:p>
            <a:pPr eaLnBrk="1" fontAlgn="auto" hangingPunct="1">
              <a:spcAft>
                <a:spcPts val="0"/>
              </a:spcAft>
              <a:defRPr/>
            </a:pPr>
            <a:r>
              <a:rPr lang="en-US" altLang="en-US">
                <a:solidFill>
                  <a:schemeClr val="tx1">
                    <a:lumMod val="85000"/>
                    <a:lumOff val="15000"/>
                  </a:schemeClr>
                </a:solidFill>
              </a:rPr>
              <a:t>Major Differences between </a:t>
            </a:r>
            <a:r>
              <a:rPr lang="en-US" altLang="en-US" i="1">
                <a:solidFill>
                  <a:schemeClr val="tx1">
                    <a:lumMod val="85000"/>
                    <a:lumOff val="15000"/>
                  </a:schemeClr>
                </a:solidFill>
              </a:rPr>
              <a:t>IDEA</a:t>
            </a:r>
            <a:r>
              <a:rPr lang="en-US" altLang="en-US">
                <a:solidFill>
                  <a:schemeClr val="tx1">
                    <a:lumMod val="85000"/>
                    <a:lumOff val="15000"/>
                  </a:schemeClr>
                </a:solidFill>
              </a:rPr>
              <a:t> and Section 504</a:t>
            </a:r>
          </a:p>
        </p:txBody>
      </p:sp>
      <p:sp>
        <p:nvSpPr>
          <p:cNvPr id="25603" name="Rectangle 3">
            <a:extLst>
              <a:ext uri="{FF2B5EF4-FFF2-40B4-BE49-F238E27FC236}">
                <a16:creationId xmlns:a16="http://schemas.microsoft.com/office/drawing/2014/main" id="{557AB795-7FF9-44F1-8FBC-E44C6F8E289D}"/>
              </a:ext>
            </a:extLst>
          </p:cNvPr>
          <p:cNvSpPr>
            <a:spLocks noGrp="1" noChangeArrowheads="1"/>
          </p:cNvSpPr>
          <p:nvPr>
            <p:ph type="body" sz="half" idx="4294967295"/>
          </p:nvPr>
        </p:nvSpPr>
        <p:spPr>
          <a:xfrm>
            <a:off x="2586038" y="1766888"/>
            <a:ext cx="3808412" cy="4710112"/>
          </a:xfrm>
        </p:spPr>
        <p:txBody>
          <a:bodyPr/>
          <a:lstStyle/>
          <a:p>
            <a:pPr eaLnBrk="1" hangingPunct="1"/>
            <a:r>
              <a:rPr lang="en-US" altLang="en-US" sz="1800"/>
              <a:t>		</a:t>
            </a:r>
            <a:r>
              <a:rPr lang="en-US" altLang="en-US" sz="1800" u="sng"/>
              <a:t>IDEA</a:t>
            </a:r>
          </a:p>
          <a:p>
            <a:pPr eaLnBrk="1" hangingPunct="1"/>
            <a:r>
              <a:rPr lang="en-US" altLang="en-US" sz="1800"/>
              <a:t>Focus: educational remediation</a:t>
            </a:r>
          </a:p>
          <a:p>
            <a:pPr eaLnBrk="1" hangingPunct="1"/>
            <a:r>
              <a:rPr lang="en-US" altLang="en-US" sz="1800"/>
              <a:t>Attempts to address gaps in skills or abilities by assuring appropriate services</a:t>
            </a:r>
          </a:p>
          <a:p>
            <a:pPr eaLnBrk="1" hangingPunct="1"/>
            <a:r>
              <a:rPr lang="en-US" altLang="en-US" sz="1800"/>
              <a:t>Eligibility limited to specific list of disabilities</a:t>
            </a:r>
          </a:p>
        </p:txBody>
      </p:sp>
      <p:sp>
        <p:nvSpPr>
          <p:cNvPr id="25604" name="Rectangle 49">
            <a:extLst>
              <a:ext uri="{FF2B5EF4-FFF2-40B4-BE49-F238E27FC236}">
                <a16:creationId xmlns:a16="http://schemas.microsoft.com/office/drawing/2014/main" id="{F61E499B-70C3-4816-8C36-E7CBE5DF6DA9}"/>
              </a:ext>
            </a:extLst>
          </p:cNvPr>
          <p:cNvSpPr>
            <a:spLocks noGrp="1" noChangeArrowheads="1"/>
          </p:cNvSpPr>
          <p:nvPr>
            <p:ph type="body" sz="half" idx="4294967295"/>
          </p:nvPr>
        </p:nvSpPr>
        <p:spPr>
          <a:xfrm>
            <a:off x="6546850" y="1766888"/>
            <a:ext cx="3892550" cy="4862512"/>
          </a:xfrm>
        </p:spPr>
        <p:txBody>
          <a:bodyPr/>
          <a:lstStyle/>
          <a:p>
            <a:pPr eaLnBrk="1" hangingPunct="1"/>
            <a:r>
              <a:rPr lang="en-US" altLang="en-US" sz="1700"/>
              <a:t>	</a:t>
            </a:r>
            <a:r>
              <a:rPr lang="en-US" altLang="en-US" sz="1800" u="sng"/>
              <a:t>Section 504</a:t>
            </a:r>
          </a:p>
          <a:p>
            <a:pPr eaLnBrk="1" hangingPunct="1"/>
            <a:r>
              <a:rPr lang="en-US" altLang="en-US" sz="1700"/>
              <a:t>Focus: prevention of discrimination</a:t>
            </a:r>
          </a:p>
          <a:p>
            <a:pPr eaLnBrk="1" hangingPunct="1"/>
            <a:r>
              <a:rPr lang="en-US" altLang="en-US" sz="1700"/>
              <a:t>Attempts to level the playing field for students with disabilities in order for them to achieve at their ability level</a:t>
            </a:r>
          </a:p>
          <a:p>
            <a:pPr eaLnBrk="1" hangingPunct="1"/>
            <a:r>
              <a:rPr lang="en-US" altLang="en-US" sz="1700"/>
              <a:t>Eligibility not limited to specific list of disabilities</a:t>
            </a:r>
          </a:p>
          <a:p>
            <a:pPr lvl="1" eaLnBrk="1" hangingPunct="1"/>
            <a:endParaRPr lang="en-US" alt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TotalTime>
  <Words>5678</Words>
  <Application>Microsoft Office PowerPoint</Application>
  <PresentationFormat>Widescreen</PresentationFormat>
  <Paragraphs>573</Paragraphs>
  <Slides>69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Garamond</vt:lpstr>
      <vt:lpstr>Arial</vt:lpstr>
      <vt:lpstr>Calibri</vt:lpstr>
      <vt:lpstr>Verdana</vt:lpstr>
      <vt:lpstr>Wingdings</vt:lpstr>
      <vt:lpstr>Organic</vt:lpstr>
      <vt:lpstr>The Professional School Counselor and Students with Disabilities</vt:lpstr>
      <vt:lpstr>Improving Outcomes for Students with Disabilities</vt:lpstr>
      <vt:lpstr>Improving Outcomes for Students with Disabilities</vt:lpstr>
      <vt:lpstr>Improving Outcomes for Students with Disabilities (cont.)</vt:lpstr>
      <vt:lpstr>Serving Students with Disabilities</vt:lpstr>
      <vt:lpstr>Serving Students with Disabilities (cont.)</vt:lpstr>
      <vt:lpstr>Federal Legislation</vt:lpstr>
      <vt:lpstr>Federal Legislation (cont.)</vt:lpstr>
      <vt:lpstr>Major Differences between IDEA and Section 504</vt:lpstr>
      <vt:lpstr>Individuals with Disabilities Education Improvement Act (IDEA)</vt:lpstr>
      <vt:lpstr>Handicapping Conditions under IDEA</vt:lpstr>
      <vt:lpstr>IDEA (cont.)</vt:lpstr>
      <vt:lpstr>Special Education Process</vt:lpstr>
      <vt:lpstr>Section 504 and the Americans with Disabilities Act</vt:lpstr>
      <vt:lpstr>Section 504 (cont.)</vt:lpstr>
      <vt:lpstr>504 Plan Services Provided</vt:lpstr>
      <vt:lpstr>Family Educational Rights and Privacy Act (FERPA)</vt:lpstr>
      <vt:lpstr>Family Educational Rights and Privacy Act (FERPA)</vt:lpstr>
      <vt:lpstr>Related Services for Students with Disabilities under IDEA and Section 504</vt:lpstr>
      <vt:lpstr>Related Services</vt:lpstr>
      <vt:lpstr>Transition Services under IDEA 2004</vt:lpstr>
      <vt:lpstr>Support Services for Children with Disabilities which May Involve the Professional School Counselor</vt:lpstr>
      <vt:lpstr>Providing Services to Support Students with Disabilities</vt:lpstr>
      <vt:lpstr>Developing and Using Response to Intervention (RTI)</vt:lpstr>
      <vt:lpstr>Developing and Using RTI</vt:lpstr>
      <vt:lpstr>Positive Behavioral Support</vt:lpstr>
      <vt:lpstr>Positive Behavior Support</vt:lpstr>
      <vt:lpstr>Positive Behavior Support</vt:lpstr>
      <vt:lpstr>Multidisciplinary Team Responsibilities</vt:lpstr>
      <vt:lpstr>The Functional Behavioral Assessment (FBA) Process</vt:lpstr>
      <vt:lpstr>Assessing Students with Disabilities</vt:lpstr>
      <vt:lpstr>Assessing Students with Disabilities (cont.)</vt:lpstr>
      <vt:lpstr>The Behavior Improvement Plan (BIP) Process</vt:lpstr>
      <vt:lpstr>Implementing the FBA and BIP Processes Effectively</vt:lpstr>
      <vt:lpstr>Positive Behavioral Support to Individual Students</vt:lpstr>
      <vt:lpstr>Positive Behavioral Support after a Serious Behavior</vt:lpstr>
      <vt:lpstr>Collaboration and Group Decision Making</vt:lpstr>
      <vt:lpstr>Manifestation Meetings</vt:lpstr>
      <vt:lpstr>Manifestation Meetings (cont.)</vt:lpstr>
      <vt:lpstr>Manifestation Meetings (cont.)</vt:lpstr>
      <vt:lpstr>Manifestation Meetings (cont.)</vt:lpstr>
      <vt:lpstr>Determining Need for Counseling Services for Students with Disabilities</vt:lpstr>
      <vt:lpstr>Typical Areas Addressed by Counseling Goals</vt:lpstr>
      <vt:lpstr>Counselor Concerns about Providing IEP Services</vt:lpstr>
      <vt:lpstr>IEP Development:   Writing Counseling IEP Goals</vt:lpstr>
      <vt:lpstr>IEP Development:   Writing Counseling IEP Goals (cont.)</vt:lpstr>
      <vt:lpstr>Evaluation Procedures</vt:lpstr>
      <vt:lpstr>Specifying IEP Services</vt:lpstr>
      <vt:lpstr>Individualized Transition Program Planning</vt:lpstr>
      <vt:lpstr>Individualized Transition Program Planning (cont.)</vt:lpstr>
      <vt:lpstr>Individualized Transition Program Planning (cont.)</vt:lpstr>
      <vt:lpstr>Secondary Transition Programming</vt:lpstr>
      <vt:lpstr>Secondary Transition Programming (cont.)</vt:lpstr>
      <vt:lpstr>National Alliance for Secondary Education and Transition (NASET)</vt:lpstr>
      <vt:lpstr>National Alliance for Secondary Education and Transition (cont.)</vt:lpstr>
      <vt:lpstr>High School Programming</vt:lpstr>
      <vt:lpstr>Post-secondary Educational Programming</vt:lpstr>
      <vt:lpstr>Post-secondary Educational Programming (cont.)</vt:lpstr>
      <vt:lpstr>Career Counseling</vt:lpstr>
      <vt:lpstr>Vocational/Career Planning</vt:lpstr>
      <vt:lpstr>Vocational/Career Planning (cont.)</vt:lpstr>
      <vt:lpstr>Vocational Training</vt:lpstr>
      <vt:lpstr>Self-Determination</vt:lpstr>
      <vt:lpstr>Self-Determination (cont.)</vt:lpstr>
      <vt:lpstr>Self-Determination (cont.)</vt:lpstr>
      <vt:lpstr>Information about the Special Education Process and Right of Appeal</vt:lpstr>
      <vt:lpstr>Information about the Special Education Process and Right of Appeal (cont.)</vt:lpstr>
      <vt:lpstr>Information about the Special Education Process and Right of Appeal (cont.)</vt:lpstr>
      <vt:lpstr>General Issues for Professional School Counselors Serving Students with Disabilities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Rowland</dc:creator>
  <cp:lastModifiedBy>Karen Rowland</cp:lastModifiedBy>
  <cp:revision>5</cp:revision>
  <dcterms:created xsi:type="dcterms:W3CDTF">2014-12-03T22:26:12Z</dcterms:created>
  <dcterms:modified xsi:type="dcterms:W3CDTF">2018-05-18T01:32:38Z</dcterms:modified>
</cp:coreProperties>
</file>