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60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D70551-2534-4F22-AAB9-3B9FF7AEFCCA}"/>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D8035E33-F897-4D58-AC9C-2E1A90C64E84}"/>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3E51D754-626A-4B7D-B07E-584CF137DF01}"/>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A8DEAA83-59B9-44D2-A191-B2F3FEF1E2E4}"/>
              </a:ext>
            </a:extLst>
          </p:cNvPr>
          <p:cNvSpPr>
            <a:spLocks noGrp="1"/>
          </p:cNvSpPr>
          <p:nvPr>
            <p:ph type="dt" sz="half" idx="10"/>
          </p:nvPr>
        </p:nvSpPr>
        <p:spPr/>
        <p:txBody>
          <a:bodyPr/>
          <a:lstStyle>
            <a:lvl1pPr>
              <a:defRPr/>
            </a:lvl1pPr>
          </a:lstStyle>
          <a:p>
            <a:pPr>
              <a:defRPr/>
            </a:pPr>
            <a:fld id="{F17BE011-43E3-47B5-ABC6-CD4B55589618}" type="datetimeFigureOut">
              <a:rPr lang="en-US"/>
              <a:pPr>
                <a:defRPr/>
              </a:pPr>
              <a:t>5/17/2018</a:t>
            </a:fld>
            <a:endParaRPr lang="en-US"/>
          </a:p>
        </p:txBody>
      </p:sp>
      <p:sp>
        <p:nvSpPr>
          <p:cNvPr id="8" name="Footer Placeholder 4">
            <a:extLst>
              <a:ext uri="{FF2B5EF4-FFF2-40B4-BE49-F238E27FC236}">
                <a16:creationId xmlns:a16="http://schemas.microsoft.com/office/drawing/2014/main" id="{14F7241C-AC62-4B68-95F4-820B1FA58A5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96E639A-E60B-4A85-BFEA-0A8E8C9AC770}"/>
              </a:ext>
            </a:extLst>
          </p:cNvPr>
          <p:cNvSpPr>
            <a:spLocks noGrp="1"/>
          </p:cNvSpPr>
          <p:nvPr>
            <p:ph type="sldNum" sz="quarter" idx="12"/>
          </p:nvPr>
        </p:nvSpPr>
        <p:spPr/>
        <p:txBody>
          <a:bodyPr/>
          <a:lstStyle>
            <a:lvl1pPr>
              <a:defRPr/>
            </a:lvl1pPr>
          </a:lstStyle>
          <a:p>
            <a:pPr>
              <a:defRPr/>
            </a:pPr>
            <a:fld id="{59AEF545-1F01-45F3-905F-24BF430CA56D}" type="slidenum">
              <a:rPr lang="en-US"/>
              <a:pPr>
                <a:defRPr/>
              </a:pPr>
              <a:t>‹#›</a:t>
            </a:fld>
            <a:endParaRPr lang="en-US"/>
          </a:p>
        </p:txBody>
      </p:sp>
    </p:spTree>
    <p:extLst>
      <p:ext uri="{BB962C8B-B14F-4D97-AF65-F5344CB8AC3E}">
        <p14:creationId xmlns:p14="http://schemas.microsoft.com/office/powerpoint/2010/main" val="4237469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BA44948-0079-4443-A989-66D8178302F8}"/>
              </a:ext>
            </a:extLst>
          </p:cNvPr>
          <p:cNvSpPr>
            <a:spLocks noGrp="1"/>
          </p:cNvSpPr>
          <p:nvPr>
            <p:ph type="dt" sz="half" idx="10"/>
          </p:nvPr>
        </p:nvSpPr>
        <p:spPr/>
        <p:txBody>
          <a:bodyPr/>
          <a:lstStyle>
            <a:lvl1pPr>
              <a:defRPr/>
            </a:lvl1pPr>
          </a:lstStyle>
          <a:p>
            <a:pPr>
              <a:defRPr/>
            </a:pPr>
            <a:fld id="{31969C63-8010-4751-B382-2F7842979C25}" type="datetimeFigureOut">
              <a:rPr lang="en-US"/>
              <a:pPr>
                <a:defRPr/>
              </a:pPr>
              <a:t>5/17/2018</a:t>
            </a:fld>
            <a:endParaRPr lang="en-US"/>
          </a:p>
        </p:txBody>
      </p:sp>
      <p:sp>
        <p:nvSpPr>
          <p:cNvPr id="5" name="Footer Placeholder 4">
            <a:extLst>
              <a:ext uri="{FF2B5EF4-FFF2-40B4-BE49-F238E27FC236}">
                <a16:creationId xmlns:a16="http://schemas.microsoft.com/office/drawing/2014/main" id="{9B09455D-F681-4F1D-978E-FDF2B0B7234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D52E36D-5217-4E2D-8EEB-80DEB2085EB6}"/>
              </a:ext>
            </a:extLst>
          </p:cNvPr>
          <p:cNvSpPr>
            <a:spLocks noGrp="1"/>
          </p:cNvSpPr>
          <p:nvPr>
            <p:ph type="sldNum" sz="quarter" idx="12"/>
          </p:nvPr>
        </p:nvSpPr>
        <p:spPr/>
        <p:txBody>
          <a:bodyPr/>
          <a:lstStyle>
            <a:lvl1pPr>
              <a:defRPr/>
            </a:lvl1pPr>
          </a:lstStyle>
          <a:p>
            <a:pPr>
              <a:defRPr/>
            </a:pPr>
            <a:fld id="{CC657DFE-A98E-400B-A165-2A153AD130E2}" type="slidenum">
              <a:rPr lang="en-US"/>
              <a:pPr>
                <a:defRPr/>
              </a:pPr>
              <a:t>‹#›</a:t>
            </a:fld>
            <a:endParaRPr lang="en-US"/>
          </a:p>
        </p:txBody>
      </p:sp>
    </p:spTree>
    <p:extLst>
      <p:ext uri="{BB962C8B-B14F-4D97-AF65-F5344CB8AC3E}">
        <p14:creationId xmlns:p14="http://schemas.microsoft.com/office/powerpoint/2010/main" val="1451268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976C837-5FC3-488D-A209-C4066896006D}"/>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CCEEDE9E-B3F9-46CA-8DE4-E82D45228780}"/>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C9708FE5-7349-447C-8D01-2DD2A60CFBCF}"/>
              </a:ext>
            </a:extLst>
          </p:cNvPr>
          <p:cNvSpPr>
            <a:spLocks noGrp="1"/>
          </p:cNvSpPr>
          <p:nvPr>
            <p:ph type="dt" sz="half" idx="10"/>
          </p:nvPr>
        </p:nvSpPr>
        <p:spPr/>
        <p:txBody>
          <a:bodyPr/>
          <a:lstStyle>
            <a:lvl1pPr>
              <a:defRPr/>
            </a:lvl1pPr>
          </a:lstStyle>
          <a:p>
            <a:pPr>
              <a:defRPr/>
            </a:pPr>
            <a:fld id="{B6CB854A-CD1D-45E3-9B58-8F711FE41718}" type="datetimeFigureOut">
              <a:rPr lang="en-US"/>
              <a:pPr>
                <a:defRPr/>
              </a:pPr>
              <a:t>5/17/2018</a:t>
            </a:fld>
            <a:endParaRPr lang="en-US"/>
          </a:p>
        </p:txBody>
      </p:sp>
      <p:sp>
        <p:nvSpPr>
          <p:cNvPr id="7" name="Footer Placeholder 4">
            <a:extLst>
              <a:ext uri="{FF2B5EF4-FFF2-40B4-BE49-F238E27FC236}">
                <a16:creationId xmlns:a16="http://schemas.microsoft.com/office/drawing/2014/main" id="{6B7B73A8-615C-4E31-934A-AA37FA245824}"/>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F4AF4DA0-E711-4BC2-AC3E-12AEAB6908AB}"/>
              </a:ext>
            </a:extLst>
          </p:cNvPr>
          <p:cNvSpPr>
            <a:spLocks noGrp="1"/>
          </p:cNvSpPr>
          <p:nvPr>
            <p:ph type="sldNum" sz="quarter" idx="12"/>
          </p:nvPr>
        </p:nvSpPr>
        <p:spPr/>
        <p:txBody>
          <a:bodyPr/>
          <a:lstStyle>
            <a:lvl1pPr>
              <a:defRPr/>
            </a:lvl1pPr>
          </a:lstStyle>
          <a:p>
            <a:pPr>
              <a:defRPr/>
            </a:pPr>
            <a:fld id="{286E8F34-1E7F-462E-9B30-6AB5ED2053B2}" type="slidenum">
              <a:rPr lang="en-US"/>
              <a:pPr>
                <a:defRPr/>
              </a:pPr>
              <a:t>‹#›</a:t>
            </a:fld>
            <a:endParaRPr lang="en-US"/>
          </a:p>
        </p:txBody>
      </p:sp>
    </p:spTree>
    <p:extLst>
      <p:ext uri="{BB962C8B-B14F-4D97-AF65-F5344CB8AC3E}">
        <p14:creationId xmlns:p14="http://schemas.microsoft.com/office/powerpoint/2010/main" val="710900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A33BE9F-2D33-4067-AB7E-0F8EEFDCA4B2}"/>
              </a:ext>
            </a:extLst>
          </p:cNvPr>
          <p:cNvSpPr>
            <a:spLocks noGrp="1"/>
          </p:cNvSpPr>
          <p:nvPr>
            <p:ph type="dt" sz="half" idx="10"/>
          </p:nvPr>
        </p:nvSpPr>
        <p:spPr/>
        <p:txBody>
          <a:bodyPr/>
          <a:lstStyle>
            <a:lvl1pPr>
              <a:defRPr/>
            </a:lvl1pPr>
          </a:lstStyle>
          <a:p>
            <a:pPr>
              <a:defRPr/>
            </a:pPr>
            <a:fld id="{33EE5759-03EE-4476-849A-50D553C41724}" type="datetimeFigureOut">
              <a:rPr lang="en-US"/>
              <a:pPr>
                <a:defRPr/>
              </a:pPr>
              <a:t>5/17/2018</a:t>
            </a:fld>
            <a:endParaRPr lang="en-US"/>
          </a:p>
        </p:txBody>
      </p:sp>
      <p:sp>
        <p:nvSpPr>
          <p:cNvPr id="5" name="Footer Placeholder 4">
            <a:extLst>
              <a:ext uri="{FF2B5EF4-FFF2-40B4-BE49-F238E27FC236}">
                <a16:creationId xmlns:a16="http://schemas.microsoft.com/office/drawing/2014/main" id="{7B09E4F2-3B5A-4D1B-B94D-01C4E76A1FD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941807E-601B-410B-AEB8-521120DE50CB}"/>
              </a:ext>
            </a:extLst>
          </p:cNvPr>
          <p:cNvSpPr>
            <a:spLocks noGrp="1"/>
          </p:cNvSpPr>
          <p:nvPr>
            <p:ph type="sldNum" sz="quarter" idx="12"/>
          </p:nvPr>
        </p:nvSpPr>
        <p:spPr/>
        <p:txBody>
          <a:bodyPr/>
          <a:lstStyle>
            <a:lvl1pPr>
              <a:defRPr/>
            </a:lvl1pPr>
          </a:lstStyle>
          <a:p>
            <a:pPr>
              <a:defRPr/>
            </a:pPr>
            <a:fld id="{BBBB2B12-0C8B-4105-83E7-4F1A45BD0572}" type="slidenum">
              <a:rPr lang="en-US"/>
              <a:pPr>
                <a:defRPr/>
              </a:pPr>
              <a:t>‹#›</a:t>
            </a:fld>
            <a:endParaRPr lang="en-US"/>
          </a:p>
        </p:txBody>
      </p:sp>
    </p:spTree>
    <p:extLst>
      <p:ext uri="{BB962C8B-B14F-4D97-AF65-F5344CB8AC3E}">
        <p14:creationId xmlns:p14="http://schemas.microsoft.com/office/powerpoint/2010/main" val="963548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8F4C8E-0F13-4F4C-8657-C7926B3B6133}"/>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04604679-804C-4435-9AC0-49DBA21BC336}"/>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AFE1C16E-887C-4612-8F9F-B3015B639679}"/>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53100299-2872-4E4F-918E-955AF602DF6A}"/>
              </a:ext>
            </a:extLst>
          </p:cNvPr>
          <p:cNvSpPr>
            <a:spLocks noGrp="1"/>
          </p:cNvSpPr>
          <p:nvPr>
            <p:ph type="dt" sz="half" idx="10"/>
          </p:nvPr>
        </p:nvSpPr>
        <p:spPr/>
        <p:txBody>
          <a:bodyPr/>
          <a:lstStyle>
            <a:lvl1pPr>
              <a:defRPr/>
            </a:lvl1pPr>
          </a:lstStyle>
          <a:p>
            <a:pPr>
              <a:defRPr/>
            </a:pPr>
            <a:fld id="{BC89F029-703C-4902-ACD3-021F25B4CFEC}" type="datetimeFigureOut">
              <a:rPr lang="en-US"/>
              <a:pPr>
                <a:defRPr/>
              </a:pPr>
              <a:t>5/17/2018</a:t>
            </a:fld>
            <a:endParaRPr lang="en-US"/>
          </a:p>
        </p:txBody>
      </p:sp>
      <p:sp>
        <p:nvSpPr>
          <p:cNvPr id="8" name="Footer Placeholder 4">
            <a:extLst>
              <a:ext uri="{FF2B5EF4-FFF2-40B4-BE49-F238E27FC236}">
                <a16:creationId xmlns:a16="http://schemas.microsoft.com/office/drawing/2014/main" id="{F61D0C1E-AFE3-4C04-9ED6-9996DDE7A67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800BE71-FB7B-4659-BE1E-07009D826CBF}"/>
              </a:ext>
            </a:extLst>
          </p:cNvPr>
          <p:cNvSpPr>
            <a:spLocks noGrp="1"/>
          </p:cNvSpPr>
          <p:nvPr>
            <p:ph type="sldNum" sz="quarter" idx="12"/>
          </p:nvPr>
        </p:nvSpPr>
        <p:spPr/>
        <p:txBody>
          <a:bodyPr/>
          <a:lstStyle>
            <a:lvl1pPr>
              <a:defRPr/>
            </a:lvl1pPr>
          </a:lstStyle>
          <a:p>
            <a:pPr>
              <a:defRPr/>
            </a:pPr>
            <a:fld id="{48625C56-1336-4D6F-AD0E-A6577FB1335C}" type="slidenum">
              <a:rPr lang="en-US"/>
              <a:pPr>
                <a:defRPr/>
              </a:pPr>
              <a:t>‹#›</a:t>
            </a:fld>
            <a:endParaRPr lang="en-US"/>
          </a:p>
        </p:txBody>
      </p:sp>
    </p:spTree>
    <p:extLst>
      <p:ext uri="{BB962C8B-B14F-4D97-AF65-F5344CB8AC3E}">
        <p14:creationId xmlns:p14="http://schemas.microsoft.com/office/powerpoint/2010/main" val="2999698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D61637D7-5192-4310-934B-4505807FD6F5}"/>
              </a:ext>
            </a:extLst>
          </p:cNvPr>
          <p:cNvSpPr>
            <a:spLocks noGrp="1"/>
          </p:cNvSpPr>
          <p:nvPr>
            <p:ph type="dt" sz="half" idx="10"/>
          </p:nvPr>
        </p:nvSpPr>
        <p:spPr/>
        <p:txBody>
          <a:bodyPr/>
          <a:lstStyle>
            <a:lvl1pPr>
              <a:defRPr/>
            </a:lvl1pPr>
          </a:lstStyle>
          <a:p>
            <a:pPr>
              <a:defRPr/>
            </a:pPr>
            <a:fld id="{449C0F37-F39B-43FF-BDA2-EFB0B538B70A}" type="datetimeFigureOut">
              <a:rPr lang="en-US"/>
              <a:pPr>
                <a:defRPr/>
              </a:pPr>
              <a:t>5/17/2018</a:t>
            </a:fld>
            <a:endParaRPr lang="en-US"/>
          </a:p>
        </p:txBody>
      </p:sp>
      <p:sp>
        <p:nvSpPr>
          <p:cNvPr id="6" name="Footer Placeholder 4">
            <a:extLst>
              <a:ext uri="{FF2B5EF4-FFF2-40B4-BE49-F238E27FC236}">
                <a16:creationId xmlns:a16="http://schemas.microsoft.com/office/drawing/2014/main" id="{7455F27E-D131-4444-9ED0-0B049829CD6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4939211-D8EF-41E1-BAB0-DA6D0A7B8D11}"/>
              </a:ext>
            </a:extLst>
          </p:cNvPr>
          <p:cNvSpPr>
            <a:spLocks noGrp="1"/>
          </p:cNvSpPr>
          <p:nvPr>
            <p:ph type="sldNum" sz="quarter" idx="12"/>
          </p:nvPr>
        </p:nvSpPr>
        <p:spPr/>
        <p:txBody>
          <a:bodyPr/>
          <a:lstStyle>
            <a:lvl1pPr>
              <a:defRPr/>
            </a:lvl1pPr>
          </a:lstStyle>
          <a:p>
            <a:pPr>
              <a:defRPr/>
            </a:pPr>
            <a:fld id="{9521E898-D9F8-49DE-AC5B-8BD9FBB39258}" type="slidenum">
              <a:rPr lang="en-US"/>
              <a:pPr>
                <a:defRPr/>
              </a:pPr>
              <a:t>‹#›</a:t>
            </a:fld>
            <a:endParaRPr lang="en-US"/>
          </a:p>
        </p:txBody>
      </p:sp>
    </p:spTree>
    <p:extLst>
      <p:ext uri="{BB962C8B-B14F-4D97-AF65-F5344CB8AC3E}">
        <p14:creationId xmlns:p14="http://schemas.microsoft.com/office/powerpoint/2010/main" val="61085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407EED7C-06E8-4548-AA2F-BD2D6218D541}"/>
              </a:ext>
            </a:extLst>
          </p:cNvPr>
          <p:cNvSpPr>
            <a:spLocks noGrp="1"/>
          </p:cNvSpPr>
          <p:nvPr>
            <p:ph type="dt" sz="half" idx="10"/>
          </p:nvPr>
        </p:nvSpPr>
        <p:spPr/>
        <p:txBody>
          <a:bodyPr/>
          <a:lstStyle>
            <a:lvl1pPr>
              <a:defRPr/>
            </a:lvl1pPr>
          </a:lstStyle>
          <a:p>
            <a:pPr>
              <a:defRPr/>
            </a:pPr>
            <a:fld id="{BE5EAD92-493A-4F8D-B06F-0D3834D58352}" type="datetimeFigureOut">
              <a:rPr lang="en-US"/>
              <a:pPr>
                <a:defRPr/>
              </a:pPr>
              <a:t>5/17/2018</a:t>
            </a:fld>
            <a:endParaRPr lang="en-US"/>
          </a:p>
        </p:txBody>
      </p:sp>
      <p:sp>
        <p:nvSpPr>
          <p:cNvPr id="8" name="Footer Placeholder 4">
            <a:extLst>
              <a:ext uri="{FF2B5EF4-FFF2-40B4-BE49-F238E27FC236}">
                <a16:creationId xmlns:a16="http://schemas.microsoft.com/office/drawing/2014/main" id="{43DFE74E-1563-4077-827F-8F481AF8C43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E378DDDE-0C02-4B52-BB27-EF38BD01812D}"/>
              </a:ext>
            </a:extLst>
          </p:cNvPr>
          <p:cNvSpPr>
            <a:spLocks noGrp="1"/>
          </p:cNvSpPr>
          <p:nvPr>
            <p:ph type="sldNum" sz="quarter" idx="12"/>
          </p:nvPr>
        </p:nvSpPr>
        <p:spPr/>
        <p:txBody>
          <a:bodyPr/>
          <a:lstStyle>
            <a:lvl1pPr>
              <a:defRPr/>
            </a:lvl1pPr>
          </a:lstStyle>
          <a:p>
            <a:pPr>
              <a:defRPr/>
            </a:pPr>
            <a:fld id="{9262CAC3-D9E5-4296-80D6-FA17949B7BC4}" type="slidenum">
              <a:rPr lang="en-US"/>
              <a:pPr>
                <a:defRPr/>
              </a:pPr>
              <a:t>‹#›</a:t>
            </a:fld>
            <a:endParaRPr lang="en-US"/>
          </a:p>
        </p:txBody>
      </p:sp>
    </p:spTree>
    <p:extLst>
      <p:ext uri="{BB962C8B-B14F-4D97-AF65-F5344CB8AC3E}">
        <p14:creationId xmlns:p14="http://schemas.microsoft.com/office/powerpoint/2010/main" val="3007591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C5A7CAC4-6A4A-4804-8565-D114F730FEC0}"/>
              </a:ext>
            </a:extLst>
          </p:cNvPr>
          <p:cNvSpPr>
            <a:spLocks noGrp="1"/>
          </p:cNvSpPr>
          <p:nvPr>
            <p:ph type="dt" sz="half" idx="10"/>
          </p:nvPr>
        </p:nvSpPr>
        <p:spPr/>
        <p:txBody>
          <a:bodyPr/>
          <a:lstStyle>
            <a:lvl1pPr>
              <a:defRPr/>
            </a:lvl1pPr>
          </a:lstStyle>
          <a:p>
            <a:pPr>
              <a:defRPr/>
            </a:pPr>
            <a:fld id="{6E1EF41C-00CF-406E-A874-E65888A4A0C2}" type="datetimeFigureOut">
              <a:rPr lang="en-US"/>
              <a:pPr>
                <a:defRPr/>
              </a:pPr>
              <a:t>5/17/2018</a:t>
            </a:fld>
            <a:endParaRPr lang="en-US"/>
          </a:p>
        </p:txBody>
      </p:sp>
      <p:sp>
        <p:nvSpPr>
          <p:cNvPr id="4" name="Footer Placeholder 4">
            <a:extLst>
              <a:ext uri="{FF2B5EF4-FFF2-40B4-BE49-F238E27FC236}">
                <a16:creationId xmlns:a16="http://schemas.microsoft.com/office/drawing/2014/main" id="{1955742C-AE3E-475B-A0E9-EE07FF19492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FA1BF27-1307-47AA-B653-6E2D994489EA}"/>
              </a:ext>
            </a:extLst>
          </p:cNvPr>
          <p:cNvSpPr>
            <a:spLocks noGrp="1"/>
          </p:cNvSpPr>
          <p:nvPr>
            <p:ph type="sldNum" sz="quarter" idx="12"/>
          </p:nvPr>
        </p:nvSpPr>
        <p:spPr/>
        <p:txBody>
          <a:bodyPr/>
          <a:lstStyle>
            <a:lvl1pPr>
              <a:defRPr/>
            </a:lvl1pPr>
          </a:lstStyle>
          <a:p>
            <a:pPr>
              <a:defRPr/>
            </a:pPr>
            <a:fld id="{F1C6DE8E-1EAB-4592-99E5-3B1C4DD12FDA}" type="slidenum">
              <a:rPr lang="en-US"/>
              <a:pPr>
                <a:defRPr/>
              </a:pPr>
              <a:t>‹#›</a:t>
            </a:fld>
            <a:endParaRPr lang="en-US"/>
          </a:p>
        </p:txBody>
      </p:sp>
    </p:spTree>
    <p:extLst>
      <p:ext uri="{BB962C8B-B14F-4D97-AF65-F5344CB8AC3E}">
        <p14:creationId xmlns:p14="http://schemas.microsoft.com/office/powerpoint/2010/main" val="2943211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D7BE12-3F73-40F1-A7A9-06CC69AB6DA2}"/>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a:extLst>
              <a:ext uri="{FF2B5EF4-FFF2-40B4-BE49-F238E27FC236}">
                <a16:creationId xmlns:a16="http://schemas.microsoft.com/office/drawing/2014/main" id="{C8A70D15-42DF-42AF-B1F5-6EE0EB9D396A}"/>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a:extLst>
              <a:ext uri="{FF2B5EF4-FFF2-40B4-BE49-F238E27FC236}">
                <a16:creationId xmlns:a16="http://schemas.microsoft.com/office/drawing/2014/main" id="{6E52B683-A3D5-4B74-85D5-A33AB9CDFCB1}"/>
              </a:ext>
            </a:extLst>
          </p:cNvPr>
          <p:cNvSpPr>
            <a:spLocks noGrp="1"/>
          </p:cNvSpPr>
          <p:nvPr>
            <p:ph type="dt" sz="half" idx="10"/>
          </p:nvPr>
        </p:nvSpPr>
        <p:spPr/>
        <p:txBody>
          <a:bodyPr/>
          <a:lstStyle>
            <a:lvl1pPr>
              <a:defRPr/>
            </a:lvl1pPr>
          </a:lstStyle>
          <a:p>
            <a:pPr>
              <a:defRPr/>
            </a:pPr>
            <a:fld id="{29799F38-5D4A-4698-A6F5-AF15A37F7871}" type="datetimeFigureOut">
              <a:rPr lang="en-US"/>
              <a:pPr>
                <a:defRPr/>
              </a:pPr>
              <a:t>5/17/2018</a:t>
            </a:fld>
            <a:endParaRPr lang="en-US"/>
          </a:p>
        </p:txBody>
      </p:sp>
      <p:sp>
        <p:nvSpPr>
          <p:cNvPr id="5" name="Footer Placeholder 7">
            <a:extLst>
              <a:ext uri="{FF2B5EF4-FFF2-40B4-BE49-F238E27FC236}">
                <a16:creationId xmlns:a16="http://schemas.microsoft.com/office/drawing/2014/main" id="{BDEB13BE-3DE5-4BD2-9125-60A74CE042E4}"/>
              </a:ext>
            </a:extLst>
          </p:cNvPr>
          <p:cNvSpPr>
            <a:spLocks noGrp="1"/>
          </p:cNvSpPr>
          <p:nvPr>
            <p:ph type="ftr" sz="quarter" idx="11"/>
          </p:nvPr>
        </p:nvSpPr>
        <p:spPr/>
        <p:txBody>
          <a:bodyPr/>
          <a:lstStyle>
            <a:lvl1pPr>
              <a:defRPr>
                <a:solidFill>
                  <a:srgbClr val="FFFFFF"/>
                </a:solidFill>
              </a:defRPr>
            </a:lvl1pPr>
          </a:lstStyle>
          <a:p>
            <a:pPr>
              <a:defRPr/>
            </a:pPr>
            <a:endParaRPr lang="en-US"/>
          </a:p>
        </p:txBody>
      </p:sp>
      <p:sp>
        <p:nvSpPr>
          <p:cNvPr id="6" name="Slide Number Placeholder 8">
            <a:extLst>
              <a:ext uri="{FF2B5EF4-FFF2-40B4-BE49-F238E27FC236}">
                <a16:creationId xmlns:a16="http://schemas.microsoft.com/office/drawing/2014/main" id="{E82E793C-E476-45BA-A680-1F9D6AF7C550}"/>
              </a:ext>
            </a:extLst>
          </p:cNvPr>
          <p:cNvSpPr>
            <a:spLocks noGrp="1"/>
          </p:cNvSpPr>
          <p:nvPr>
            <p:ph type="sldNum" sz="quarter" idx="12"/>
          </p:nvPr>
        </p:nvSpPr>
        <p:spPr/>
        <p:txBody>
          <a:bodyPr/>
          <a:lstStyle>
            <a:lvl1pPr>
              <a:defRPr/>
            </a:lvl1pPr>
          </a:lstStyle>
          <a:p>
            <a:pPr>
              <a:defRPr/>
            </a:pPr>
            <a:fld id="{23F4AA8D-347A-4A71-B704-265D7863060C}" type="slidenum">
              <a:rPr lang="en-US"/>
              <a:pPr>
                <a:defRPr/>
              </a:pPr>
              <a:t>‹#›</a:t>
            </a:fld>
            <a:endParaRPr lang="en-US"/>
          </a:p>
        </p:txBody>
      </p:sp>
    </p:spTree>
    <p:extLst>
      <p:ext uri="{BB962C8B-B14F-4D97-AF65-F5344CB8AC3E}">
        <p14:creationId xmlns:p14="http://schemas.microsoft.com/office/powerpoint/2010/main" val="2075849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1AABF51-1D35-4033-A105-AB9DC47D84A3}"/>
              </a:ext>
            </a:extLst>
          </p:cNvPr>
          <p:cNvSpPr/>
          <p:nvPr/>
        </p:nvSpPr>
        <p:spPr>
          <a:xfrm>
            <a:off x="0"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9A897A3B-73C9-4D9A-BD6E-11DB002C6B83}"/>
              </a:ext>
            </a:extLst>
          </p:cNvPr>
          <p:cNvSpPr/>
          <p:nvPr/>
        </p:nvSpPr>
        <p:spPr>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2A1AE1D8-0694-4416-829F-BE81F9097AB4}"/>
              </a:ext>
            </a:extLst>
          </p:cNvPr>
          <p:cNvSpPr>
            <a:spLocks noGrp="1"/>
          </p:cNvSpPr>
          <p:nvPr>
            <p:ph type="dt" sz="half" idx="10"/>
          </p:nvPr>
        </p:nvSpPr>
        <p:spPr>
          <a:xfrm>
            <a:off x="465138" y="6459538"/>
            <a:ext cx="2619375" cy="365125"/>
          </a:xfrm>
        </p:spPr>
        <p:txBody>
          <a:bodyPr/>
          <a:lstStyle>
            <a:lvl1pPr algn="l">
              <a:defRPr/>
            </a:lvl1pPr>
          </a:lstStyle>
          <a:p>
            <a:pPr>
              <a:defRPr/>
            </a:pPr>
            <a:fld id="{A2D33B7F-41EC-4FDA-850D-41CD28CAB0B8}" type="datetimeFigureOut">
              <a:rPr lang="en-US"/>
              <a:pPr>
                <a:defRPr/>
              </a:pPr>
              <a:t>5/17/2018</a:t>
            </a:fld>
            <a:endParaRPr lang="en-US"/>
          </a:p>
        </p:txBody>
      </p:sp>
      <p:sp>
        <p:nvSpPr>
          <p:cNvPr id="8" name="Footer Placeholder 5">
            <a:extLst>
              <a:ext uri="{FF2B5EF4-FFF2-40B4-BE49-F238E27FC236}">
                <a16:creationId xmlns:a16="http://schemas.microsoft.com/office/drawing/2014/main" id="{10B3FDC2-9039-425D-8BC1-20CA153D9D68}"/>
              </a:ext>
            </a:extLst>
          </p:cNvPr>
          <p:cNvSpPr>
            <a:spLocks noGrp="1"/>
          </p:cNvSpPr>
          <p:nvPr>
            <p:ph type="ftr" sz="quarter" idx="11"/>
          </p:nvPr>
        </p:nvSpPr>
        <p:spPr>
          <a:xfrm>
            <a:off x="4800600" y="6459538"/>
            <a:ext cx="4648200" cy="365125"/>
          </a:xfrm>
        </p:spPr>
        <p:txBody>
          <a:bodyPr/>
          <a:lstStyle>
            <a:lvl1pPr algn="l">
              <a:defRPr>
                <a:solidFill>
                  <a:schemeClr val="tx2"/>
                </a:solidFill>
              </a:defRPr>
            </a:lvl1pPr>
          </a:lstStyle>
          <a:p>
            <a:pPr>
              <a:defRPr/>
            </a:pPr>
            <a:endParaRPr lang="en-US"/>
          </a:p>
        </p:txBody>
      </p:sp>
      <p:sp>
        <p:nvSpPr>
          <p:cNvPr id="9" name="Slide Number Placeholder 6">
            <a:extLst>
              <a:ext uri="{FF2B5EF4-FFF2-40B4-BE49-F238E27FC236}">
                <a16:creationId xmlns:a16="http://schemas.microsoft.com/office/drawing/2014/main" id="{566DAFDE-CE95-4479-B18E-D4702D0AE352}"/>
              </a:ext>
            </a:extLst>
          </p:cNvPr>
          <p:cNvSpPr>
            <a:spLocks noGrp="1"/>
          </p:cNvSpPr>
          <p:nvPr>
            <p:ph type="sldNum" sz="quarter" idx="12"/>
          </p:nvPr>
        </p:nvSpPr>
        <p:spPr/>
        <p:txBody>
          <a:bodyPr/>
          <a:lstStyle>
            <a:lvl1pPr>
              <a:defRPr>
                <a:solidFill>
                  <a:schemeClr val="tx2"/>
                </a:solidFill>
              </a:defRPr>
            </a:lvl1pPr>
          </a:lstStyle>
          <a:p>
            <a:pPr>
              <a:defRPr/>
            </a:pPr>
            <a:fld id="{1CD84B9F-845D-4982-98F5-7F710E71D427}" type="slidenum">
              <a:rPr lang="en-US"/>
              <a:pPr>
                <a:defRPr/>
              </a:pPr>
              <a:t>‹#›</a:t>
            </a:fld>
            <a:endParaRPr lang="en-US"/>
          </a:p>
        </p:txBody>
      </p:sp>
    </p:spTree>
    <p:extLst>
      <p:ext uri="{BB962C8B-B14F-4D97-AF65-F5344CB8AC3E}">
        <p14:creationId xmlns:p14="http://schemas.microsoft.com/office/powerpoint/2010/main" val="310530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F22ABA0-310B-4E9E-8115-08813B37A901}"/>
              </a:ext>
            </a:extLst>
          </p:cNvPr>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A33D832D-1922-450E-A502-6702F1DEFD25}"/>
              </a:ext>
            </a:extLst>
          </p:cNvPr>
          <p:cNvSpPr/>
          <p:nvPr/>
        </p:nvSpPr>
        <p:spPr>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A2A2B732-E0CB-4084-908A-B5CC049C5784}"/>
              </a:ext>
            </a:extLst>
          </p:cNvPr>
          <p:cNvSpPr>
            <a:spLocks noGrp="1"/>
          </p:cNvSpPr>
          <p:nvPr>
            <p:ph type="dt" sz="half" idx="10"/>
          </p:nvPr>
        </p:nvSpPr>
        <p:spPr/>
        <p:txBody>
          <a:bodyPr/>
          <a:lstStyle>
            <a:lvl1pPr>
              <a:defRPr/>
            </a:lvl1pPr>
          </a:lstStyle>
          <a:p>
            <a:pPr>
              <a:defRPr/>
            </a:pPr>
            <a:fld id="{1091C578-E1C7-4608-9727-7F4EAA159C9F}" type="datetimeFigureOut">
              <a:rPr lang="en-US"/>
              <a:pPr>
                <a:defRPr/>
              </a:pPr>
              <a:t>5/17/2018</a:t>
            </a:fld>
            <a:endParaRPr lang="en-US"/>
          </a:p>
        </p:txBody>
      </p:sp>
      <p:sp>
        <p:nvSpPr>
          <p:cNvPr id="8" name="Footer Placeholder 5">
            <a:extLst>
              <a:ext uri="{FF2B5EF4-FFF2-40B4-BE49-F238E27FC236}">
                <a16:creationId xmlns:a16="http://schemas.microsoft.com/office/drawing/2014/main" id="{358F0E3C-2A92-4F17-B376-949AEEA5FFA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54999CDA-2547-42E3-A06F-7ABBC42B7D53}"/>
              </a:ext>
            </a:extLst>
          </p:cNvPr>
          <p:cNvSpPr>
            <a:spLocks noGrp="1"/>
          </p:cNvSpPr>
          <p:nvPr>
            <p:ph type="sldNum" sz="quarter" idx="12"/>
          </p:nvPr>
        </p:nvSpPr>
        <p:spPr/>
        <p:txBody>
          <a:bodyPr/>
          <a:lstStyle>
            <a:lvl1pPr>
              <a:defRPr/>
            </a:lvl1pPr>
          </a:lstStyle>
          <a:p>
            <a:pPr>
              <a:defRPr/>
            </a:pPr>
            <a:fld id="{566556A5-7E0C-4F4F-B455-AE42206A0541}" type="slidenum">
              <a:rPr lang="en-US"/>
              <a:pPr>
                <a:defRPr/>
              </a:pPr>
              <a:t>‹#›</a:t>
            </a:fld>
            <a:endParaRPr lang="en-US"/>
          </a:p>
        </p:txBody>
      </p:sp>
    </p:spTree>
    <p:extLst>
      <p:ext uri="{BB962C8B-B14F-4D97-AF65-F5344CB8AC3E}">
        <p14:creationId xmlns:p14="http://schemas.microsoft.com/office/powerpoint/2010/main" val="2283193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D1E8A5"/>
            </a:gs>
            <a:gs pos="74001">
              <a:srgbClr val="D1E8A5"/>
            </a:gs>
            <a:gs pos="83000">
              <a:srgbClr val="D1E8A5"/>
            </a:gs>
            <a:gs pos="100000">
              <a:srgbClr val="FAFCF5"/>
            </a:gs>
          </a:gsLst>
          <a:lin ang="5400000" scaled="1"/>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95995E4-FE80-4FA9-B34A-6268F7DA1C44}"/>
              </a:ext>
            </a:extLst>
          </p:cNvPr>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E9C0A34F-0D13-4A1F-82EE-3791B394770A}"/>
              </a:ext>
            </a:extLst>
          </p:cNvPr>
          <p:cNvSpPr/>
          <p:nvPr/>
        </p:nvSpPr>
        <p:spPr>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BAD37ACD-614C-4195-B571-DF07DB497377}"/>
              </a:ext>
            </a:extLst>
          </p:cNvPr>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9" name="Text Placeholder 2">
            <a:extLst>
              <a:ext uri="{FF2B5EF4-FFF2-40B4-BE49-F238E27FC236}">
                <a16:creationId xmlns:a16="http://schemas.microsoft.com/office/drawing/2014/main" id="{254E6219-252B-40F0-B5FD-A766A0BA5AE7}"/>
              </a:ext>
            </a:extLst>
          </p:cNvPr>
          <p:cNvSpPr>
            <a:spLocks noGrp="1"/>
          </p:cNvSpPr>
          <p:nvPr>
            <p:ph type="body" idx="1"/>
          </p:nvPr>
        </p:nvSpPr>
        <p:spPr bwMode="auto">
          <a:xfrm>
            <a:off x="1096963" y="1846263"/>
            <a:ext cx="100584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2C29EBF-3E77-46E9-A4C9-6DDDD460091D}"/>
              </a:ext>
            </a:extLst>
          </p:cNvPr>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defRPr>
            </a:lvl1pPr>
          </a:lstStyle>
          <a:p>
            <a:pPr>
              <a:defRPr/>
            </a:pPr>
            <a:fld id="{218B4616-EBE6-4696-8812-0C56417135A9}" type="datetimeFigureOut">
              <a:rPr lang="en-US"/>
              <a:pPr>
                <a:defRPr/>
              </a:pPr>
              <a:t>5/17/2018</a:t>
            </a:fld>
            <a:endParaRPr lang="en-US"/>
          </a:p>
        </p:txBody>
      </p:sp>
      <p:sp>
        <p:nvSpPr>
          <p:cNvPr id="5" name="Footer Placeholder 4">
            <a:extLst>
              <a:ext uri="{FF2B5EF4-FFF2-40B4-BE49-F238E27FC236}">
                <a16:creationId xmlns:a16="http://schemas.microsoft.com/office/drawing/2014/main" id="{E2773E0A-2596-4D4C-A518-49DC74D86D01}"/>
              </a:ext>
            </a:extLst>
          </p:cNvPr>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96459266-29DA-4CEB-A797-1C77C33DBB08}"/>
              </a:ext>
            </a:extLst>
          </p:cNvPr>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eaLnBrk="1" fontAlgn="auto" hangingPunct="1">
              <a:spcBef>
                <a:spcPts val="0"/>
              </a:spcBef>
              <a:spcAft>
                <a:spcPts val="0"/>
              </a:spcAft>
              <a:defRPr sz="1050">
                <a:solidFill>
                  <a:srgbClr val="FFFFFF"/>
                </a:solidFill>
                <a:latin typeface="+mn-lt"/>
              </a:defRPr>
            </a:lvl1pPr>
          </a:lstStyle>
          <a:p>
            <a:pPr>
              <a:defRPr/>
            </a:pPr>
            <a:fld id="{16FD7D46-89D1-4134-9BEF-8FB327EC06F6}" type="slidenum">
              <a:rPr lang="en-US"/>
              <a:pPr>
                <a:defRPr/>
              </a:pPr>
              <a:t>‹#›</a:t>
            </a:fld>
            <a:endParaRPr lang="en-US"/>
          </a:p>
        </p:txBody>
      </p:sp>
      <p:cxnSp>
        <p:nvCxnSpPr>
          <p:cNvPr id="10" name="Straight Connector 9">
            <a:extLst>
              <a:ext uri="{FF2B5EF4-FFF2-40B4-BE49-F238E27FC236}">
                <a16:creationId xmlns:a16="http://schemas.microsoft.com/office/drawing/2014/main" id="{500A173F-1FD8-4DB6-A0EF-E56BCF34B3BF}"/>
              </a:ext>
            </a:extLst>
          </p:cNvPr>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65" r:id="rId1"/>
    <p:sldLayoutId id="2147483760" r:id="rId2"/>
    <p:sldLayoutId id="2147483766" r:id="rId3"/>
    <p:sldLayoutId id="2147483761" r:id="rId4"/>
    <p:sldLayoutId id="2147483762" r:id="rId5"/>
    <p:sldLayoutId id="2147483763" r:id="rId6"/>
    <p:sldLayoutId id="2147483767" r:id="rId7"/>
    <p:sldLayoutId id="2147483768" r:id="rId8"/>
    <p:sldLayoutId id="2147483769" r:id="rId9"/>
    <p:sldLayoutId id="2147483764" r:id="rId10"/>
    <p:sldLayoutId id="2147483770" r:id="rId11"/>
  </p:sldLayoutIdLst>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55D32A85-B2F7-4956-BC0F-1F81E398EB4B}"/>
              </a:ext>
            </a:extLst>
          </p:cNvPr>
          <p:cNvSpPr>
            <a:spLocks noGrp="1" noChangeArrowheads="1"/>
          </p:cNvSpPr>
          <p:nvPr>
            <p:ph type="ctrTitle"/>
          </p:nvPr>
        </p:nvSpPr>
        <p:spPr>
          <a:xfrm>
            <a:off x="617538" y="1773238"/>
            <a:ext cx="10960100" cy="2054225"/>
          </a:xfrm>
        </p:spPr>
        <p:txBody>
          <a:bodyPr>
            <a:noAutofit/>
          </a:bodyPr>
          <a:lstStyle/>
          <a:p>
            <a:pPr algn="ctr" eaLnBrk="1" fontAlgn="auto" hangingPunct="1">
              <a:spcAft>
                <a:spcPts val="0"/>
              </a:spcAft>
              <a:defRPr/>
            </a:pPr>
            <a:r>
              <a:rPr lang="en-US" altLang="en-US" sz="5400" b="1" dirty="0">
                <a:solidFill>
                  <a:schemeClr val="accent3">
                    <a:lumMod val="50000"/>
                  </a:schemeClr>
                </a:solidFill>
                <a:latin typeface="Baskerville Old Face" panose="02020602080505020303" pitchFamily="18" charset="0"/>
              </a:rPr>
              <a:t> Helping Students With Mental and Emotional Disorders</a:t>
            </a:r>
          </a:p>
        </p:txBody>
      </p:sp>
      <p:sp>
        <p:nvSpPr>
          <p:cNvPr id="95235" name="Rectangle 3">
            <a:extLst>
              <a:ext uri="{FF2B5EF4-FFF2-40B4-BE49-F238E27FC236}">
                <a16:creationId xmlns:a16="http://schemas.microsoft.com/office/drawing/2014/main" id="{16A0AD2F-5BF7-4265-883D-C0DD597E0AC1}"/>
              </a:ext>
            </a:extLst>
          </p:cNvPr>
          <p:cNvSpPr>
            <a:spLocks noGrp="1" noChangeArrowheads="1"/>
          </p:cNvSpPr>
          <p:nvPr>
            <p:ph type="subTitle" idx="1"/>
          </p:nvPr>
        </p:nvSpPr>
        <p:spPr>
          <a:xfrm>
            <a:off x="7573963" y="4368800"/>
            <a:ext cx="3617912" cy="1014413"/>
          </a:xfrm>
        </p:spPr>
        <p:txBody>
          <a:bodyPr rtlCol="0"/>
          <a:lstStyle/>
          <a:p>
            <a:pPr algn="ctr" eaLnBrk="1" fontAlgn="auto" hangingPunct="1">
              <a:defRPr/>
            </a:pPr>
            <a:r>
              <a:rPr lang="en-US" altLang="en-US" sz="4000" b="1" i="1" dirty="0">
                <a:solidFill>
                  <a:schemeClr val="accent3">
                    <a:lumMod val="50000"/>
                  </a:schemeClr>
                </a:solidFill>
                <a:latin typeface="Baskerville Old Face" panose="02020602080505020303" pitchFamily="18" charset="0"/>
              </a:rPr>
              <a:t>CHAPTER 17</a:t>
            </a:r>
            <a:endParaRPr lang="en-US" altLang="en-US" sz="4000" b="1" dirty="0">
              <a:solidFill>
                <a:schemeClr val="accent3">
                  <a:lumMod val="50000"/>
                </a:schemeClr>
              </a:solidFill>
              <a:latin typeface="Baskerville Old Face" panose="02020602080505020303" pitchFamily="18" charset="0"/>
            </a:endParaRPr>
          </a:p>
          <a:p>
            <a:pPr algn="ctr" eaLnBrk="1" fontAlgn="auto" hangingPunct="1">
              <a:defRPr/>
            </a:pPr>
            <a:endParaRPr lang="en-US" altLang="en-US" sz="4000" b="1" dirty="0">
              <a:solidFill>
                <a:schemeClr val="accent3">
                  <a:lumMod val="50000"/>
                </a:schemeClr>
              </a:solidFill>
              <a:latin typeface="Baskerville Old Face" panose="02020602080505020303" pitchFamily="18" charset="0"/>
            </a:endParaRPr>
          </a:p>
          <a:p>
            <a:pPr algn="ctr" eaLnBrk="1" fontAlgn="auto" hangingPunct="1">
              <a:defRPr/>
            </a:pPr>
            <a:endParaRPr lang="en-US" altLang="en-US" sz="4000" b="1" dirty="0">
              <a:solidFill>
                <a:schemeClr val="accent3">
                  <a:lumMod val="50000"/>
                </a:schemeClr>
              </a:solidFill>
              <a:latin typeface="Baskerville Old Face" panose="02020602080505020303" pitchFamily="18" charset="0"/>
            </a:endParaRPr>
          </a:p>
          <a:p>
            <a:pPr algn="ctr" eaLnBrk="1" fontAlgn="auto" hangingPunct="1">
              <a:defRPr/>
            </a:pPr>
            <a:endParaRPr lang="en-US" altLang="en-US" sz="4000" b="1" dirty="0">
              <a:solidFill>
                <a:schemeClr val="accent3">
                  <a:lumMod val="50000"/>
                </a:schemeClr>
              </a:solidFill>
              <a:latin typeface="Baskerville Old Face" panose="02020602080505020303" pitchFamily="18" charset="0"/>
            </a:endParaRPr>
          </a:p>
          <a:p>
            <a:pPr algn="ctr" eaLnBrk="1" fontAlgn="auto" hangingPunct="1">
              <a:defRPr/>
            </a:pPr>
            <a:endParaRPr lang="en-US" altLang="en-US" sz="4000" b="1" dirty="0">
              <a:solidFill>
                <a:schemeClr val="accent3">
                  <a:lumMod val="50000"/>
                </a:schemeClr>
              </a:solidFill>
              <a:latin typeface="Baskerville Old Face" panose="02020602080505020303" pitchFamily="18" charset="0"/>
            </a:endParaRPr>
          </a:p>
          <a:p>
            <a:pPr algn="ctr" eaLnBrk="1" fontAlgn="auto" hangingPunct="1">
              <a:defRPr/>
            </a:pPr>
            <a:endParaRPr lang="en-US" altLang="en-US" sz="4000" b="1" dirty="0">
              <a:solidFill>
                <a:schemeClr val="accent3">
                  <a:lumMod val="50000"/>
                </a:schemeClr>
              </a:solidFill>
              <a:latin typeface="Baskerville Old Face" panose="02020602080505020303" pitchFamily="18" charset="0"/>
            </a:endParaRPr>
          </a:p>
          <a:p>
            <a:pPr algn="ctr" eaLnBrk="1" fontAlgn="auto" hangingPunct="1">
              <a:defRPr/>
            </a:pPr>
            <a:endParaRPr lang="en-US" altLang="en-US" sz="4000" b="1" dirty="0">
              <a:solidFill>
                <a:schemeClr val="accent3">
                  <a:lumMod val="50000"/>
                </a:schemeClr>
              </a:solidFill>
              <a:latin typeface="Baskerville Old Face" panose="02020602080505020303" pitchFamily="18" charset="0"/>
            </a:endParaRPr>
          </a:p>
          <a:p>
            <a:pPr algn="ctr" eaLnBrk="1" fontAlgn="auto" hangingPunct="1">
              <a:defRPr/>
            </a:pPr>
            <a:endParaRPr lang="en-US" altLang="en-US" sz="4000" b="1" dirty="0">
              <a:solidFill>
                <a:schemeClr val="accent3">
                  <a:lumMod val="50000"/>
                </a:schemeClr>
              </a:solidFill>
              <a:latin typeface="Baskerville Old Face" panose="02020602080505020303" pitchFamily="18" charset="0"/>
            </a:endParaRPr>
          </a:p>
          <a:p>
            <a:pPr algn="ctr" eaLnBrk="1" fontAlgn="auto" hangingPunct="1">
              <a:defRPr/>
            </a:pPr>
            <a:endParaRPr lang="en-US" altLang="en-US" sz="4000" b="1" dirty="0">
              <a:solidFill>
                <a:schemeClr val="accent3">
                  <a:lumMod val="50000"/>
                </a:schemeClr>
              </a:solidFill>
              <a:latin typeface="Baskerville Old Face" panose="02020602080505020303"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a:extLst>
              <a:ext uri="{FF2B5EF4-FFF2-40B4-BE49-F238E27FC236}">
                <a16:creationId xmlns:a16="http://schemas.microsoft.com/office/drawing/2014/main" id="{D931A998-6305-4F89-A3BE-CC5B5827E9C7}"/>
              </a:ext>
            </a:extLst>
          </p:cNvPr>
          <p:cNvSpPr>
            <a:spLocks noGrp="1" noChangeArrowheads="1"/>
          </p:cNvSpPr>
          <p:nvPr>
            <p:ph type="title" idx="4294967295"/>
          </p:nvPr>
        </p:nvSpPr>
        <p:spPr>
          <a:xfrm>
            <a:off x="1828800" y="762000"/>
            <a:ext cx="8839200" cy="609600"/>
          </a:xfrm>
        </p:spPr>
        <p:txBody>
          <a:bodyPr>
            <a:noAutofit/>
          </a:bodyPr>
          <a:lstStyle/>
          <a:p>
            <a:pPr algn="ctr" eaLnBrk="1" fontAlgn="auto" hangingPunct="1">
              <a:spcAft>
                <a:spcPts val="0"/>
              </a:spcAft>
              <a:defRPr/>
            </a:pPr>
            <a:r>
              <a:rPr lang="en-US" altLang="en-US" sz="4400" b="1" dirty="0">
                <a:solidFill>
                  <a:schemeClr val="tx1">
                    <a:lumMod val="75000"/>
                    <a:lumOff val="25000"/>
                  </a:schemeClr>
                </a:solidFill>
              </a:rPr>
              <a:t>Benefits Of The Direct Service Model</a:t>
            </a:r>
          </a:p>
        </p:txBody>
      </p:sp>
      <p:sp>
        <p:nvSpPr>
          <p:cNvPr id="17411" name="Rectangle 3">
            <a:extLst>
              <a:ext uri="{FF2B5EF4-FFF2-40B4-BE49-F238E27FC236}">
                <a16:creationId xmlns:a16="http://schemas.microsoft.com/office/drawing/2014/main" id="{174E82EB-2C1A-4A3E-B68C-D6E255498760}"/>
              </a:ext>
            </a:extLst>
          </p:cNvPr>
          <p:cNvSpPr>
            <a:spLocks noGrp="1" noChangeArrowheads="1"/>
          </p:cNvSpPr>
          <p:nvPr>
            <p:ph type="body" idx="4294967295"/>
          </p:nvPr>
        </p:nvSpPr>
        <p:spPr>
          <a:xfrm>
            <a:off x="1184275" y="1778000"/>
            <a:ext cx="9994900" cy="4519613"/>
          </a:xfrm>
        </p:spPr>
        <p:txBody>
          <a:bodyPr lIns="91440"/>
          <a:lstStyle/>
          <a:p>
            <a:pPr eaLnBrk="1" hangingPunct="1"/>
            <a:r>
              <a:rPr lang="en-US" altLang="en-US" sz="2800"/>
              <a:t>Students who attend schools with fully implemented mental health programs are more academically successful and have a greater sense of belonging and safety.</a:t>
            </a:r>
          </a:p>
          <a:p>
            <a:pPr eaLnBrk="1" hangingPunct="1"/>
            <a:r>
              <a:rPr lang="en-US" altLang="en-US" sz="2800"/>
              <a:t>Comprehensive community-based services to children cut state hospital admissions and inpatient bed days by between 39 and 79 percent and reduced average days of detention by 40 percent.</a:t>
            </a:r>
          </a:p>
          <a:p>
            <a:pPr eaLnBrk="1" hangingPunct="1"/>
            <a:r>
              <a:rPr lang="en-US" altLang="en-US" sz="2800"/>
              <a:t>In order to maximize effectiveness, professional school counselors need to develop interdisciplinary and interagency relationships and practices.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a:extLst>
              <a:ext uri="{FF2B5EF4-FFF2-40B4-BE49-F238E27FC236}">
                <a16:creationId xmlns:a16="http://schemas.microsoft.com/office/drawing/2014/main" id="{725B3067-481D-45E1-8AA7-93B5142380A9}"/>
              </a:ext>
            </a:extLst>
          </p:cNvPr>
          <p:cNvSpPr>
            <a:spLocks noGrp="1" noChangeArrowheads="1"/>
          </p:cNvSpPr>
          <p:nvPr>
            <p:ph type="title" idx="4294967295"/>
          </p:nvPr>
        </p:nvSpPr>
        <p:spPr>
          <a:xfrm>
            <a:off x="1236663" y="773113"/>
            <a:ext cx="9942512" cy="860425"/>
          </a:xfrm>
        </p:spPr>
        <p:txBody>
          <a:bodyPr>
            <a:noAutofit/>
          </a:bodyPr>
          <a:lstStyle/>
          <a:p>
            <a:pPr algn="ctr" eaLnBrk="1" fontAlgn="auto" hangingPunct="1">
              <a:spcAft>
                <a:spcPts val="0"/>
              </a:spcAft>
              <a:defRPr/>
            </a:pPr>
            <a:r>
              <a:rPr lang="en-US" altLang="en-US" sz="3200" b="1" dirty="0">
                <a:solidFill>
                  <a:schemeClr val="tx1">
                    <a:lumMod val="75000"/>
                    <a:lumOff val="25000"/>
                  </a:schemeClr>
                </a:solidFill>
              </a:rPr>
              <a:t>What Professional School Counselors Need To Know About Mental &amp; Emotional Disorders</a:t>
            </a:r>
          </a:p>
        </p:txBody>
      </p:sp>
      <p:sp>
        <p:nvSpPr>
          <p:cNvPr id="18435" name="Rectangle 3">
            <a:extLst>
              <a:ext uri="{FF2B5EF4-FFF2-40B4-BE49-F238E27FC236}">
                <a16:creationId xmlns:a16="http://schemas.microsoft.com/office/drawing/2014/main" id="{BE2168CC-224B-4DDE-A29E-8F857272B832}"/>
              </a:ext>
            </a:extLst>
          </p:cNvPr>
          <p:cNvSpPr>
            <a:spLocks noGrp="1" noChangeArrowheads="1"/>
          </p:cNvSpPr>
          <p:nvPr>
            <p:ph type="body" idx="4294967295"/>
          </p:nvPr>
        </p:nvSpPr>
        <p:spPr>
          <a:xfrm>
            <a:off x="1081088" y="1870075"/>
            <a:ext cx="9956800" cy="4260850"/>
          </a:xfrm>
        </p:spPr>
        <p:txBody>
          <a:bodyPr lIns="91440"/>
          <a:lstStyle/>
          <a:p>
            <a:pPr eaLnBrk="1" hangingPunct="1"/>
            <a:r>
              <a:rPr lang="en-US" altLang="en-US" sz="2800"/>
              <a:t>Professional school counselors must understand normal social, emotional, cognitive, and physical development.</a:t>
            </a:r>
          </a:p>
          <a:p>
            <a:pPr eaLnBrk="1" hangingPunct="1"/>
            <a:r>
              <a:rPr lang="en-US" altLang="en-US" sz="2800"/>
              <a:t>In addition, they should possess knowledge about mental disorders and mental health issues affecting youth.</a:t>
            </a:r>
          </a:p>
          <a:p>
            <a:pPr eaLnBrk="1" hangingPunct="1"/>
            <a:r>
              <a:rPr lang="en-US" altLang="en-US" sz="2800"/>
              <a:t>Professional school counselors need to be aware of the range of mental disorders in order to identify students experiencing emotional problems, interpret diagnostic information, and recommend school-based interventions.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a:extLst>
              <a:ext uri="{FF2B5EF4-FFF2-40B4-BE49-F238E27FC236}">
                <a16:creationId xmlns:a16="http://schemas.microsoft.com/office/drawing/2014/main" id="{CA7FCFDA-33E9-4033-B4FB-34A075F93062}"/>
              </a:ext>
            </a:extLst>
          </p:cNvPr>
          <p:cNvSpPr>
            <a:spLocks noGrp="1" noChangeArrowheads="1"/>
          </p:cNvSpPr>
          <p:nvPr>
            <p:ph type="title" idx="4294967295"/>
          </p:nvPr>
        </p:nvSpPr>
        <p:spPr>
          <a:xfrm>
            <a:off x="1211263" y="836613"/>
            <a:ext cx="9915525" cy="839787"/>
          </a:xfrm>
        </p:spPr>
        <p:txBody>
          <a:bodyPr>
            <a:noAutofit/>
          </a:bodyPr>
          <a:lstStyle/>
          <a:p>
            <a:pPr algn="ctr" eaLnBrk="1" fontAlgn="auto" hangingPunct="1">
              <a:spcAft>
                <a:spcPts val="0"/>
              </a:spcAft>
              <a:defRPr/>
            </a:pPr>
            <a:r>
              <a:rPr lang="en-US" altLang="en-US" sz="3200" b="1" dirty="0">
                <a:solidFill>
                  <a:schemeClr val="tx1">
                    <a:lumMod val="75000"/>
                    <a:lumOff val="25000"/>
                  </a:schemeClr>
                </a:solidFill>
              </a:rPr>
              <a:t>What Professional School Counselors Need To Know About Mental &amp; Emotional Disorders</a:t>
            </a:r>
          </a:p>
        </p:txBody>
      </p:sp>
      <p:sp>
        <p:nvSpPr>
          <p:cNvPr id="19459" name="Rectangle 3">
            <a:extLst>
              <a:ext uri="{FF2B5EF4-FFF2-40B4-BE49-F238E27FC236}">
                <a16:creationId xmlns:a16="http://schemas.microsoft.com/office/drawing/2014/main" id="{4A4EDC5D-9EF6-4031-AF2D-21AC25FE0829}"/>
              </a:ext>
            </a:extLst>
          </p:cNvPr>
          <p:cNvSpPr>
            <a:spLocks noGrp="1" noChangeArrowheads="1"/>
          </p:cNvSpPr>
          <p:nvPr>
            <p:ph type="body" idx="4294967295"/>
          </p:nvPr>
        </p:nvSpPr>
        <p:spPr>
          <a:xfrm>
            <a:off x="1211263" y="1828800"/>
            <a:ext cx="9915525" cy="4494213"/>
          </a:xfrm>
        </p:spPr>
        <p:txBody>
          <a:bodyPr lIns="91440"/>
          <a:lstStyle/>
          <a:p>
            <a:pPr eaLnBrk="1" hangingPunct="1"/>
            <a:r>
              <a:rPr lang="en-US" altLang="en-US" sz="2400"/>
              <a:t>The </a:t>
            </a:r>
            <a:r>
              <a:rPr lang="en-US" altLang="en-US" sz="2400" i="1"/>
              <a:t>Diagnostic and Statistical Manual of Mental Disorders</a:t>
            </a:r>
            <a:r>
              <a:rPr lang="en-US" altLang="en-US" sz="2400"/>
              <a:t> (DSM-5) contains the criteria for diagnosing disorders.</a:t>
            </a:r>
          </a:p>
          <a:p>
            <a:pPr lvl="1" eaLnBrk="1" hangingPunct="1"/>
            <a:r>
              <a:rPr lang="en-US" altLang="en-US" sz="2400"/>
              <a:t>The professional school counselor generally is not expected or trained to make diagnoses.</a:t>
            </a:r>
          </a:p>
          <a:p>
            <a:pPr lvl="1" eaLnBrk="1" hangingPunct="1"/>
            <a:r>
              <a:rPr lang="en-US" altLang="en-US" sz="2400"/>
              <a:t>However, they will be expected to: </a:t>
            </a:r>
          </a:p>
          <a:p>
            <a:pPr lvl="2" eaLnBrk="1" hangingPunct="1"/>
            <a:r>
              <a:rPr lang="en-US" altLang="en-US" sz="2400"/>
              <a:t>Identify young people in need of mental health services. </a:t>
            </a:r>
          </a:p>
          <a:p>
            <a:pPr lvl="2" eaLnBrk="1" hangingPunct="1"/>
            <a:r>
              <a:rPr lang="en-US" altLang="en-US" sz="2400"/>
              <a:t>Consult with other school-based mental health professionals. </a:t>
            </a:r>
          </a:p>
          <a:p>
            <a:pPr lvl="2" eaLnBrk="1" hangingPunct="1"/>
            <a:r>
              <a:rPr lang="en-US" altLang="en-US" sz="2400"/>
              <a:t>Make referrals to outside community agency resources.</a:t>
            </a:r>
          </a:p>
          <a:p>
            <a:pPr lvl="2" eaLnBrk="1" hangingPunct="1"/>
            <a:r>
              <a:rPr lang="en-US" altLang="en-US" sz="2400"/>
              <a:t>Communicate mental health reports to school personnel and parents.</a:t>
            </a:r>
          </a:p>
          <a:p>
            <a:pPr lvl="1" eaLnBrk="1" hangingPunct="1"/>
            <a:r>
              <a:rPr lang="en-US" altLang="en-US" sz="2400"/>
              <a:t>With the parent’s permission, they may be asked to provide input from the school, including observations, behavioral checklists, and samples of schoolwork.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a:extLst>
              <a:ext uri="{FF2B5EF4-FFF2-40B4-BE49-F238E27FC236}">
                <a16:creationId xmlns:a16="http://schemas.microsoft.com/office/drawing/2014/main" id="{716A9FD4-06C9-467B-9A3A-0A7DC881B353}"/>
              </a:ext>
            </a:extLst>
          </p:cNvPr>
          <p:cNvSpPr>
            <a:spLocks noGrp="1" noChangeArrowheads="1"/>
          </p:cNvSpPr>
          <p:nvPr>
            <p:ph type="title" idx="4294967295"/>
          </p:nvPr>
        </p:nvSpPr>
        <p:spPr>
          <a:xfrm>
            <a:off x="1524000" y="228600"/>
            <a:ext cx="9144000" cy="838200"/>
          </a:xfrm>
        </p:spPr>
        <p:txBody>
          <a:bodyPr/>
          <a:lstStyle/>
          <a:p>
            <a:pPr algn="ctr" eaLnBrk="1" fontAlgn="auto" hangingPunct="1">
              <a:spcAft>
                <a:spcPts val="0"/>
              </a:spcAft>
              <a:defRPr/>
            </a:pPr>
            <a:r>
              <a:rPr lang="en-US" altLang="en-US" sz="1800">
                <a:solidFill>
                  <a:schemeClr val="tx1">
                    <a:lumMod val="75000"/>
                    <a:lumOff val="25000"/>
                  </a:schemeClr>
                </a:solidFill>
              </a:rPr>
              <a:t>Mental Disorders In Infants, Children, &amp; Adolescents</a:t>
            </a:r>
          </a:p>
        </p:txBody>
      </p:sp>
      <p:sp>
        <p:nvSpPr>
          <p:cNvPr id="20483" name="Rectangle 3">
            <a:extLst>
              <a:ext uri="{FF2B5EF4-FFF2-40B4-BE49-F238E27FC236}">
                <a16:creationId xmlns:a16="http://schemas.microsoft.com/office/drawing/2014/main" id="{7D9FD05F-F5D4-4F44-813A-E6581979ADA7}"/>
              </a:ext>
            </a:extLst>
          </p:cNvPr>
          <p:cNvSpPr>
            <a:spLocks noGrp="1" noChangeArrowheads="1"/>
          </p:cNvSpPr>
          <p:nvPr>
            <p:ph type="body" sz="half" idx="4294967295"/>
          </p:nvPr>
        </p:nvSpPr>
        <p:spPr>
          <a:xfrm>
            <a:off x="1524000" y="1828800"/>
            <a:ext cx="4572000" cy="5029200"/>
          </a:xfrm>
        </p:spPr>
        <p:txBody>
          <a:bodyPr lIns="91440"/>
          <a:lstStyle/>
          <a:p>
            <a:pPr marL="533400" indent="-533400" eaLnBrk="1" hangingPunct="1"/>
            <a:r>
              <a:rPr lang="en-US" altLang="en-US" sz="1400"/>
              <a:t>1.  Intellectual Development Disorder</a:t>
            </a:r>
          </a:p>
          <a:p>
            <a:pPr marL="533400" indent="-533400" eaLnBrk="1" hangingPunct="1"/>
            <a:r>
              <a:rPr lang="en-US" altLang="en-US" sz="1400"/>
              <a:t>2.  Learning, Motor, and Communication Disorders</a:t>
            </a:r>
          </a:p>
          <a:p>
            <a:pPr marL="533400" indent="-533400" eaLnBrk="1" hangingPunct="1"/>
            <a:r>
              <a:rPr lang="en-US" altLang="en-US" sz="1400"/>
              <a:t>3.  Autism Spectrum Disorders</a:t>
            </a:r>
          </a:p>
          <a:p>
            <a:pPr marL="533400" indent="-533400" eaLnBrk="1" hangingPunct="1"/>
            <a:r>
              <a:rPr lang="en-US" altLang="en-US" sz="1400"/>
              <a:t>4.  Attention-deficit Hyperactivity Disorder &amp; Disruptive Behavior Disorders</a:t>
            </a:r>
          </a:p>
          <a:p>
            <a:pPr marL="533400" indent="-533400" eaLnBrk="1" hangingPunct="1"/>
            <a:r>
              <a:rPr lang="en-US" altLang="en-US" sz="1400"/>
              <a:t>5.  Eating Disorders in Children &amp; Adolescents</a:t>
            </a:r>
          </a:p>
          <a:p>
            <a:pPr marL="533400" indent="-533400" eaLnBrk="1" hangingPunct="1"/>
            <a:r>
              <a:rPr lang="en-US" altLang="en-US" sz="1400"/>
              <a:t>6.  Tic Disorders</a:t>
            </a:r>
          </a:p>
          <a:p>
            <a:pPr marL="533400" indent="-533400" eaLnBrk="1" hangingPunct="1"/>
            <a:r>
              <a:rPr lang="en-US" altLang="en-US" sz="1400"/>
              <a:t>7.  Elimination Disorders: Encopresis &amp; Enuresis</a:t>
            </a:r>
          </a:p>
        </p:txBody>
      </p:sp>
      <p:sp>
        <p:nvSpPr>
          <p:cNvPr id="20484" name="Rectangle 4">
            <a:extLst>
              <a:ext uri="{FF2B5EF4-FFF2-40B4-BE49-F238E27FC236}">
                <a16:creationId xmlns:a16="http://schemas.microsoft.com/office/drawing/2014/main" id="{011DFA62-9A2F-41C6-AF1A-F0DA959EB446}"/>
              </a:ext>
            </a:extLst>
          </p:cNvPr>
          <p:cNvSpPr>
            <a:spLocks noGrp="1" noChangeArrowheads="1"/>
          </p:cNvSpPr>
          <p:nvPr>
            <p:ph type="body" sz="half" idx="4294967295"/>
          </p:nvPr>
        </p:nvSpPr>
        <p:spPr>
          <a:xfrm>
            <a:off x="6019800" y="1905000"/>
            <a:ext cx="4648200" cy="4953000"/>
          </a:xfrm>
        </p:spPr>
        <p:txBody>
          <a:bodyPr lIns="91440"/>
          <a:lstStyle/>
          <a:p>
            <a:pPr marL="533400" indent="-533400" eaLnBrk="1" hangingPunct="1"/>
            <a:r>
              <a:rPr lang="en-US" altLang="en-US" sz="1400"/>
              <a:t>8.   Separation Anxiety Disorder</a:t>
            </a:r>
          </a:p>
          <a:p>
            <a:pPr marL="533400" indent="-533400" eaLnBrk="1" hangingPunct="1"/>
            <a:r>
              <a:rPr lang="en-US" altLang="en-US" sz="1400"/>
              <a:t>9.  Selective Mutism</a:t>
            </a:r>
          </a:p>
          <a:p>
            <a:pPr marL="533400" indent="-533400" eaLnBrk="1" hangingPunct="1"/>
            <a:r>
              <a:rPr lang="en-US" altLang="en-US" sz="1400"/>
              <a:t>10.  Reactive Attachment Disorder</a:t>
            </a:r>
          </a:p>
          <a:p>
            <a:pPr marL="533400" indent="-533400" eaLnBrk="1" hangingPunct="1"/>
            <a:r>
              <a:rPr lang="en-US" altLang="en-US" sz="1400"/>
              <a:t>11.  Mood Disorders</a:t>
            </a:r>
          </a:p>
          <a:p>
            <a:pPr marL="533400" indent="-533400" eaLnBrk="1" hangingPunct="1"/>
            <a:r>
              <a:rPr lang="en-US" altLang="en-US" sz="1400"/>
              <a:t>12.  Substance-Related Disorders</a:t>
            </a:r>
          </a:p>
          <a:p>
            <a:pPr marL="533400" indent="-533400" eaLnBrk="1" hangingPunct="1"/>
            <a:r>
              <a:rPr lang="en-US" altLang="en-US" sz="1400"/>
              <a:t>13.  Psychotic Disorders</a:t>
            </a:r>
          </a:p>
          <a:p>
            <a:pPr marL="533400" indent="-533400" eaLnBrk="1" hangingPunct="1"/>
            <a:r>
              <a:rPr lang="en-US" altLang="en-US" sz="1400"/>
              <a:t>14.  Obsessive-Compulsive Disorder</a:t>
            </a:r>
          </a:p>
          <a:p>
            <a:pPr marL="533400" indent="-533400" eaLnBrk="1" hangingPunct="1"/>
            <a:r>
              <a:rPr lang="en-US" altLang="en-US" sz="1400"/>
              <a:t>15.  Posttraumatic Stress Disorder</a:t>
            </a:r>
          </a:p>
          <a:p>
            <a:pPr marL="533400" indent="-533400" eaLnBrk="1" hangingPunct="1"/>
            <a:r>
              <a:rPr lang="en-US" altLang="en-US" sz="1400"/>
              <a:t>16.  Generalized Anxiety Disorder</a:t>
            </a:r>
          </a:p>
          <a:p>
            <a:pPr marL="533400" indent="-533400" eaLnBrk="1" hangingPunct="1"/>
            <a:r>
              <a:rPr lang="en-US" altLang="en-US" sz="1400"/>
              <a:t>17.  Adjustment Disorders</a:t>
            </a:r>
          </a:p>
        </p:txBody>
      </p:sp>
      <p:sp>
        <p:nvSpPr>
          <p:cNvPr id="20485" name="Rectangle 5">
            <a:extLst>
              <a:ext uri="{FF2B5EF4-FFF2-40B4-BE49-F238E27FC236}">
                <a16:creationId xmlns:a16="http://schemas.microsoft.com/office/drawing/2014/main" id="{A0E1E5D6-29E3-484E-BA7D-A93EFB01982B}"/>
              </a:ext>
            </a:extLst>
          </p:cNvPr>
          <p:cNvSpPr>
            <a:spLocks noChangeArrowheads="1"/>
          </p:cNvSpPr>
          <p:nvPr/>
        </p:nvSpPr>
        <p:spPr bwMode="auto">
          <a:xfrm>
            <a:off x="4783138" y="5564188"/>
            <a:ext cx="184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US" altLang="en-US" sz="2400">
              <a:latin typeface="Verdana" panose="020B060403050404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a:extLst>
              <a:ext uri="{FF2B5EF4-FFF2-40B4-BE49-F238E27FC236}">
                <a16:creationId xmlns:a16="http://schemas.microsoft.com/office/drawing/2014/main" id="{92B48B73-C9BE-4FE3-8A4F-52482000319E}"/>
              </a:ext>
            </a:extLst>
          </p:cNvPr>
          <p:cNvSpPr>
            <a:spLocks noGrp="1" noChangeArrowheads="1"/>
          </p:cNvSpPr>
          <p:nvPr>
            <p:ph type="title" idx="4294967295"/>
          </p:nvPr>
        </p:nvSpPr>
        <p:spPr>
          <a:xfrm>
            <a:off x="2514600" y="457200"/>
            <a:ext cx="7772400" cy="914400"/>
          </a:xfrm>
        </p:spPr>
        <p:txBody>
          <a:bodyPr>
            <a:normAutofit fontScale="90000"/>
          </a:bodyPr>
          <a:lstStyle/>
          <a:p>
            <a:pPr algn="ctr" eaLnBrk="1" fontAlgn="auto" hangingPunct="1">
              <a:spcAft>
                <a:spcPts val="0"/>
              </a:spcAft>
              <a:defRPr/>
            </a:pPr>
            <a:r>
              <a:rPr lang="en-US" altLang="en-US">
                <a:solidFill>
                  <a:schemeClr val="tx1">
                    <a:lumMod val="75000"/>
                    <a:lumOff val="25000"/>
                  </a:schemeClr>
                </a:solidFill>
              </a:rPr>
              <a:t>Intellectual Development Disorder- </a:t>
            </a:r>
            <a:r>
              <a:rPr lang="en-US" altLang="en-US">
                <a:solidFill>
                  <a:srgbClr val="D01602"/>
                </a:solidFill>
              </a:rPr>
              <a:t>Diagnosis</a:t>
            </a:r>
          </a:p>
        </p:txBody>
      </p:sp>
      <p:sp>
        <p:nvSpPr>
          <p:cNvPr id="21507" name="Rectangle 3">
            <a:extLst>
              <a:ext uri="{FF2B5EF4-FFF2-40B4-BE49-F238E27FC236}">
                <a16:creationId xmlns:a16="http://schemas.microsoft.com/office/drawing/2014/main" id="{C25321F4-3F34-4BBF-AAC7-AA6737624866}"/>
              </a:ext>
            </a:extLst>
          </p:cNvPr>
          <p:cNvSpPr>
            <a:spLocks noGrp="1" noChangeArrowheads="1"/>
          </p:cNvSpPr>
          <p:nvPr>
            <p:ph type="body" idx="4294967295"/>
          </p:nvPr>
        </p:nvSpPr>
        <p:spPr>
          <a:xfrm>
            <a:off x="1524000" y="1447800"/>
            <a:ext cx="9144000" cy="5410200"/>
          </a:xfrm>
        </p:spPr>
        <p:txBody>
          <a:bodyPr lIns="91440"/>
          <a:lstStyle/>
          <a:p>
            <a:pPr eaLnBrk="1" hangingPunct="1"/>
            <a:r>
              <a:rPr lang="en-US" altLang="en-US" sz="1500"/>
              <a:t>IDD, formerly known as mental retardation, has an impact on cognitive, emotional, and social development.</a:t>
            </a:r>
          </a:p>
          <a:p>
            <a:pPr eaLnBrk="1" hangingPunct="1"/>
            <a:r>
              <a:rPr lang="en-US" altLang="en-US" sz="1500"/>
              <a:t>IDD is diagnosed from results of individual intelligence tests, such as the WISC-IV and the SBIS-5 (IQ</a:t>
            </a:r>
            <a:r>
              <a:rPr lang="en-US" altLang="en-US" sz="1500" u="sng"/>
              <a:t>&lt;</a:t>
            </a:r>
            <a:r>
              <a:rPr lang="en-US" altLang="en-US" sz="1500"/>
              <a:t>70).</a:t>
            </a:r>
          </a:p>
          <a:p>
            <a:pPr eaLnBrk="1" hangingPunct="1"/>
            <a:r>
              <a:rPr lang="en-US" altLang="en-US" sz="1500"/>
              <a:t>To be diagnosed with IDD, onset must be prior to age 18 years, the student must possess sub-average intellectual functioning, and have impaired adaptive functioning in at least 2 of the following areas:</a:t>
            </a:r>
          </a:p>
          <a:p>
            <a:pPr lvl="1" eaLnBrk="1" hangingPunct="1"/>
            <a:r>
              <a:rPr lang="en-US" altLang="en-US"/>
              <a:t>Communication, social skills, self-care, home living, interpersonal skills, self-direction, leisure, functional academic skills, health, safety, or work.</a:t>
            </a:r>
          </a:p>
          <a:p>
            <a:pPr eaLnBrk="1" hangingPunct="1"/>
            <a:r>
              <a:rPr lang="en-US" altLang="en-US" sz="1500"/>
              <a:t>IDD is usually diagnosed in infancy or early childhood.</a:t>
            </a:r>
          </a:p>
          <a:p>
            <a:pPr eaLnBrk="1" hangingPunct="1"/>
            <a:r>
              <a:rPr lang="en-US" altLang="en-US" sz="1500"/>
              <a:t>About 1-2% of the population is diagnosed as IDD.</a:t>
            </a:r>
          </a:p>
          <a:p>
            <a:pPr eaLnBrk="1" hangingPunct="1"/>
            <a:r>
              <a:rPr lang="en-US" altLang="en-US" sz="1500"/>
              <a:t>Boys are 3 times more likely than girls to be diagnosed with IDD.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a:extLst>
              <a:ext uri="{FF2B5EF4-FFF2-40B4-BE49-F238E27FC236}">
                <a16:creationId xmlns:a16="http://schemas.microsoft.com/office/drawing/2014/main" id="{E52FDA09-9475-4F10-B405-BF509DF3A4A9}"/>
              </a:ext>
            </a:extLst>
          </p:cNvPr>
          <p:cNvSpPr>
            <a:spLocks noGrp="1" noChangeArrowheads="1"/>
          </p:cNvSpPr>
          <p:nvPr>
            <p:ph type="title" idx="4294967295"/>
          </p:nvPr>
        </p:nvSpPr>
        <p:spPr>
          <a:xfrm>
            <a:off x="1524000" y="762000"/>
            <a:ext cx="9144000" cy="685800"/>
          </a:xfrm>
        </p:spPr>
        <p:txBody>
          <a:bodyPr/>
          <a:lstStyle/>
          <a:p>
            <a:pPr algn="ctr" eaLnBrk="1" fontAlgn="auto" hangingPunct="1">
              <a:spcAft>
                <a:spcPts val="0"/>
              </a:spcAft>
              <a:defRPr/>
            </a:pPr>
            <a:r>
              <a:rPr lang="en-US" altLang="en-US" sz="2000">
                <a:solidFill>
                  <a:schemeClr val="tx1">
                    <a:lumMod val="75000"/>
                    <a:lumOff val="25000"/>
                  </a:schemeClr>
                </a:solidFill>
              </a:rPr>
              <a:t>Intellectual Development Disorder- </a:t>
            </a:r>
            <a:r>
              <a:rPr lang="en-US" altLang="en-US" sz="2000">
                <a:solidFill>
                  <a:srgbClr val="D01602"/>
                </a:solidFill>
              </a:rPr>
              <a:t>Degrees</a:t>
            </a:r>
          </a:p>
        </p:txBody>
      </p:sp>
      <p:sp>
        <p:nvSpPr>
          <p:cNvPr id="22531" name="Rectangle 3">
            <a:extLst>
              <a:ext uri="{FF2B5EF4-FFF2-40B4-BE49-F238E27FC236}">
                <a16:creationId xmlns:a16="http://schemas.microsoft.com/office/drawing/2014/main" id="{EB547436-9D01-4100-A5E5-3731F66F0B39}"/>
              </a:ext>
            </a:extLst>
          </p:cNvPr>
          <p:cNvSpPr>
            <a:spLocks noGrp="1" noChangeArrowheads="1"/>
          </p:cNvSpPr>
          <p:nvPr>
            <p:ph type="body" idx="4294967295"/>
          </p:nvPr>
        </p:nvSpPr>
        <p:spPr>
          <a:xfrm>
            <a:off x="1524000" y="1676400"/>
            <a:ext cx="9144000" cy="5029200"/>
          </a:xfrm>
        </p:spPr>
        <p:txBody>
          <a:bodyPr lIns="91440"/>
          <a:lstStyle/>
          <a:p>
            <a:pPr eaLnBrk="1" hangingPunct="1"/>
            <a:r>
              <a:rPr lang="en-US" altLang="en-US" sz="1800">
                <a:solidFill>
                  <a:srgbClr val="D01602"/>
                </a:solidFill>
              </a:rPr>
              <a:t>Borderline Intellectual Functioning</a:t>
            </a:r>
            <a:r>
              <a:rPr lang="en-US" altLang="en-US" sz="1800"/>
              <a:t>- People with an IQ that is in the 71-84 range and are not diagnosed with IDD</a:t>
            </a:r>
          </a:p>
          <a:p>
            <a:pPr algn="ctr" eaLnBrk="1" hangingPunct="1"/>
            <a:r>
              <a:rPr lang="en-US" altLang="en-US" sz="1800">
                <a:solidFill>
                  <a:schemeClr val="tx2"/>
                </a:solidFill>
              </a:rPr>
              <a:t>Four Degrees Of Intellectual Disability</a:t>
            </a:r>
          </a:p>
          <a:p>
            <a:pPr eaLnBrk="1" hangingPunct="1"/>
            <a:r>
              <a:rPr lang="en-US" altLang="en-US" sz="1800">
                <a:solidFill>
                  <a:srgbClr val="D01602"/>
                </a:solidFill>
              </a:rPr>
              <a:t>Mild  IDD </a:t>
            </a:r>
            <a:r>
              <a:rPr lang="en-US" altLang="en-US" sz="1800"/>
              <a:t>- The IQ score is in the range of 50-55 to 70.</a:t>
            </a:r>
          </a:p>
          <a:p>
            <a:pPr eaLnBrk="1" hangingPunct="1"/>
            <a:r>
              <a:rPr lang="en-US" altLang="en-US" sz="1800">
                <a:solidFill>
                  <a:srgbClr val="D01602"/>
                </a:solidFill>
              </a:rPr>
              <a:t>Moderate IDD -</a:t>
            </a:r>
            <a:r>
              <a:rPr lang="en-US" altLang="en-US" sz="1800"/>
              <a:t> IQ score is in the range of 35-40 to 50-55.</a:t>
            </a:r>
          </a:p>
          <a:p>
            <a:pPr eaLnBrk="1" hangingPunct="1"/>
            <a:r>
              <a:rPr lang="en-US" altLang="en-US" sz="1800">
                <a:solidFill>
                  <a:srgbClr val="D01602"/>
                </a:solidFill>
              </a:rPr>
              <a:t>Severe IDD</a:t>
            </a:r>
            <a:r>
              <a:rPr lang="en-US" altLang="en-US" sz="1800"/>
              <a:t> - IQ score is in the range of 20-25 to 35-40.</a:t>
            </a:r>
          </a:p>
          <a:p>
            <a:pPr eaLnBrk="1" hangingPunct="1"/>
            <a:r>
              <a:rPr lang="en-US" altLang="en-US" sz="1800">
                <a:solidFill>
                  <a:srgbClr val="D01602"/>
                </a:solidFill>
              </a:rPr>
              <a:t>Profound IDD</a:t>
            </a:r>
            <a:r>
              <a:rPr lang="en-US" altLang="en-US" sz="1800"/>
              <a:t> - IQ score is below 20-25.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a:extLst>
              <a:ext uri="{FF2B5EF4-FFF2-40B4-BE49-F238E27FC236}">
                <a16:creationId xmlns:a16="http://schemas.microsoft.com/office/drawing/2014/main" id="{F9E8C720-FBF6-4DB0-A7BC-A98867F3BD0A}"/>
              </a:ext>
            </a:extLst>
          </p:cNvPr>
          <p:cNvSpPr>
            <a:spLocks noGrp="1" noChangeArrowheads="1"/>
          </p:cNvSpPr>
          <p:nvPr>
            <p:ph type="title" idx="4294967295"/>
          </p:nvPr>
        </p:nvSpPr>
        <p:spPr>
          <a:xfrm>
            <a:off x="1889125" y="395288"/>
            <a:ext cx="8229600" cy="539750"/>
          </a:xfrm>
        </p:spPr>
        <p:txBody>
          <a:bodyPr/>
          <a:lstStyle/>
          <a:p>
            <a:pPr algn="ctr" eaLnBrk="1" fontAlgn="auto" hangingPunct="1">
              <a:spcAft>
                <a:spcPts val="0"/>
              </a:spcAft>
              <a:defRPr/>
            </a:pPr>
            <a:r>
              <a:rPr lang="en-US" altLang="en-US" sz="2000">
                <a:solidFill>
                  <a:schemeClr val="tx1">
                    <a:lumMod val="75000"/>
                    <a:lumOff val="25000"/>
                  </a:schemeClr>
                </a:solidFill>
              </a:rPr>
              <a:t>Intellectual Development Disorder- </a:t>
            </a:r>
            <a:r>
              <a:rPr lang="en-US" altLang="en-US" sz="2000">
                <a:solidFill>
                  <a:srgbClr val="D01602"/>
                </a:solidFill>
              </a:rPr>
              <a:t>Causes</a:t>
            </a:r>
          </a:p>
        </p:txBody>
      </p:sp>
      <p:sp>
        <p:nvSpPr>
          <p:cNvPr id="23555" name="Rectangle 3">
            <a:extLst>
              <a:ext uri="{FF2B5EF4-FFF2-40B4-BE49-F238E27FC236}">
                <a16:creationId xmlns:a16="http://schemas.microsoft.com/office/drawing/2014/main" id="{DAEAE65A-ABA2-4767-A8EB-5E506F81BD5A}"/>
              </a:ext>
            </a:extLst>
          </p:cNvPr>
          <p:cNvSpPr>
            <a:spLocks noGrp="1" noChangeArrowheads="1"/>
          </p:cNvSpPr>
          <p:nvPr>
            <p:ph type="body" idx="4294967295"/>
          </p:nvPr>
        </p:nvSpPr>
        <p:spPr>
          <a:xfrm>
            <a:off x="1524000" y="1676400"/>
            <a:ext cx="9144000" cy="5410200"/>
          </a:xfrm>
        </p:spPr>
        <p:txBody>
          <a:bodyPr lIns="91440"/>
          <a:lstStyle/>
          <a:p>
            <a:pPr eaLnBrk="1" hangingPunct="1"/>
            <a:r>
              <a:rPr lang="en-US" altLang="en-US"/>
              <a:t>Biological Causes</a:t>
            </a:r>
          </a:p>
          <a:p>
            <a:pPr lvl="1" eaLnBrk="1" hangingPunct="1"/>
            <a:r>
              <a:rPr lang="en-US" altLang="en-US"/>
              <a:t>25-30% of people with IDD have biological causes.</a:t>
            </a:r>
          </a:p>
          <a:p>
            <a:pPr lvl="2" eaLnBrk="1" hangingPunct="1"/>
            <a:r>
              <a:rPr lang="en-US" altLang="en-US"/>
              <a:t>Down’s Syndrome is a genetic type of mild or moderate retardation.</a:t>
            </a:r>
          </a:p>
          <a:p>
            <a:pPr eaLnBrk="1" hangingPunct="1"/>
            <a:r>
              <a:rPr lang="en-US" altLang="en-US"/>
              <a:t>Neurological Causes</a:t>
            </a:r>
          </a:p>
          <a:p>
            <a:pPr lvl="1" eaLnBrk="1" hangingPunct="1"/>
            <a:r>
              <a:rPr lang="en-US" altLang="en-US"/>
              <a:t>Neurological causes may be associated with more than 200 physical disorders, such as:</a:t>
            </a:r>
          </a:p>
          <a:p>
            <a:pPr lvl="2" eaLnBrk="1" hangingPunct="1"/>
            <a:r>
              <a:rPr lang="en-US" altLang="en-US"/>
              <a:t>Cerebral Palsy, Epilepsy, and Sensory Disorders.</a:t>
            </a:r>
          </a:p>
          <a:p>
            <a:pPr eaLnBrk="1" hangingPunct="1"/>
            <a:r>
              <a:rPr lang="en-US" altLang="en-US"/>
              <a:t>Environmental Causes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a:extLst>
              <a:ext uri="{FF2B5EF4-FFF2-40B4-BE49-F238E27FC236}">
                <a16:creationId xmlns:a16="http://schemas.microsoft.com/office/drawing/2014/main" id="{1006631A-DE33-4CFD-9E24-93EB565DCA78}"/>
              </a:ext>
            </a:extLst>
          </p:cNvPr>
          <p:cNvSpPr>
            <a:spLocks noGrp="1" noChangeArrowheads="1"/>
          </p:cNvSpPr>
          <p:nvPr>
            <p:ph type="title" idx="4294967295"/>
          </p:nvPr>
        </p:nvSpPr>
        <p:spPr>
          <a:xfrm>
            <a:off x="1524000" y="762000"/>
            <a:ext cx="9144000" cy="685800"/>
          </a:xfrm>
        </p:spPr>
        <p:txBody>
          <a:bodyPr/>
          <a:lstStyle/>
          <a:p>
            <a:pPr algn="ctr" eaLnBrk="1" fontAlgn="auto" hangingPunct="1">
              <a:spcAft>
                <a:spcPts val="0"/>
              </a:spcAft>
              <a:defRPr/>
            </a:pPr>
            <a:r>
              <a:rPr lang="en-US" altLang="en-US" sz="2000">
                <a:solidFill>
                  <a:schemeClr val="tx1">
                    <a:lumMod val="75000"/>
                    <a:lumOff val="25000"/>
                  </a:schemeClr>
                </a:solidFill>
              </a:rPr>
              <a:t>Intellectual Development Disorder– </a:t>
            </a:r>
            <a:br>
              <a:rPr lang="en-US" altLang="en-US" sz="2000">
                <a:solidFill>
                  <a:schemeClr val="tx1">
                    <a:lumMod val="75000"/>
                    <a:lumOff val="25000"/>
                  </a:schemeClr>
                </a:solidFill>
              </a:rPr>
            </a:br>
            <a:r>
              <a:rPr lang="en-US" altLang="en-US" sz="2000">
                <a:solidFill>
                  <a:srgbClr val="D01602"/>
                </a:solidFill>
              </a:rPr>
              <a:t>Intervention Strategies</a:t>
            </a:r>
          </a:p>
        </p:txBody>
      </p:sp>
      <p:sp>
        <p:nvSpPr>
          <p:cNvPr id="24579" name="Rectangle 3">
            <a:extLst>
              <a:ext uri="{FF2B5EF4-FFF2-40B4-BE49-F238E27FC236}">
                <a16:creationId xmlns:a16="http://schemas.microsoft.com/office/drawing/2014/main" id="{4757CD39-06AF-4D53-9091-F00E5F290847}"/>
              </a:ext>
            </a:extLst>
          </p:cNvPr>
          <p:cNvSpPr>
            <a:spLocks noGrp="1" noChangeArrowheads="1"/>
          </p:cNvSpPr>
          <p:nvPr>
            <p:ph type="body" idx="4294967295"/>
          </p:nvPr>
        </p:nvSpPr>
        <p:spPr>
          <a:xfrm>
            <a:off x="1524000" y="1447800"/>
            <a:ext cx="9144000" cy="5105400"/>
          </a:xfrm>
        </p:spPr>
        <p:txBody>
          <a:bodyPr lIns="91440"/>
          <a:lstStyle/>
          <a:p>
            <a:pPr eaLnBrk="1" hangingPunct="1"/>
            <a:r>
              <a:rPr lang="en-US" altLang="en-US" sz="1800"/>
              <a:t>Early intervention is essential.</a:t>
            </a:r>
          </a:p>
          <a:p>
            <a:pPr eaLnBrk="1" hangingPunct="1"/>
            <a:r>
              <a:rPr lang="en-US" altLang="en-US" sz="1800"/>
              <a:t>Examples of interventions:</a:t>
            </a:r>
          </a:p>
          <a:p>
            <a:pPr lvl="1" eaLnBrk="1" hangingPunct="1"/>
            <a:r>
              <a:rPr lang="en-US" altLang="en-US"/>
              <a:t>Special education, home health care, language stimulation, and social skills training can have a positive impact.</a:t>
            </a:r>
          </a:p>
          <a:p>
            <a:pPr lvl="1" eaLnBrk="1" hangingPunct="1"/>
            <a:r>
              <a:rPr lang="en-US" altLang="en-US"/>
              <a:t>Family, group and individual counseling can be effective in promoting positive self-regard and improving social, academic, and occupational skills.</a:t>
            </a:r>
          </a:p>
          <a:p>
            <a:pPr lvl="1" eaLnBrk="1" hangingPunct="1"/>
            <a:r>
              <a:rPr lang="en-US" altLang="en-US"/>
              <a:t>Behavior modification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a:extLst>
              <a:ext uri="{FF2B5EF4-FFF2-40B4-BE49-F238E27FC236}">
                <a16:creationId xmlns:a16="http://schemas.microsoft.com/office/drawing/2014/main" id="{05BC240F-E0CE-41C1-B191-F196E9FC3474}"/>
              </a:ext>
            </a:extLst>
          </p:cNvPr>
          <p:cNvSpPr>
            <a:spLocks noGrp="1" noChangeArrowheads="1"/>
          </p:cNvSpPr>
          <p:nvPr>
            <p:ph type="title" idx="4294967295"/>
          </p:nvPr>
        </p:nvSpPr>
        <p:spPr>
          <a:xfrm>
            <a:off x="1524000" y="533400"/>
            <a:ext cx="9144000" cy="762000"/>
          </a:xfrm>
        </p:spPr>
        <p:txBody>
          <a:bodyPr>
            <a:normAutofit fontScale="90000"/>
          </a:bodyPr>
          <a:lstStyle/>
          <a:p>
            <a:pPr algn="ctr" eaLnBrk="1" fontAlgn="auto" hangingPunct="1">
              <a:spcAft>
                <a:spcPts val="0"/>
              </a:spcAft>
              <a:defRPr/>
            </a:pPr>
            <a:r>
              <a:rPr lang="en-US" altLang="en-US">
                <a:solidFill>
                  <a:schemeClr val="tx1">
                    <a:lumMod val="75000"/>
                    <a:lumOff val="25000"/>
                  </a:schemeClr>
                </a:solidFill>
              </a:rPr>
              <a:t>Intellectual Development Disorder- </a:t>
            </a:r>
            <a:r>
              <a:rPr lang="en-US" altLang="en-US">
                <a:solidFill>
                  <a:srgbClr val="D01602"/>
                </a:solidFill>
              </a:rPr>
              <a:t>Prognosis</a:t>
            </a:r>
          </a:p>
        </p:txBody>
      </p:sp>
      <p:sp>
        <p:nvSpPr>
          <p:cNvPr id="25603" name="Rectangle 3">
            <a:extLst>
              <a:ext uri="{FF2B5EF4-FFF2-40B4-BE49-F238E27FC236}">
                <a16:creationId xmlns:a16="http://schemas.microsoft.com/office/drawing/2014/main" id="{442C0F69-5E08-4530-914A-F03A003B4BA1}"/>
              </a:ext>
            </a:extLst>
          </p:cNvPr>
          <p:cNvSpPr>
            <a:spLocks noGrp="1" noChangeArrowheads="1"/>
          </p:cNvSpPr>
          <p:nvPr>
            <p:ph type="body" idx="4294967295"/>
          </p:nvPr>
        </p:nvSpPr>
        <p:spPr>
          <a:xfrm>
            <a:off x="1524000" y="1919288"/>
            <a:ext cx="8839200" cy="4938712"/>
          </a:xfrm>
        </p:spPr>
        <p:txBody>
          <a:bodyPr lIns="91440"/>
          <a:lstStyle/>
          <a:p>
            <a:pPr eaLnBrk="1" hangingPunct="1"/>
            <a:r>
              <a:rPr lang="en-US" altLang="en-US" sz="1800"/>
              <a:t>Adults with a mild level of IDD often live independently and maintain a job with minimal supervision.</a:t>
            </a:r>
          </a:p>
          <a:p>
            <a:pPr eaLnBrk="1" hangingPunct="1"/>
            <a:r>
              <a:rPr lang="en-US" altLang="en-US" sz="1800"/>
              <a:t>People with moderate IDD may be able to live independently in group homes.</a:t>
            </a:r>
          </a:p>
          <a:p>
            <a:pPr eaLnBrk="1" hangingPunct="1"/>
            <a:r>
              <a:rPr lang="en-US" altLang="en-US" sz="1800"/>
              <a:t>Those with severe and profound IDD will probably reside in public and private institutions.</a:t>
            </a:r>
          </a:p>
          <a:p>
            <a:pPr eaLnBrk="1" hangingPunct="1"/>
            <a:endParaRPr lang="en-US" altLang="en-US" sz="1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a:extLst>
              <a:ext uri="{FF2B5EF4-FFF2-40B4-BE49-F238E27FC236}">
                <a16:creationId xmlns:a16="http://schemas.microsoft.com/office/drawing/2014/main" id="{C2DD85A1-B929-40F6-9911-C1F5C32C16E4}"/>
              </a:ext>
            </a:extLst>
          </p:cNvPr>
          <p:cNvSpPr>
            <a:spLocks noGrp="1" noChangeArrowheads="1"/>
          </p:cNvSpPr>
          <p:nvPr>
            <p:ph type="title" idx="4294967295"/>
          </p:nvPr>
        </p:nvSpPr>
        <p:spPr>
          <a:xfrm>
            <a:off x="1524000" y="609600"/>
            <a:ext cx="9144000" cy="914400"/>
          </a:xfrm>
        </p:spPr>
        <p:txBody>
          <a:bodyPr/>
          <a:lstStyle/>
          <a:p>
            <a:pPr algn="ctr" eaLnBrk="1" fontAlgn="auto" hangingPunct="1">
              <a:spcAft>
                <a:spcPts val="0"/>
              </a:spcAft>
              <a:defRPr/>
            </a:pPr>
            <a:r>
              <a:rPr lang="en-US" altLang="en-US" sz="1800">
                <a:solidFill>
                  <a:schemeClr val="tx1">
                    <a:lumMod val="75000"/>
                    <a:lumOff val="25000"/>
                  </a:schemeClr>
                </a:solidFill>
              </a:rPr>
              <a:t>Intellectual Development Disorder - </a:t>
            </a:r>
            <a:br>
              <a:rPr lang="en-US" altLang="en-US" sz="1800">
                <a:solidFill>
                  <a:schemeClr val="tx1">
                    <a:lumMod val="75000"/>
                    <a:lumOff val="25000"/>
                  </a:schemeClr>
                </a:solidFill>
              </a:rPr>
            </a:br>
            <a:r>
              <a:rPr lang="en-US" altLang="en-US" sz="1800">
                <a:solidFill>
                  <a:srgbClr val="D01602"/>
                </a:solidFill>
              </a:rPr>
              <a:t>Relevance To Professional School Counselors</a:t>
            </a:r>
          </a:p>
        </p:txBody>
      </p:sp>
      <p:sp>
        <p:nvSpPr>
          <p:cNvPr id="26627" name="Rectangle 3">
            <a:extLst>
              <a:ext uri="{FF2B5EF4-FFF2-40B4-BE49-F238E27FC236}">
                <a16:creationId xmlns:a16="http://schemas.microsoft.com/office/drawing/2014/main" id="{A6E1810A-C670-4BF9-B79D-0C395CEE9D22}"/>
              </a:ext>
            </a:extLst>
          </p:cNvPr>
          <p:cNvSpPr>
            <a:spLocks noGrp="1" noChangeArrowheads="1"/>
          </p:cNvSpPr>
          <p:nvPr>
            <p:ph type="body" idx="4294967295"/>
          </p:nvPr>
        </p:nvSpPr>
        <p:spPr>
          <a:xfrm>
            <a:off x="1524000" y="1828800"/>
            <a:ext cx="8839200" cy="4756150"/>
          </a:xfrm>
        </p:spPr>
        <p:txBody>
          <a:bodyPr lIns="91440"/>
          <a:lstStyle/>
          <a:p>
            <a:pPr eaLnBrk="1" hangingPunct="1"/>
            <a:r>
              <a:rPr lang="en-US" altLang="en-US"/>
              <a:t>Professional school counselors:</a:t>
            </a:r>
          </a:p>
          <a:p>
            <a:pPr lvl="1" eaLnBrk="1" hangingPunct="1"/>
            <a:r>
              <a:rPr lang="en-US" altLang="en-US"/>
              <a:t>Are involved in the identification of children with IDD.</a:t>
            </a:r>
          </a:p>
          <a:p>
            <a:pPr lvl="1" eaLnBrk="1" hangingPunct="1"/>
            <a:r>
              <a:rPr lang="en-US" altLang="en-US"/>
              <a:t>Help families understand and accept the diagnosis and make the transition to an appropriate school program.</a:t>
            </a:r>
          </a:p>
          <a:p>
            <a:pPr lvl="1" eaLnBrk="1" hangingPunct="1"/>
            <a:r>
              <a:rPr lang="en-US" altLang="en-US"/>
              <a:t>Provide social skills training.</a:t>
            </a:r>
          </a:p>
          <a:p>
            <a:pPr lvl="1" eaLnBrk="1" hangingPunct="1"/>
            <a:r>
              <a:rPr lang="en-US" altLang="en-US"/>
              <a:t>Educate other students about IDD to promote their understanding and tolerance.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0D2D003B-3B95-41D6-B924-25504B8AAE80}"/>
              </a:ext>
            </a:extLst>
          </p:cNvPr>
          <p:cNvSpPr>
            <a:spLocks noGrp="1" noChangeArrowheads="1"/>
          </p:cNvSpPr>
          <p:nvPr>
            <p:ph type="title" idx="4294967295"/>
          </p:nvPr>
        </p:nvSpPr>
        <p:spPr>
          <a:xfrm>
            <a:off x="2057400" y="685800"/>
            <a:ext cx="8305800" cy="762000"/>
          </a:xfrm>
        </p:spPr>
        <p:txBody>
          <a:bodyPr/>
          <a:lstStyle/>
          <a:p>
            <a:pPr algn="ctr" eaLnBrk="1" fontAlgn="auto" hangingPunct="1">
              <a:spcAft>
                <a:spcPts val="0"/>
              </a:spcAft>
              <a:defRPr/>
            </a:pPr>
            <a:r>
              <a:rPr lang="en-US" altLang="en-US">
                <a:solidFill>
                  <a:schemeClr val="tx1">
                    <a:lumMod val="75000"/>
                    <a:lumOff val="25000"/>
                  </a:schemeClr>
                </a:solidFill>
              </a:rPr>
              <a:t>Helping Students</a:t>
            </a:r>
          </a:p>
        </p:txBody>
      </p:sp>
      <p:sp>
        <p:nvSpPr>
          <p:cNvPr id="9219" name="Rectangle 3">
            <a:extLst>
              <a:ext uri="{FF2B5EF4-FFF2-40B4-BE49-F238E27FC236}">
                <a16:creationId xmlns:a16="http://schemas.microsoft.com/office/drawing/2014/main" id="{5E4B6E97-65DF-4D7C-BA32-62C02546C398}"/>
              </a:ext>
            </a:extLst>
          </p:cNvPr>
          <p:cNvSpPr>
            <a:spLocks noGrp="1" noChangeArrowheads="1"/>
          </p:cNvSpPr>
          <p:nvPr>
            <p:ph type="body" idx="4294967295"/>
          </p:nvPr>
        </p:nvSpPr>
        <p:spPr>
          <a:xfrm>
            <a:off x="2057400" y="1752600"/>
            <a:ext cx="8610600" cy="5105400"/>
          </a:xfrm>
        </p:spPr>
        <p:txBody>
          <a:bodyPr lIns="91440"/>
          <a:lstStyle/>
          <a:p>
            <a:pPr eaLnBrk="1" hangingPunct="1"/>
            <a:r>
              <a:rPr lang="en-US" altLang="en-US" sz="1700"/>
              <a:t>The professional school counselor’s primary responsibility is to help students learn.</a:t>
            </a:r>
          </a:p>
          <a:p>
            <a:pPr lvl="1" eaLnBrk="1" hangingPunct="1"/>
            <a:r>
              <a:rPr lang="en-US" altLang="en-US" sz="1900"/>
              <a:t>The </a:t>
            </a:r>
            <a:r>
              <a:rPr lang="en-US" altLang="en-US" sz="1900" i="1"/>
              <a:t>No Child Left Behind Act</a:t>
            </a:r>
            <a:r>
              <a:rPr lang="en-US" altLang="en-US" sz="1900"/>
              <a:t> of 2001 and school reform movement has increased the pressure to focus on academic achievement for </a:t>
            </a:r>
            <a:r>
              <a:rPr lang="en-US" altLang="en-US" sz="1900" i="1"/>
              <a:t>all </a:t>
            </a:r>
            <a:r>
              <a:rPr lang="en-US" altLang="en-US" sz="1900"/>
              <a:t>students.</a:t>
            </a:r>
          </a:p>
          <a:p>
            <a:pPr eaLnBrk="1" hangingPunct="1"/>
            <a:r>
              <a:rPr lang="en-US" altLang="en-US" sz="1700"/>
              <a:t>Environment and mental health issues affect an increasing number of children and are affecting student achievement, which makes it difficult for schools to provide an appropriate education for each child.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a:extLst>
              <a:ext uri="{FF2B5EF4-FFF2-40B4-BE49-F238E27FC236}">
                <a16:creationId xmlns:a16="http://schemas.microsoft.com/office/drawing/2014/main" id="{A33B17B5-358E-45DC-B42E-7543852FEA9E}"/>
              </a:ext>
            </a:extLst>
          </p:cNvPr>
          <p:cNvSpPr>
            <a:spLocks noGrp="1" noChangeArrowheads="1"/>
          </p:cNvSpPr>
          <p:nvPr>
            <p:ph type="title" idx="4294967295"/>
          </p:nvPr>
        </p:nvSpPr>
        <p:spPr>
          <a:xfrm>
            <a:off x="1524000" y="533400"/>
            <a:ext cx="9144000" cy="990600"/>
          </a:xfrm>
        </p:spPr>
        <p:txBody>
          <a:bodyPr/>
          <a:lstStyle/>
          <a:p>
            <a:pPr algn="ctr" eaLnBrk="1" fontAlgn="auto" hangingPunct="1">
              <a:spcAft>
                <a:spcPts val="0"/>
              </a:spcAft>
              <a:defRPr/>
            </a:pPr>
            <a:r>
              <a:rPr lang="en-US" altLang="en-US" sz="1800">
                <a:solidFill>
                  <a:schemeClr val="tx1">
                    <a:lumMod val="75000"/>
                    <a:lumOff val="25000"/>
                  </a:schemeClr>
                </a:solidFill>
              </a:rPr>
              <a:t>Specific Learning, Motor, &amp; Communication Disorders</a:t>
            </a:r>
          </a:p>
        </p:txBody>
      </p:sp>
      <p:sp>
        <p:nvSpPr>
          <p:cNvPr id="27651" name="Rectangle 3">
            <a:extLst>
              <a:ext uri="{FF2B5EF4-FFF2-40B4-BE49-F238E27FC236}">
                <a16:creationId xmlns:a16="http://schemas.microsoft.com/office/drawing/2014/main" id="{5850EBCC-5778-4FE8-8BAA-14E582988AF3}"/>
              </a:ext>
            </a:extLst>
          </p:cNvPr>
          <p:cNvSpPr>
            <a:spLocks noGrp="1" noChangeArrowheads="1"/>
          </p:cNvSpPr>
          <p:nvPr>
            <p:ph type="body" idx="4294967295"/>
          </p:nvPr>
        </p:nvSpPr>
        <p:spPr>
          <a:xfrm>
            <a:off x="2057400" y="2101850"/>
            <a:ext cx="8305800" cy="4114800"/>
          </a:xfrm>
        </p:spPr>
        <p:txBody>
          <a:bodyPr lIns="91440"/>
          <a:lstStyle/>
          <a:p>
            <a:pPr eaLnBrk="1" hangingPunct="1"/>
            <a:r>
              <a:rPr lang="en-US" altLang="en-US" sz="1800"/>
              <a:t>Children diagnosed with these disorders function significantly below normal expectations in a specific area, based on their age, cognitive abilities and education, as well as when their level of functioning is interfering with daily achievement.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a:extLst>
              <a:ext uri="{FF2B5EF4-FFF2-40B4-BE49-F238E27FC236}">
                <a16:creationId xmlns:a16="http://schemas.microsoft.com/office/drawing/2014/main" id="{D06DD493-2F1C-4523-96C9-12F34348AB31}"/>
              </a:ext>
            </a:extLst>
          </p:cNvPr>
          <p:cNvSpPr>
            <a:spLocks noGrp="1" noChangeArrowheads="1"/>
          </p:cNvSpPr>
          <p:nvPr>
            <p:ph type="title" idx="4294967295"/>
          </p:nvPr>
        </p:nvSpPr>
        <p:spPr>
          <a:xfrm>
            <a:off x="1905000" y="609600"/>
            <a:ext cx="8534400" cy="685800"/>
          </a:xfrm>
        </p:spPr>
        <p:txBody>
          <a:bodyPr/>
          <a:lstStyle/>
          <a:p>
            <a:pPr algn="ctr" eaLnBrk="1" fontAlgn="auto" hangingPunct="1">
              <a:spcAft>
                <a:spcPts val="0"/>
              </a:spcAft>
              <a:defRPr/>
            </a:pPr>
            <a:r>
              <a:rPr lang="en-US" altLang="en-US" sz="2000">
                <a:solidFill>
                  <a:schemeClr val="tx1">
                    <a:lumMod val="75000"/>
                    <a:lumOff val="25000"/>
                  </a:schemeClr>
                </a:solidFill>
              </a:rPr>
              <a:t>Learning Disorders</a:t>
            </a:r>
          </a:p>
        </p:txBody>
      </p:sp>
      <p:sp>
        <p:nvSpPr>
          <p:cNvPr id="28675" name="Rectangle 3">
            <a:extLst>
              <a:ext uri="{FF2B5EF4-FFF2-40B4-BE49-F238E27FC236}">
                <a16:creationId xmlns:a16="http://schemas.microsoft.com/office/drawing/2014/main" id="{C6BD62A6-8073-4098-AB09-799DDA49DD21}"/>
              </a:ext>
            </a:extLst>
          </p:cNvPr>
          <p:cNvSpPr>
            <a:spLocks noGrp="1" noChangeArrowheads="1"/>
          </p:cNvSpPr>
          <p:nvPr>
            <p:ph type="body" idx="4294967295"/>
          </p:nvPr>
        </p:nvSpPr>
        <p:spPr>
          <a:xfrm>
            <a:off x="1524000" y="1371600"/>
            <a:ext cx="9144000" cy="5334000"/>
          </a:xfrm>
        </p:spPr>
        <p:txBody>
          <a:bodyPr lIns="91440"/>
          <a:lstStyle/>
          <a:p>
            <a:pPr eaLnBrk="1" hangingPunct="1"/>
            <a:r>
              <a:rPr lang="en-US" altLang="en-US"/>
              <a:t>Learning disabilities affect approximately 10% of the population, but are diagnosed in about 5% of students in U.S. public schools.</a:t>
            </a:r>
          </a:p>
          <a:p>
            <a:pPr eaLnBrk="1" hangingPunct="1"/>
            <a:r>
              <a:rPr lang="en-US" altLang="en-US"/>
              <a:t>Common Learning Disorders include:	</a:t>
            </a:r>
          </a:p>
          <a:p>
            <a:pPr lvl="1" eaLnBrk="1" hangingPunct="1"/>
            <a:r>
              <a:rPr lang="en-US" altLang="en-US"/>
              <a:t>Reading Disorder (dyslexia)</a:t>
            </a:r>
          </a:p>
          <a:p>
            <a:pPr lvl="1" eaLnBrk="1" hangingPunct="1"/>
            <a:r>
              <a:rPr lang="en-US" altLang="en-US"/>
              <a:t>Mathematics Disorder (dyscalculia)</a:t>
            </a:r>
          </a:p>
          <a:p>
            <a:pPr lvl="1" eaLnBrk="1" hangingPunct="1"/>
            <a:r>
              <a:rPr lang="en-US" altLang="en-US"/>
              <a:t>Disorder of Written Expression (dysgraphia)</a:t>
            </a:r>
          </a:p>
          <a:p>
            <a:pPr eaLnBrk="1" hangingPunct="1"/>
            <a:r>
              <a:rPr lang="en-US" altLang="en-US"/>
              <a:t>These disorders are characterized by significant difficulties in academic functioning in a specific area.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a:extLst>
              <a:ext uri="{FF2B5EF4-FFF2-40B4-BE49-F238E27FC236}">
                <a16:creationId xmlns:a16="http://schemas.microsoft.com/office/drawing/2014/main" id="{86061BE0-DB83-421B-A240-F060E41165CD}"/>
              </a:ext>
            </a:extLst>
          </p:cNvPr>
          <p:cNvSpPr>
            <a:spLocks noGrp="1" noChangeArrowheads="1"/>
          </p:cNvSpPr>
          <p:nvPr>
            <p:ph type="title" idx="4294967295"/>
          </p:nvPr>
        </p:nvSpPr>
        <p:spPr>
          <a:xfrm>
            <a:off x="1752600" y="762000"/>
            <a:ext cx="8610600" cy="685800"/>
          </a:xfrm>
        </p:spPr>
        <p:txBody>
          <a:bodyPr>
            <a:normAutofit fontScale="90000"/>
          </a:bodyPr>
          <a:lstStyle/>
          <a:p>
            <a:pPr algn="ctr" eaLnBrk="1" fontAlgn="auto" hangingPunct="1">
              <a:spcAft>
                <a:spcPts val="0"/>
              </a:spcAft>
              <a:defRPr/>
            </a:pPr>
            <a:r>
              <a:rPr lang="en-US" altLang="en-US">
                <a:solidFill>
                  <a:schemeClr val="tx1">
                    <a:lumMod val="75000"/>
                    <a:lumOff val="25000"/>
                  </a:schemeClr>
                </a:solidFill>
              </a:rPr>
              <a:t>Dyslexia (Reading Disorder)</a:t>
            </a:r>
          </a:p>
        </p:txBody>
      </p:sp>
      <p:sp>
        <p:nvSpPr>
          <p:cNvPr id="29699" name="Rectangle 3">
            <a:extLst>
              <a:ext uri="{FF2B5EF4-FFF2-40B4-BE49-F238E27FC236}">
                <a16:creationId xmlns:a16="http://schemas.microsoft.com/office/drawing/2014/main" id="{4AE69C8F-096A-4426-99F2-FE76A66C9382}"/>
              </a:ext>
            </a:extLst>
          </p:cNvPr>
          <p:cNvSpPr>
            <a:spLocks noGrp="1" noChangeArrowheads="1"/>
          </p:cNvSpPr>
          <p:nvPr>
            <p:ph type="body" idx="4294967295"/>
          </p:nvPr>
        </p:nvSpPr>
        <p:spPr>
          <a:xfrm>
            <a:off x="1524000" y="1828800"/>
            <a:ext cx="9372600" cy="5029200"/>
          </a:xfrm>
        </p:spPr>
        <p:txBody>
          <a:bodyPr lIns="91440"/>
          <a:lstStyle/>
          <a:p>
            <a:pPr eaLnBrk="1" hangingPunct="1">
              <a:buClr>
                <a:srgbClr val="D01602"/>
              </a:buClr>
              <a:buFont typeface="Wingdings" panose="05000000000000000000" pitchFamily="2" charset="2"/>
              <a:buNone/>
            </a:pPr>
            <a:r>
              <a:rPr lang="en-US" altLang="en-US" sz="1800"/>
              <a:t>Dyslexia is diagnosed in approximately 4% of the school-age population. </a:t>
            </a:r>
          </a:p>
          <a:p>
            <a:pPr eaLnBrk="1" hangingPunct="1">
              <a:buClr>
                <a:srgbClr val="D01602"/>
              </a:buClr>
              <a:buFont typeface="Wingdings" panose="05000000000000000000" pitchFamily="2" charset="2"/>
              <a:buNone/>
            </a:pPr>
            <a:r>
              <a:rPr lang="en-US" altLang="en-US" sz="1800"/>
              <a:t>Approximately 60-80% are boys.</a:t>
            </a:r>
          </a:p>
          <a:p>
            <a:pPr eaLnBrk="1" hangingPunct="1">
              <a:buClr>
                <a:srgbClr val="D01602"/>
              </a:buClr>
              <a:buFont typeface="Wingdings" panose="05000000000000000000" pitchFamily="2" charset="2"/>
              <a:buNone/>
            </a:pPr>
            <a:r>
              <a:rPr lang="en-US" altLang="en-US" sz="1800"/>
              <a:t>Children with this disorder have difficulty decoding unknown words, memorizing sight-word vocabulary lists, and comprehending written passages.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a:extLst>
              <a:ext uri="{FF2B5EF4-FFF2-40B4-BE49-F238E27FC236}">
                <a16:creationId xmlns:a16="http://schemas.microsoft.com/office/drawing/2014/main" id="{DF7FF8EC-20AA-4150-9D4E-33C926D8370A}"/>
              </a:ext>
            </a:extLst>
          </p:cNvPr>
          <p:cNvSpPr>
            <a:spLocks noGrp="1" noChangeArrowheads="1"/>
          </p:cNvSpPr>
          <p:nvPr>
            <p:ph type="title" idx="4294967295"/>
          </p:nvPr>
        </p:nvSpPr>
        <p:spPr>
          <a:xfrm>
            <a:off x="1889125" y="395288"/>
            <a:ext cx="8229600" cy="600075"/>
          </a:xfrm>
        </p:spPr>
        <p:txBody>
          <a:bodyPr/>
          <a:lstStyle/>
          <a:p>
            <a:pPr algn="ctr" eaLnBrk="1" fontAlgn="auto" hangingPunct="1">
              <a:spcAft>
                <a:spcPts val="0"/>
              </a:spcAft>
              <a:defRPr/>
            </a:pPr>
            <a:r>
              <a:rPr lang="en-US" altLang="en-US" sz="1800">
                <a:solidFill>
                  <a:schemeClr val="tx1">
                    <a:lumMod val="75000"/>
                    <a:lumOff val="25000"/>
                  </a:schemeClr>
                </a:solidFill>
              </a:rPr>
              <a:t>Dyscalculia (Mathematics Disorder)</a:t>
            </a:r>
          </a:p>
        </p:txBody>
      </p:sp>
      <p:sp>
        <p:nvSpPr>
          <p:cNvPr id="30723" name="Rectangle 3">
            <a:extLst>
              <a:ext uri="{FF2B5EF4-FFF2-40B4-BE49-F238E27FC236}">
                <a16:creationId xmlns:a16="http://schemas.microsoft.com/office/drawing/2014/main" id="{6F3A332E-EE3A-4B9A-B772-2E95AE13E350}"/>
              </a:ext>
            </a:extLst>
          </p:cNvPr>
          <p:cNvSpPr>
            <a:spLocks noGrp="1" noChangeArrowheads="1"/>
          </p:cNvSpPr>
          <p:nvPr>
            <p:ph type="body" idx="4294967295"/>
          </p:nvPr>
        </p:nvSpPr>
        <p:spPr>
          <a:xfrm>
            <a:off x="2209800" y="2101850"/>
            <a:ext cx="8153400" cy="4451350"/>
          </a:xfrm>
        </p:spPr>
        <p:txBody>
          <a:bodyPr lIns="91440"/>
          <a:lstStyle/>
          <a:p>
            <a:pPr eaLnBrk="1" hangingPunct="1"/>
            <a:r>
              <a:rPr lang="en-US" altLang="en-US"/>
              <a:t>Approximately 1% to 6% of the population has a mathematics disorder</a:t>
            </a:r>
          </a:p>
          <a:p>
            <a:pPr eaLnBrk="1" hangingPunct="1"/>
            <a:r>
              <a:rPr lang="en-US" altLang="en-US"/>
              <a:t>Children with dyscalculia have difficulty with math problem-solving, calculations, or both.</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a:extLst>
              <a:ext uri="{FF2B5EF4-FFF2-40B4-BE49-F238E27FC236}">
                <a16:creationId xmlns:a16="http://schemas.microsoft.com/office/drawing/2014/main" id="{F11CA870-9802-4AAD-B145-63C51FE5DE93}"/>
              </a:ext>
            </a:extLst>
          </p:cNvPr>
          <p:cNvSpPr>
            <a:spLocks noGrp="1" noChangeArrowheads="1"/>
          </p:cNvSpPr>
          <p:nvPr>
            <p:ph type="title" idx="4294967295"/>
          </p:nvPr>
        </p:nvSpPr>
        <p:spPr/>
        <p:txBody>
          <a:bodyPr/>
          <a:lstStyle/>
          <a:p>
            <a:pPr algn="ctr" eaLnBrk="1" fontAlgn="auto" hangingPunct="1">
              <a:spcAft>
                <a:spcPts val="0"/>
              </a:spcAft>
              <a:defRPr/>
            </a:pPr>
            <a:r>
              <a:rPr lang="en-US" altLang="en-US">
                <a:solidFill>
                  <a:schemeClr val="tx1">
                    <a:lumMod val="75000"/>
                    <a:lumOff val="25000"/>
                  </a:schemeClr>
                </a:solidFill>
              </a:rPr>
              <a:t>Dysgraphia (Disorder of Written Expression)</a:t>
            </a:r>
          </a:p>
        </p:txBody>
      </p:sp>
      <p:sp>
        <p:nvSpPr>
          <p:cNvPr id="31747" name="Rectangle 3">
            <a:extLst>
              <a:ext uri="{FF2B5EF4-FFF2-40B4-BE49-F238E27FC236}">
                <a16:creationId xmlns:a16="http://schemas.microsoft.com/office/drawing/2014/main" id="{E6C0D56E-DBD7-4A82-8EAB-B3C28707A082}"/>
              </a:ext>
            </a:extLst>
          </p:cNvPr>
          <p:cNvSpPr>
            <a:spLocks noGrp="1" noChangeArrowheads="1"/>
          </p:cNvSpPr>
          <p:nvPr>
            <p:ph idx="4294967295"/>
          </p:nvPr>
        </p:nvSpPr>
        <p:spPr/>
        <p:txBody>
          <a:bodyPr lIns="91440"/>
          <a:lstStyle/>
          <a:p>
            <a:pPr eaLnBrk="1" hangingPunct="1"/>
            <a:r>
              <a:rPr lang="en-US" altLang="en-US" sz="1800"/>
              <a:t>This disorder is rarely found in isolation. In other words, another learning disability is often also present.</a:t>
            </a:r>
          </a:p>
          <a:p>
            <a:pPr eaLnBrk="1" hangingPunct="1"/>
            <a:r>
              <a:rPr lang="en-US" altLang="en-US" sz="1800"/>
              <a:t>Children with dysgraphia have difficulty with handwriting, spelling, grammar and/or the creation of prose.</a:t>
            </a:r>
          </a:p>
          <a:p>
            <a:pPr eaLnBrk="1" hangingPunct="1"/>
            <a:r>
              <a:rPr lang="en-US" altLang="en-US" sz="1800"/>
              <a:t>Care must be taken to differentiate these disorders from underachievement, poor teaching, lack of opportunity, and cultural factors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a:extLst>
              <a:ext uri="{FF2B5EF4-FFF2-40B4-BE49-F238E27FC236}">
                <a16:creationId xmlns:a16="http://schemas.microsoft.com/office/drawing/2014/main" id="{94EEF8DF-6FA5-4124-AA18-C160AEB75F31}"/>
              </a:ext>
            </a:extLst>
          </p:cNvPr>
          <p:cNvSpPr>
            <a:spLocks noGrp="1" noChangeArrowheads="1"/>
          </p:cNvSpPr>
          <p:nvPr>
            <p:ph type="title" idx="4294967295"/>
          </p:nvPr>
        </p:nvSpPr>
        <p:spPr>
          <a:xfrm>
            <a:off x="2514600" y="457200"/>
            <a:ext cx="7772400" cy="762000"/>
          </a:xfrm>
        </p:spPr>
        <p:txBody>
          <a:bodyPr/>
          <a:lstStyle/>
          <a:p>
            <a:pPr algn="ctr" eaLnBrk="1" fontAlgn="auto" hangingPunct="1">
              <a:spcAft>
                <a:spcPts val="0"/>
              </a:spcAft>
              <a:defRPr/>
            </a:pPr>
            <a:r>
              <a:rPr lang="en-US" altLang="en-US" sz="1800">
                <a:solidFill>
                  <a:srgbClr val="D01602"/>
                </a:solidFill>
              </a:rPr>
              <a:t>Communication Disorders</a:t>
            </a:r>
          </a:p>
        </p:txBody>
      </p:sp>
      <p:sp>
        <p:nvSpPr>
          <p:cNvPr id="32771" name="Rectangle 3">
            <a:extLst>
              <a:ext uri="{FF2B5EF4-FFF2-40B4-BE49-F238E27FC236}">
                <a16:creationId xmlns:a16="http://schemas.microsoft.com/office/drawing/2014/main" id="{C1FFB701-07C9-4204-AB46-178280766E51}"/>
              </a:ext>
            </a:extLst>
          </p:cNvPr>
          <p:cNvSpPr>
            <a:spLocks noGrp="1" noChangeArrowheads="1"/>
          </p:cNvSpPr>
          <p:nvPr>
            <p:ph type="body" idx="4294967295"/>
          </p:nvPr>
        </p:nvSpPr>
        <p:spPr>
          <a:xfrm>
            <a:off x="1524000" y="1295400"/>
            <a:ext cx="9144000" cy="5791200"/>
          </a:xfrm>
        </p:spPr>
        <p:txBody>
          <a:bodyPr lIns="91440"/>
          <a:lstStyle/>
          <a:p>
            <a:pPr algn="ctr" eaLnBrk="1" hangingPunct="1"/>
            <a:r>
              <a:rPr lang="en-US" altLang="en-US" sz="1700" b="1">
                <a:solidFill>
                  <a:schemeClr val="tx2"/>
                </a:solidFill>
              </a:rPr>
              <a:t>Three Communication Disorders are identified in the DSM-5:</a:t>
            </a:r>
          </a:p>
          <a:p>
            <a:pPr eaLnBrk="1" hangingPunct="1"/>
            <a:r>
              <a:rPr lang="en-US" altLang="en-US" sz="1500"/>
              <a:t>	</a:t>
            </a:r>
            <a:r>
              <a:rPr lang="en-US" altLang="en-US" sz="1600" b="1">
                <a:solidFill>
                  <a:srgbClr val="D01602"/>
                </a:solidFill>
              </a:rPr>
              <a:t>1. Language Disorder</a:t>
            </a:r>
          </a:p>
          <a:p>
            <a:pPr eaLnBrk="1" hangingPunct="1"/>
            <a:r>
              <a:rPr lang="en-US" altLang="en-US" sz="1600" b="1">
                <a:solidFill>
                  <a:srgbClr val="D01602"/>
                </a:solidFill>
              </a:rPr>
              <a:t>	2. Speech Disorder</a:t>
            </a:r>
            <a:endParaRPr lang="en-US" altLang="en-US" sz="1500"/>
          </a:p>
          <a:p>
            <a:pPr eaLnBrk="1" hangingPunct="1"/>
            <a:r>
              <a:rPr lang="en-US" altLang="en-US" sz="1600"/>
              <a:t>	</a:t>
            </a:r>
            <a:r>
              <a:rPr lang="en-US" altLang="en-US" sz="1600" b="1">
                <a:solidFill>
                  <a:srgbClr val="D01602"/>
                </a:solidFill>
              </a:rPr>
              <a:t>3. Social Communication Disorder</a:t>
            </a:r>
            <a:endParaRPr lang="en-US" altLang="en-US" sz="1500"/>
          </a:p>
          <a:p>
            <a:pPr eaLnBrk="1" hangingPunct="1"/>
            <a:r>
              <a:rPr lang="en-US" altLang="en-US" sz="1500"/>
              <a:t>	</a:t>
            </a:r>
            <a:r>
              <a:rPr lang="en-US" altLang="en-US" sz="1400" b="1"/>
              <a:t>Also included: Unspecified Communication Disorder* </a:t>
            </a:r>
          </a:p>
          <a:p>
            <a:pPr eaLnBrk="1" hangingPunct="1"/>
            <a:r>
              <a:rPr lang="en-US" altLang="en-US" sz="1400"/>
              <a:t>	* Unspecified is the diagnosis for disorders that belong in the category but don’t fully meet the diagnostic criteria for any specific disorder</a:t>
            </a:r>
          </a:p>
          <a:p>
            <a:pPr eaLnBrk="1" hangingPunct="1"/>
            <a:endParaRPr lang="en-US" altLang="en-US" sz="1400"/>
          </a:p>
          <a:p>
            <a:pPr eaLnBrk="1" hangingPunct="1">
              <a:buFont typeface="Wingdings" panose="05000000000000000000" pitchFamily="2" charset="2"/>
              <a:buNone/>
            </a:pPr>
            <a:r>
              <a:rPr lang="en-US" altLang="en-US" sz="1800"/>
              <a:t>Language disorder is diagnosed when language skills are significantly below expectations based on nonverbal ability and interfere with academic progress and involves an inability to use developmentally appropriate speech sounds.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a:extLst>
              <a:ext uri="{FF2B5EF4-FFF2-40B4-BE49-F238E27FC236}">
                <a16:creationId xmlns:a16="http://schemas.microsoft.com/office/drawing/2014/main" id="{172F9ACE-3191-4470-9775-7BD86F698EE7}"/>
              </a:ext>
            </a:extLst>
          </p:cNvPr>
          <p:cNvSpPr>
            <a:spLocks noGrp="1" noChangeArrowheads="1"/>
          </p:cNvSpPr>
          <p:nvPr>
            <p:ph type="title" idx="4294967295"/>
          </p:nvPr>
        </p:nvSpPr>
        <p:spPr>
          <a:xfrm>
            <a:off x="1524000" y="685800"/>
            <a:ext cx="9144000" cy="1143000"/>
          </a:xfrm>
        </p:spPr>
        <p:txBody>
          <a:bodyPr/>
          <a:lstStyle/>
          <a:p>
            <a:pPr algn="ctr" eaLnBrk="1" fontAlgn="auto" hangingPunct="1">
              <a:spcAft>
                <a:spcPts val="0"/>
              </a:spcAft>
              <a:defRPr/>
            </a:pPr>
            <a:r>
              <a:rPr lang="en-US" altLang="en-US" sz="1800">
                <a:solidFill>
                  <a:schemeClr val="tx1">
                    <a:lumMod val="75000"/>
                    <a:lumOff val="25000"/>
                  </a:schemeClr>
                </a:solidFill>
              </a:rPr>
              <a:t>Specific Learning, Motor, &amp; Communication Disorders</a:t>
            </a:r>
            <a:endParaRPr lang="en-US" altLang="en-US" sz="1800">
              <a:solidFill>
                <a:srgbClr val="D01602"/>
              </a:solidFill>
            </a:endParaRPr>
          </a:p>
        </p:txBody>
      </p:sp>
      <p:sp>
        <p:nvSpPr>
          <p:cNvPr id="33795" name="Rectangle 3">
            <a:extLst>
              <a:ext uri="{FF2B5EF4-FFF2-40B4-BE49-F238E27FC236}">
                <a16:creationId xmlns:a16="http://schemas.microsoft.com/office/drawing/2014/main" id="{A73D1D8C-7D30-4834-9459-F33BCC31F15B}"/>
              </a:ext>
            </a:extLst>
          </p:cNvPr>
          <p:cNvSpPr>
            <a:spLocks noGrp="1" noChangeArrowheads="1"/>
          </p:cNvSpPr>
          <p:nvPr>
            <p:ph type="body" idx="4294967295"/>
          </p:nvPr>
        </p:nvSpPr>
        <p:spPr>
          <a:xfrm>
            <a:off x="1524000" y="1981200"/>
            <a:ext cx="9144000" cy="4724400"/>
          </a:xfrm>
        </p:spPr>
        <p:txBody>
          <a:bodyPr lIns="91440"/>
          <a:lstStyle/>
          <a:p>
            <a:pPr eaLnBrk="1" hangingPunct="1"/>
            <a:r>
              <a:rPr lang="en-US" altLang="en-US" sz="1800"/>
              <a:t>Approximately 35-40% of boys with learning disorders have at least one parent who had similar learning problems.</a:t>
            </a:r>
          </a:p>
          <a:p>
            <a:pPr eaLnBrk="1" hangingPunct="1"/>
            <a:r>
              <a:rPr lang="en-US" altLang="en-US" sz="1800"/>
              <a:t>Learning disorders are associated with low socioeconomic status, poor self-esteem, depression, and perceptual deficiencies.</a:t>
            </a:r>
          </a:p>
          <a:p>
            <a:pPr eaLnBrk="1" hangingPunct="1"/>
            <a:r>
              <a:rPr lang="en-US" altLang="en-US" sz="1800"/>
              <a:t>Children with these disorders are often unhappy in school, have negative self-images and social difficulties, and show increased likelihood of dropping out of school.</a:t>
            </a:r>
          </a:p>
          <a:p>
            <a:pPr eaLnBrk="1" hangingPunct="1"/>
            <a:r>
              <a:rPr lang="en-US" altLang="en-US" sz="1800"/>
              <a:t>Depression, AD/HD and Disruptive Behavior Disorders will often coexist with learning disorders.</a:t>
            </a:r>
          </a:p>
          <a:p>
            <a:pPr eaLnBrk="1" hangingPunct="1"/>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a:extLst>
              <a:ext uri="{FF2B5EF4-FFF2-40B4-BE49-F238E27FC236}">
                <a16:creationId xmlns:a16="http://schemas.microsoft.com/office/drawing/2014/main" id="{3E6B0E0C-9B12-4EDE-BFA7-443A2EFED9B3}"/>
              </a:ext>
            </a:extLst>
          </p:cNvPr>
          <p:cNvSpPr>
            <a:spLocks noGrp="1" noChangeArrowheads="1"/>
          </p:cNvSpPr>
          <p:nvPr>
            <p:ph type="title" idx="4294967295"/>
          </p:nvPr>
        </p:nvSpPr>
        <p:spPr>
          <a:xfrm>
            <a:off x="1524000" y="685800"/>
            <a:ext cx="9144000" cy="1143000"/>
          </a:xfrm>
        </p:spPr>
        <p:txBody>
          <a:bodyPr/>
          <a:lstStyle/>
          <a:p>
            <a:pPr algn="ctr" eaLnBrk="1" fontAlgn="auto" hangingPunct="1">
              <a:spcAft>
                <a:spcPts val="0"/>
              </a:spcAft>
              <a:defRPr/>
            </a:pPr>
            <a:r>
              <a:rPr lang="en-US" altLang="en-US" sz="1700">
                <a:solidFill>
                  <a:schemeClr val="tx1">
                    <a:lumMod val="75000"/>
                    <a:lumOff val="25000"/>
                  </a:schemeClr>
                </a:solidFill>
              </a:rPr>
              <a:t>Specific Learning, Motor, &amp; Communication Disorders - </a:t>
            </a:r>
            <a:r>
              <a:rPr lang="en-US" altLang="en-US" sz="1700">
                <a:solidFill>
                  <a:srgbClr val="D01602"/>
                </a:solidFill>
              </a:rPr>
              <a:t>Intervention Strategies</a:t>
            </a:r>
          </a:p>
        </p:txBody>
      </p:sp>
      <p:sp>
        <p:nvSpPr>
          <p:cNvPr id="34819" name="Rectangle 3">
            <a:extLst>
              <a:ext uri="{FF2B5EF4-FFF2-40B4-BE49-F238E27FC236}">
                <a16:creationId xmlns:a16="http://schemas.microsoft.com/office/drawing/2014/main" id="{E439F2EA-D332-48B2-84FA-EE85C3114011}"/>
              </a:ext>
            </a:extLst>
          </p:cNvPr>
          <p:cNvSpPr>
            <a:spLocks noGrp="1" noChangeArrowheads="1"/>
          </p:cNvSpPr>
          <p:nvPr>
            <p:ph type="body" idx="4294967295"/>
          </p:nvPr>
        </p:nvSpPr>
        <p:spPr>
          <a:xfrm>
            <a:off x="1524000" y="1905000"/>
            <a:ext cx="9144000" cy="5105400"/>
          </a:xfrm>
        </p:spPr>
        <p:txBody>
          <a:bodyPr lIns="91440"/>
          <a:lstStyle/>
          <a:p>
            <a:pPr eaLnBrk="1" hangingPunct="1"/>
            <a:r>
              <a:rPr lang="en-US" altLang="en-US" sz="1600"/>
              <a:t>Primary interventions occur at school.	</a:t>
            </a:r>
          </a:p>
          <a:p>
            <a:pPr eaLnBrk="1" hangingPunct="1"/>
            <a:r>
              <a:rPr lang="en-US" altLang="en-US" sz="1600"/>
              <a:t>Children who demonstrate a significant discrepancy between intelligence and achievement may be eligible to receive special education services.</a:t>
            </a:r>
          </a:p>
          <a:p>
            <a:pPr eaLnBrk="1" hangingPunct="1"/>
            <a:r>
              <a:rPr lang="en-US" altLang="en-US" sz="1600"/>
              <a:t>An Individualized Education Plan (IEP) is developed.</a:t>
            </a:r>
          </a:p>
          <a:p>
            <a:pPr lvl="1" eaLnBrk="1" hangingPunct="1"/>
            <a:r>
              <a:rPr lang="en-US" altLang="en-US"/>
              <a:t>The IEP specifies areas of weakness, strategies for addressing deficit areas, behavioral goals, and criteria for determining whether goals were met.</a:t>
            </a:r>
          </a:p>
          <a:p>
            <a:pPr lvl="1" eaLnBrk="1" hangingPunct="1"/>
            <a:r>
              <a:rPr lang="en-US" altLang="en-US"/>
              <a:t>Motor or attention on-task behaviors are also included in the IEP.</a:t>
            </a:r>
          </a:p>
          <a:p>
            <a:pPr lvl="1" eaLnBrk="1" hangingPunct="1"/>
            <a:r>
              <a:rPr lang="en-US" altLang="en-US"/>
              <a:t>Interventions, counseling, individualized teaching strategies and accommodations, and social skills training are also aspects included in some IEP objectives.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a:extLst>
              <a:ext uri="{FF2B5EF4-FFF2-40B4-BE49-F238E27FC236}">
                <a16:creationId xmlns:a16="http://schemas.microsoft.com/office/drawing/2014/main" id="{CABAFD3A-4D50-4731-B71C-01DE1400DD5E}"/>
              </a:ext>
            </a:extLst>
          </p:cNvPr>
          <p:cNvSpPr>
            <a:spLocks noGrp="1" noChangeArrowheads="1"/>
          </p:cNvSpPr>
          <p:nvPr>
            <p:ph type="title" idx="4294967295"/>
          </p:nvPr>
        </p:nvSpPr>
        <p:spPr>
          <a:xfrm>
            <a:off x="1524000" y="838200"/>
            <a:ext cx="9144000" cy="1143000"/>
          </a:xfrm>
        </p:spPr>
        <p:txBody>
          <a:bodyPr/>
          <a:lstStyle/>
          <a:p>
            <a:pPr algn="ctr" eaLnBrk="1" fontAlgn="auto" hangingPunct="1">
              <a:spcAft>
                <a:spcPts val="0"/>
              </a:spcAft>
              <a:defRPr/>
            </a:pPr>
            <a:r>
              <a:rPr lang="en-US" altLang="en-US" sz="2000">
                <a:solidFill>
                  <a:schemeClr val="tx1">
                    <a:lumMod val="75000"/>
                    <a:lumOff val="25000"/>
                  </a:schemeClr>
                </a:solidFill>
              </a:rPr>
              <a:t>Specific Learning, Motor, &amp; Communication Disorders - </a:t>
            </a:r>
            <a:r>
              <a:rPr lang="en-US" altLang="en-US" sz="2000">
                <a:solidFill>
                  <a:srgbClr val="D01602"/>
                </a:solidFill>
              </a:rPr>
              <a:t>Prognosis</a:t>
            </a:r>
          </a:p>
        </p:txBody>
      </p:sp>
      <p:sp>
        <p:nvSpPr>
          <p:cNvPr id="35843" name="Rectangle 3">
            <a:extLst>
              <a:ext uri="{FF2B5EF4-FFF2-40B4-BE49-F238E27FC236}">
                <a16:creationId xmlns:a16="http://schemas.microsoft.com/office/drawing/2014/main" id="{B8A58748-DDAA-4967-8817-4CE06739C48F}"/>
              </a:ext>
            </a:extLst>
          </p:cNvPr>
          <p:cNvSpPr>
            <a:spLocks noGrp="1" noChangeArrowheads="1"/>
          </p:cNvSpPr>
          <p:nvPr>
            <p:ph type="body" idx="4294967295"/>
          </p:nvPr>
        </p:nvSpPr>
        <p:spPr>
          <a:xfrm>
            <a:off x="2057400" y="2406650"/>
            <a:ext cx="8305800" cy="4451350"/>
          </a:xfrm>
        </p:spPr>
        <p:txBody>
          <a:bodyPr lIns="91440"/>
          <a:lstStyle/>
          <a:p>
            <a:pPr eaLnBrk="1" hangingPunct="1"/>
            <a:r>
              <a:rPr lang="en-US" altLang="en-US"/>
              <a:t>Learning Disorders (LD) continue to have an impact throughout adolescence and adulthood.</a:t>
            </a:r>
          </a:p>
          <a:p>
            <a:pPr eaLnBrk="1" hangingPunct="1"/>
            <a:r>
              <a:rPr lang="en-US" altLang="en-US"/>
              <a:t>If left undiagnosed and untreated, LD can lead to extreme frustration, loss of self-esteem, inadequate education, underemployment, and more serious mental disorders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a:extLst>
              <a:ext uri="{FF2B5EF4-FFF2-40B4-BE49-F238E27FC236}">
                <a16:creationId xmlns:a16="http://schemas.microsoft.com/office/drawing/2014/main" id="{18F6A828-2844-4E0A-B30A-6F81B143E9D7}"/>
              </a:ext>
            </a:extLst>
          </p:cNvPr>
          <p:cNvSpPr>
            <a:spLocks noGrp="1" noChangeArrowheads="1"/>
          </p:cNvSpPr>
          <p:nvPr>
            <p:ph type="title" idx="4294967295"/>
          </p:nvPr>
        </p:nvSpPr>
        <p:spPr>
          <a:xfrm>
            <a:off x="1524000" y="685800"/>
            <a:ext cx="9144000" cy="1143000"/>
          </a:xfrm>
        </p:spPr>
        <p:txBody>
          <a:bodyPr/>
          <a:lstStyle/>
          <a:p>
            <a:pPr algn="ctr" eaLnBrk="1" fontAlgn="auto" hangingPunct="1">
              <a:spcAft>
                <a:spcPts val="0"/>
              </a:spcAft>
              <a:defRPr/>
            </a:pPr>
            <a:r>
              <a:rPr lang="en-US" altLang="en-US" sz="1600">
                <a:solidFill>
                  <a:schemeClr val="tx1">
                    <a:lumMod val="75000"/>
                    <a:lumOff val="25000"/>
                  </a:schemeClr>
                </a:solidFill>
              </a:rPr>
              <a:t>Specific Learning, Motor, &amp; Communication Disorders - </a:t>
            </a:r>
            <a:r>
              <a:rPr lang="en-US" altLang="en-US" sz="1600">
                <a:solidFill>
                  <a:srgbClr val="D01602"/>
                </a:solidFill>
              </a:rPr>
              <a:t>Relevance to Professional School Counselors</a:t>
            </a:r>
          </a:p>
        </p:txBody>
      </p:sp>
      <p:sp>
        <p:nvSpPr>
          <p:cNvPr id="36867" name="Rectangle 3">
            <a:extLst>
              <a:ext uri="{FF2B5EF4-FFF2-40B4-BE49-F238E27FC236}">
                <a16:creationId xmlns:a16="http://schemas.microsoft.com/office/drawing/2014/main" id="{3B15C139-A876-4A99-807C-46A310CDB80B}"/>
              </a:ext>
            </a:extLst>
          </p:cNvPr>
          <p:cNvSpPr>
            <a:spLocks noGrp="1" noChangeArrowheads="1"/>
          </p:cNvSpPr>
          <p:nvPr>
            <p:ph type="body" idx="4294967295"/>
          </p:nvPr>
        </p:nvSpPr>
        <p:spPr>
          <a:xfrm>
            <a:off x="1524000" y="1981200"/>
            <a:ext cx="9144000" cy="5105400"/>
          </a:xfrm>
        </p:spPr>
        <p:txBody>
          <a:bodyPr lIns="91440"/>
          <a:lstStyle/>
          <a:p>
            <a:pPr eaLnBrk="1" hangingPunct="1"/>
            <a:r>
              <a:rPr lang="en-US" altLang="en-US" sz="1700">
                <a:solidFill>
                  <a:schemeClr val="tx2"/>
                </a:solidFill>
              </a:rPr>
              <a:t>Professional school counselors:</a:t>
            </a:r>
          </a:p>
          <a:p>
            <a:pPr lvl="1" eaLnBrk="1" hangingPunct="1"/>
            <a:r>
              <a:rPr lang="en-US" altLang="en-US" sz="1900"/>
              <a:t>Serve on child study and special education committees tasked with screening and identifying children with LD.</a:t>
            </a:r>
          </a:p>
          <a:p>
            <a:pPr lvl="1" eaLnBrk="1" hangingPunct="1"/>
            <a:r>
              <a:rPr lang="en-US" altLang="en-US" sz="1900"/>
              <a:t>Are often the first to be aware of how learning problems are affecting the child’s performance in the classroom, home, and with peers.</a:t>
            </a:r>
          </a:p>
          <a:p>
            <a:pPr lvl="1" eaLnBrk="1" hangingPunct="1"/>
            <a:r>
              <a:rPr lang="en-US" altLang="en-US" sz="1900"/>
              <a:t>May be required by the IEP to provide individual or group counseling, help parents and children to understand and cope with the diagnosis, and implement accommodations.</a:t>
            </a:r>
          </a:p>
          <a:p>
            <a:pPr lvl="1" eaLnBrk="1" hangingPunct="1"/>
            <a:r>
              <a:rPr lang="en-US" altLang="en-US" sz="1900"/>
              <a:t>Act as a consultant or collaborator in dealing with coexisting issues, such as low self-esteem.</a:t>
            </a:r>
          </a:p>
          <a:p>
            <a:pPr lvl="1" eaLnBrk="1" hangingPunct="1"/>
            <a:r>
              <a:rPr lang="en-US" altLang="en-US" sz="1900"/>
              <a:t>Coordinate support groups for students with Communication Disorders.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a:extLst>
              <a:ext uri="{FF2B5EF4-FFF2-40B4-BE49-F238E27FC236}">
                <a16:creationId xmlns:a16="http://schemas.microsoft.com/office/drawing/2014/main" id="{39C9D696-0219-4811-ADF2-B048BCF1617B}"/>
              </a:ext>
            </a:extLst>
          </p:cNvPr>
          <p:cNvSpPr>
            <a:spLocks noGrp="1" noChangeArrowheads="1"/>
          </p:cNvSpPr>
          <p:nvPr>
            <p:ph type="title" idx="4294967295"/>
          </p:nvPr>
        </p:nvSpPr>
        <p:spPr>
          <a:xfrm>
            <a:off x="1524000" y="477838"/>
            <a:ext cx="9144000" cy="1143000"/>
          </a:xfrm>
        </p:spPr>
        <p:txBody>
          <a:bodyPr/>
          <a:lstStyle/>
          <a:p>
            <a:pPr algn="ctr" eaLnBrk="1" fontAlgn="auto" hangingPunct="1">
              <a:spcAft>
                <a:spcPts val="0"/>
              </a:spcAft>
              <a:defRPr/>
            </a:pPr>
            <a:r>
              <a:rPr lang="en-US" altLang="en-US" sz="3200" b="1" dirty="0">
                <a:solidFill>
                  <a:schemeClr val="tx1">
                    <a:lumMod val="75000"/>
                    <a:lumOff val="25000"/>
                  </a:schemeClr>
                </a:solidFill>
              </a:rPr>
              <a:t>Prevalence of Mental Disorders and Mental Health Issues in Children and Adolescents</a:t>
            </a:r>
          </a:p>
        </p:txBody>
      </p:sp>
      <p:sp>
        <p:nvSpPr>
          <p:cNvPr id="10243" name="Rectangle 3">
            <a:extLst>
              <a:ext uri="{FF2B5EF4-FFF2-40B4-BE49-F238E27FC236}">
                <a16:creationId xmlns:a16="http://schemas.microsoft.com/office/drawing/2014/main" id="{8C1786CD-2820-47DC-9E8C-38075F122416}"/>
              </a:ext>
            </a:extLst>
          </p:cNvPr>
          <p:cNvSpPr>
            <a:spLocks noGrp="1" noChangeArrowheads="1"/>
          </p:cNvSpPr>
          <p:nvPr>
            <p:ph type="body" idx="4294967295"/>
          </p:nvPr>
        </p:nvSpPr>
        <p:spPr>
          <a:xfrm>
            <a:off x="1939925" y="1939925"/>
            <a:ext cx="8534400" cy="4267200"/>
          </a:xfrm>
        </p:spPr>
        <p:txBody>
          <a:bodyPr lIns="91440"/>
          <a:lstStyle/>
          <a:p>
            <a:pPr eaLnBrk="1" hangingPunct="1"/>
            <a:r>
              <a:rPr lang="en-US" altLang="en-US" sz="2400"/>
              <a:t>One in five children and adolescents has a </a:t>
            </a:r>
            <a:r>
              <a:rPr lang="en-US" altLang="en-US" sz="2400" b="1"/>
              <a:t>mild to moderate mental health issue</a:t>
            </a:r>
            <a:r>
              <a:rPr lang="en-US" altLang="en-US" sz="2400"/>
              <a:t>; one in 20 has a </a:t>
            </a:r>
            <a:r>
              <a:rPr lang="en-US" altLang="en-US" sz="2400" b="1"/>
              <a:t>serious mental or emotional illness</a:t>
            </a:r>
            <a:r>
              <a:rPr lang="en-US" altLang="en-US" sz="2400"/>
              <a:t>.</a:t>
            </a:r>
          </a:p>
          <a:p>
            <a:pPr eaLnBrk="1" hangingPunct="1"/>
            <a:r>
              <a:rPr lang="en-US" altLang="en-US" sz="2400"/>
              <a:t>Of children ages 9-17 years who have a serious </a:t>
            </a:r>
            <a:r>
              <a:rPr lang="en-US" altLang="en-US" sz="2400" b="1"/>
              <a:t>emotional illness</a:t>
            </a:r>
            <a:r>
              <a:rPr lang="en-US" altLang="en-US" sz="2400"/>
              <a:t>, only 20% receive mental health services.</a:t>
            </a:r>
          </a:p>
          <a:p>
            <a:pPr eaLnBrk="1" hangingPunct="1"/>
            <a:r>
              <a:rPr lang="en-US" altLang="en-US" sz="2400"/>
              <a:t>Children are presenting with mental health concerns at younger ages.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a:extLst>
              <a:ext uri="{FF2B5EF4-FFF2-40B4-BE49-F238E27FC236}">
                <a16:creationId xmlns:a16="http://schemas.microsoft.com/office/drawing/2014/main" id="{893DECE8-CDB1-4984-B429-47DE42A08624}"/>
              </a:ext>
            </a:extLst>
          </p:cNvPr>
          <p:cNvSpPr>
            <a:spLocks noGrp="1" noChangeArrowheads="1"/>
          </p:cNvSpPr>
          <p:nvPr>
            <p:ph type="title" idx="4294967295"/>
          </p:nvPr>
        </p:nvSpPr>
        <p:spPr>
          <a:xfrm>
            <a:off x="1524000" y="762000"/>
            <a:ext cx="9144000" cy="609600"/>
          </a:xfrm>
        </p:spPr>
        <p:txBody>
          <a:bodyPr/>
          <a:lstStyle/>
          <a:p>
            <a:pPr algn="ctr" eaLnBrk="1" fontAlgn="auto" hangingPunct="1">
              <a:spcAft>
                <a:spcPts val="0"/>
              </a:spcAft>
              <a:defRPr/>
            </a:pPr>
            <a:r>
              <a:rPr lang="en-US" altLang="en-US" sz="2000">
                <a:solidFill>
                  <a:schemeClr val="tx1">
                    <a:lumMod val="75000"/>
                    <a:lumOff val="25000"/>
                  </a:schemeClr>
                </a:solidFill>
              </a:rPr>
              <a:t>Autism Spectrum Disorders (ASD)</a:t>
            </a:r>
          </a:p>
        </p:txBody>
      </p:sp>
      <p:sp>
        <p:nvSpPr>
          <p:cNvPr id="37891" name="Rectangle 3">
            <a:extLst>
              <a:ext uri="{FF2B5EF4-FFF2-40B4-BE49-F238E27FC236}">
                <a16:creationId xmlns:a16="http://schemas.microsoft.com/office/drawing/2014/main" id="{13891FFE-C478-4F42-B697-74F5BF211079}"/>
              </a:ext>
            </a:extLst>
          </p:cNvPr>
          <p:cNvSpPr>
            <a:spLocks noGrp="1" noChangeArrowheads="1"/>
          </p:cNvSpPr>
          <p:nvPr>
            <p:ph type="body" idx="4294967295"/>
          </p:nvPr>
        </p:nvSpPr>
        <p:spPr>
          <a:xfrm>
            <a:off x="1524000" y="1447800"/>
            <a:ext cx="9144000" cy="5410200"/>
          </a:xfrm>
        </p:spPr>
        <p:txBody>
          <a:bodyPr lIns="91440"/>
          <a:lstStyle/>
          <a:p>
            <a:pPr marL="609600" indent="-609600" eaLnBrk="1" hangingPunct="1"/>
            <a:r>
              <a:rPr lang="en-US" altLang="en-US" sz="1700"/>
              <a:t>ASD is diagnosed in approximately 1 in 88 people (CDC, 2012).</a:t>
            </a:r>
          </a:p>
          <a:p>
            <a:pPr marL="609600" indent="-609600" eaLnBrk="1" hangingPunct="1"/>
            <a:r>
              <a:rPr lang="en-US" altLang="en-US" sz="1700"/>
              <a:t>Males with ASD outnumber females by 2.5:1.</a:t>
            </a:r>
          </a:p>
          <a:p>
            <a:pPr marL="609600" indent="-609600" eaLnBrk="1" hangingPunct="1"/>
            <a:r>
              <a:rPr lang="en-US" altLang="en-US" sz="1700"/>
              <a:t>Four conditions were described in the DSM-IV-TR, in addition to PDD NOS, but these have all been shrunken onto a single spectrum in the DSM-5.</a:t>
            </a:r>
          </a:p>
          <a:p>
            <a:pPr marL="609600" indent="-609600" eaLnBrk="1" hangingPunct="1"/>
            <a:r>
              <a:rPr lang="en-US" altLang="en-US" sz="1700"/>
              <a:t>Children with ASD are characterized by a flat affect, poor eye contact, language impairment, and minimal social speech. In addition, they do not seek social attention.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a:extLst>
              <a:ext uri="{FF2B5EF4-FFF2-40B4-BE49-F238E27FC236}">
                <a16:creationId xmlns:a16="http://schemas.microsoft.com/office/drawing/2014/main" id="{2B99F080-AA2E-4D36-B26E-2CCB74F24CE2}"/>
              </a:ext>
            </a:extLst>
          </p:cNvPr>
          <p:cNvSpPr>
            <a:spLocks noGrp="1" noChangeArrowheads="1"/>
          </p:cNvSpPr>
          <p:nvPr>
            <p:ph type="title" idx="4294967295"/>
          </p:nvPr>
        </p:nvSpPr>
        <p:spPr>
          <a:xfrm>
            <a:off x="2438400" y="685800"/>
            <a:ext cx="7772400" cy="762000"/>
          </a:xfrm>
        </p:spPr>
        <p:txBody>
          <a:bodyPr/>
          <a:lstStyle/>
          <a:p>
            <a:pPr algn="ctr" eaLnBrk="1" fontAlgn="auto" hangingPunct="1">
              <a:spcAft>
                <a:spcPts val="0"/>
              </a:spcAft>
              <a:defRPr/>
            </a:pPr>
            <a:r>
              <a:rPr lang="en-US" altLang="en-US">
                <a:solidFill>
                  <a:schemeClr val="tx1">
                    <a:lumMod val="75000"/>
                    <a:lumOff val="25000"/>
                  </a:schemeClr>
                </a:solidFill>
              </a:rPr>
              <a:t>ASD &amp; Prognosis</a:t>
            </a:r>
          </a:p>
        </p:txBody>
      </p:sp>
      <p:sp>
        <p:nvSpPr>
          <p:cNvPr id="38915" name="Rectangle 3">
            <a:extLst>
              <a:ext uri="{FF2B5EF4-FFF2-40B4-BE49-F238E27FC236}">
                <a16:creationId xmlns:a16="http://schemas.microsoft.com/office/drawing/2014/main" id="{4E8453E5-743C-415C-B600-E7951C91AB9F}"/>
              </a:ext>
            </a:extLst>
          </p:cNvPr>
          <p:cNvSpPr>
            <a:spLocks noGrp="1" noChangeArrowheads="1"/>
          </p:cNvSpPr>
          <p:nvPr>
            <p:ph type="body" idx="4294967295"/>
          </p:nvPr>
        </p:nvSpPr>
        <p:spPr>
          <a:xfrm>
            <a:off x="1524000" y="1600200"/>
            <a:ext cx="9144000" cy="4876800"/>
          </a:xfrm>
        </p:spPr>
        <p:txBody>
          <a:bodyPr lIns="91440"/>
          <a:lstStyle/>
          <a:p>
            <a:pPr eaLnBrk="1" hangingPunct="1"/>
            <a:r>
              <a:rPr lang="en-US" altLang="en-US" sz="1800"/>
              <a:t>For most, ASD will result in a lifetime impact.</a:t>
            </a:r>
          </a:p>
          <a:p>
            <a:pPr eaLnBrk="1" hangingPunct="1"/>
            <a:r>
              <a:rPr lang="en-US" altLang="en-US" sz="1800"/>
              <a:t>Early intervention, as well as technology and knowledge of effective treatment approaches have not yet advanced to allow these children to blend in seamlessly with their peer group.</a:t>
            </a:r>
          </a:p>
          <a:p>
            <a:pPr eaLnBrk="1" hangingPunct="1"/>
            <a:r>
              <a:rPr lang="en-US" altLang="en-US" sz="1800"/>
              <a:t>Those with mild ASD often succeed in becoming self-sufficient.</a:t>
            </a:r>
          </a:p>
          <a:p>
            <a:pPr eaLnBrk="1" hangingPunct="1"/>
            <a:r>
              <a:rPr lang="en-US" altLang="en-US" sz="1800"/>
              <a:t>Those with more severe ASD are likely to be placed into residential facilities as these disorders progress.</a:t>
            </a:r>
          </a:p>
          <a:p>
            <a:pPr eaLnBrk="1" hangingPunct="1"/>
            <a:r>
              <a:rPr lang="en-US" altLang="en-US" sz="1800">
                <a:solidFill>
                  <a:srgbClr val="D01602"/>
                </a:solidFill>
              </a:rPr>
              <a:t>EARLY INTERVENTION IS THE MOST IMPORTANT FACTOR FOR POSITIVE OUTCOME!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a:extLst>
              <a:ext uri="{FF2B5EF4-FFF2-40B4-BE49-F238E27FC236}">
                <a16:creationId xmlns:a16="http://schemas.microsoft.com/office/drawing/2014/main" id="{B5121A59-E5B9-4D33-BB73-EDC920373554}"/>
              </a:ext>
            </a:extLst>
          </p:cNvPr>
          <p:cNvSpPr>
            <a:spLocks noGrp="1" noChangeArrowheads="1"/>
          </p:cNvSpPr>
          <p:nvPr>
            <p:ph type="title" idx="4294967295"/>
          </p:nvPr>
        </p:nvSpPr>
        <p:spPr>
          <a:xfrm>
            <a:off x="2514600" y="381000"/>
            <a:ext cx="7772400" cy="838200"/>
          </a:xfrm>
        </p:spPr>
        <p:txBody>
          <a:bodyPr/>
          <a:lstStyle/>
          <a:p>
            <a:pPr algn="ctr" eaLnBrk="1" fontAlgn="auto" hangingPunct="1">
              <a:spcAft>
                <a:spcPts val="0"/>
              </a:spcAft>
              <a:defRPr/>
            </a:pPr>
            <a:r>
              <a:rPr lang="en-US" altLang="en-US">
                <a:solidFill>
                  <a:schemeClr val="tx1">
                    <a:lumMod val="75000"/>
                    <a:lumOff val="25000"/>
                  </a:schemeClr>
                </a:solidFill>
              </a:rPr>
              <a:t>ASD &amp; Intervention Strategies</a:t>
            </a:r>
          </a:p>
        </p:txBody>
      </p:sp>
      <p:sp>
        <p:nvSpPr>
          <p:cNvPr id="39939" name="Rectangle 3">
            <a:extLst>
              <a:ext uri="{FF2B5EF4-FFF2-40B4-BE49-F238E27FC236}">
                <a16:creationId xmlns:a16="http://schemas.microsoft.com/office/drawing/2014/main" id="{5BEA0138-5820-47B8-AE3E-EBE34D5C52EB}"/>
              </a:ext>
            </a:extLst>
          </p:cNvPr>
          <p:cNvSpPr>
            <a:spLocks noGrp="1" noChangeArrowheads="1"/>
          </p:cNvSpPr>
          <p:nvPr>
            <p:ph type="body" sz="half" idx="4294967295"/>
          </p:nvPr>
        </p:nvSpPr>
        <p:spPr>
          <a:xfrm>
            <a:off x="1524000" y="1828800"/>
            <a:ext cx="9144000" cy="5410200"/>
          </a:xfrm>
        </p:spPr>
        <p:txBody>
          <a:bodyPr lIns="91440"/>
          <a:lstStyle/>
          <a:p>
            <a:pPr eaLnBrk="1" hangingPunct="1"/>
            <a:r>
              <a:rPr lang="en-US" altLang="en-US" sz="1600"/>
              <a:t>Special education services may include:  language and physical therapy, services of neurologists, medical specialists, and behavioral therapists.</a:t>
            </a:r>
          </a:p>
          <a:p>
            <a:pPr eaLnBrk="1" hangingPunct="1"/>
            <a:r>
              <a:rPr lang="en-US" altLang="en-US" sz="1600"/>
              <a:t>Smith (2001) suggested using Social Stories, a short story format to inform and advise the child about a situation.</a:t>
            </a:r>
          </a:p>
          <a:p>
            <a:pPr eaLnBrk="1" hangingPunct="1"/>
            <a:r>
              <a:rPr lang="en-US" altLang="en-US" sz="1600"/>
              <a:t>Therapeutic goals may include: development of social and communication skills, enhancing learning, and helping the family cope.</a:t>
            </a:r>
          </a:p>
          <a:p>
            <a:pPr eaLnBrk="1" hangingPunct="1"/>
            <a:r>
              <a:rPr lang="en-US" altLang="en-US" sz="1600"/>
              <a:t>Behavioral treatments have been found to be particularly effective in helping children with ASD.</a:t>
            </a:r>
          </a:p>
          <a:p>
            <a:pPr eaLnBrk="1" hangingPunct="1"/>
            <a:r>
              <a:rPr lang="en-US" altLang="en-US" sz="1600"/>
              <a:t>Social skills and social communication training are beneficial for children with ASD.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a:extLst>
              <a:ext uri="{FF2B5EF4-FFF2-40B4-BE49-F238E27FC236}">
                <a16:creationId xmlns:a16="http://schemas.microsoft.com/office/drawing/2014/main" id="{6934AD88-5228-48B2-A9CA-8B4A5C24AB8A}"/>
              </a:ext>
            </a:extLst>
          </p:cNvPr>
          <p:cNvSpPr>
            <a:spLocks noGrp="1" noChangeArrowheads="1"/>
          </p:cNvSpPr>
          <p:nvPr>
            <p:ph type="title" idx="4294967295"/>
          </p:nvPr>
        </p:nvSpPr>
        <p:spPr>
          <a:xfrm>
            <a:off x="1524000" y="457200"/>
            <a:ext cx="9144000" cy="990600"/>
          </a:xfrm>
        </p:spPr>
        <p:txBody>
          <a:bodyPr/>
          <a:lstStyle/>
          <a:p>
            <a:pPr algn="ctr" eaLnBrk="1" fontAlgn="auto" hangingPunct="1">
              <a:spcAft>
                <a:spcPts val="0"/>
              </a:spcAft>
              <a:defRPr/>
            </a:pPr>
            <a:r>
              <a:rPr lang="en-US" altLang="en-US" sz="2000">
                <a:solidFill>
                  <a:schemeClr val="tx1">
                    <a:lumMod val="75000"/>
                    <a:lumOff val="25000"/>
                  </a:schemeClr>
                </a:solidFill>
              </a:rPr>
              <a:t>ASD &amp; Relevance To Professional School Counselors</a:t>
            </a:r>
          </a:p>
        </p:txBody>
      </p:sp>
      <p:sp>
        <p:nvSpPr>
          <p:cNvPr id="40963" name="Rectangle 3">
            <a:extLst>
              <a:ext uri="{FF2B5EF4-FFF2-40B4-BE49-F238E27FC236}">
                <a16:creationId xmlns:a16="http://schemas.microsoft.com/office/drawing/2014/main" id="{278338D4-1F98-48FD-A534-F1F944721BF0}"/>
              </a:ext>
            </a:extLst>
          </p:cNvPr>
          <p:cNvSpPr>
            <a:spLocks noGrp="1" noChangeArrowheads="1"/>
          </p:cNvSpPr>
          <p:nvPr>
            <p:ph type="body" idx="4294967295"/>
          </p:nvPr>
        </p:nvSpPr>
        <p:spPr>
          <a:xfrm>
            <a:off x="1524000" y="2286000"/>
            <a:ext cx="9144000" cy="2819400"/>
          </a:xfrm>
        </p:spPr>
        <p:txBody>
          <a:bodyPr lIns="91440"/>
          <a:lstStyle/>
          <a:p>
            <a:pPr eaLnBrk="1" hangingPunct="1"/>
            <a:r>
              <a:rPr lang="en-US" altLang="en-US" sz="1800"/>
              <a:t>Professional school counselors may help siblings cope, as well as help parents access supportive resources (e.g. behavioral training programs).</a:t>
            </a:r>
          </a:p>
          <a:p>
            <a:pPr eaLnBrk="1" hangingPunct="1"/>
            <a:r>
              <a:rPr lang="en-US" altLang="en-US" sz="1800"/>
              <a:t>Professional school counselors may need to provide educators with resources as students with ASD are included in regular education classes.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a:extLst>
              <a:ext uri="{FF2B5EF4-FFF2-40B4-BE49-F238E27FC236}">
                <a16:creationId xmlns:a16="http://schemas.microsoft.com/office/drawing/2014/main" id="{186BF9D7-1CF9-4822-8D26-FCC6ABBF4ACE}"/>
              </a:ext>
            </a:extLst>
          </p:cNvPr>
          <p:cNvSpPr>
            <a:spLocks noGrp="1" noChangeArrowheads="1"/>
          </p:cNvSpPr>
          <p:nvPr>
            <p:ph type="title" idx="4294967295"/>
          </p:nvPr>
        </p:nvSpPr>
        <p:spPr/>
        <p:txBody>
          <a:bodyPr/>
          <a:lstStyle/>
          <a:p>
            <a:pPr algn="ctr" eaLnBrk="1" fontAlgn="auto" hangingPunct="1">
              <a:spcAft>
                <a:spcPts val="0"/>
              </a:spcAft>
              <a:defRPr/>
            </a:pPr>
            <a:r>
              <a:rPr lang="en-US" altLang="en-US" sz="1800">
                <a:solidFill>
                  <a:schemeClr val="tx1">
                    <a:lumMod val="75000"/>
                    <a:lumOff val="25000"/>
                  </a:schemeClr>
                </a:solidFill>
              </a:rPr>
              <a:t>Attention-Deficit Hyperactivity Disorder &amp; Disruptive Behavior Disorders</a:t>
            </a:r>
          </a:p>
        </p:txBody>
      </p:sp>
      <p:sp>
        <p:nvSpPr>
          <p:cNvPr id="41987" name="Rectangle 3">
            <a:extLst>
              <a:ext uri="{FF2B5EF4-FFF2-40B4-BE49-F238E27FC236}">
                <a16:creationId xmlns:a16="http://schemas.microsoft.com/office/drawing/2014/main" id="{5460B511-4E4D-4C93-83D6-4949953B5E17}"/>
              </a:ext>
            </a:extLst>
          </p:cNvPr>
          <p:cNvSpPr>
            <a:spLocks noGrp="1" noChangeArrowheads="1"/>
          </p:cNvSpPr>
          <p:nvPr>
            <p:ph type="body" idx="4294967295"/>
          </p:nvPr>
        </p:nvSpPr>
        <p:spPr>
          <a:xfrm>
            <a:off x="2438400" y="2330450"/>
            <a:ext cx="7772400" cy="1860550"/>
          </a:xfrm>
        </p:spPr>
        <p:txBody>
          <a:bodyPr lIns="91440"/>
          <a:lstStyle/>
          <a:p>
            <a:pPr eaLnBrk="1" hangingPunct="1"/>
            <a:r>
              <a:rPr lang="en-US" altLang="en-US" sz="1800"/>
              <a:t>These disorders have a high rate of comorbidity.</a:t>
            </a:r>
          </a:p>
          <a:p>
            <a:pPr eaLnBrk="1" hangingPunct="1"/>
            <a:r>
              <a:rPr lang="en-US" altLang="en-US" sz="1800"/>
              <a:t>Children with AD/HD or Conduct Disorder also often have Learning Disorders.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a:extLst>
              <a:ext uri="{FF2B5EF4-FFF2-40B4-BE49-F238E27FC236}">
                <a16:creationId xmlns:a16="http://schemas.microsoft.com/office/drawing/2014/main" id="{77FB507C-4BFF-4AFA-A3A3-6EC394A818BE}"/>
              </a:ext>
            </a:extLst>
          </p:cNvPr>
          <p:cNvSpPr>
            <a:spLocks noGrp="1" noChangeArrowheads="1"/>
          </p:cNvSpPr>
          <p:nvPr>
            <p:ph type="title" idx="4294967295"/>
          </p:nvPr>
        </p:nvSpPr>
        <p:spPr>
          <a:xfrm>
            <a:off x="1524000" y="304800"/>
            <a:ext cx="9144000" cy="685800"/>
          </a:xfrm>
        </p:spPr>
        <p:txBody>
          <a:bodyPr/>
          <a:lstStyle/>
          <a:p>
            <a:pPr algn="ctr" eaLnBrk="1" fontAlgn="auto" hangingPunct="1">
              <a:spcAft>
                <a:spcPts val="0"/>
              </a:spcAft>
              <a:defRPr/>
            </a:pPr>
            <a:r>
              <a:rPr lang="en-US" altLang="en-US" sz="1700">
                <a:solidFill>
                  <a:schemeClr val="tx1">
                    <a:lumMod val="75000"/>
                    <a:lumOff val="25000"/>
                  </a:schemeClr>
                </a:solidFill>
              </a:rPr>
              <a:t>Attention-Deficit/Hyperactivity Disorder (AD/HD)</a:t>
            </a:r>
          </a:p>
        </p:txBody>
      </p:sp>
      <p:sp>
        <p:nvSpPr>
          <p:cNvPr id="43011" name="Rectangle 3">
            <a:extLst>
              <a:ext uri="{FF2B5EF4-FFF2-40B4-BE49-F238E27FC236}">
                <a16:creationId xmlns:a16="http://schemas.microsoft.com/office/drawing/2014/main" id="{9FACBEEE-C476-4E08-AF56-90BF3B64DDAD}"/>
              </a:ext>
            </a:extLst>
          </p:cNvPr>
          <p:cNvSpPr>
            <a:spLocks noGrp="1" noChangeArrowheads="1"/>
          </p:cNvSpPr>
          <p:nvPr>
            <p:ph type="body" idx="4294967295"/>
          </p:nvPr>
        </p:nvSpPr>
        <p:spPr>
          <a:xfrm>
            <a:off x="1524000" y="1066800"/>
            <a:ext cx="9144000" cy="5791200"/>
          </a:xfrm>
        </p:spPr>
        <p:txBody>
          <a:bodyPr lIns="91440"/>
          <a:lstStyle/>
          <a:p>
            <a:pPr eaLnBrk="1" hangingPunct="1"/>
            <a:r>
              <a:rPr lang="en-US" altLang="en-US" sz="1800"/>
              <a:t>AD/HD is found in as many as 50% of children referred to counseling agencies.</a:t>
            </a:r>
          </a:p>
          <a:p>
            <a:pPr eaLnBrk="1" hangingPunct="1"/>
            <a:r>
              <a:rPr lang="en-US" altLang="en-US" sz="1800"/>
              <a:t>In 1995, public school systems spent more than $3 billion for services for children with AD/HD.</a:t>
            </a:r>
          </a:p>
          <a:p>
            <a:pPr eaLnBrk="1" hangingPunct="1"/>
            <a:r>
              <a:rPr lang="en-US" altLang="en-US" sz="1800"/>
              <a:t>AD/HD is divided into three types:</a:t>
            </a:r>
          </a:p>
          <a:p>
            <a:pPr lvl="1" eaLnBrk="1" hangingPunct="1"/>
            <a:r>
              <a:rPr lang="en-US" altLang="en-US"/>
              <a:t>Predominately Hyperactive-Impulsive Presentation</a:t>
            </a:r>
          </a:p>
          <a:p>
            <a:pPr lvl="1" eaLnBrk="1" hangingPunct="1"/>
            <a:r>
              <a:rPr lang="en-US" altLang="en-US"/>
              <a:t>Predominately Inattentive Presentation</a:t>
            </a:r>
          </a:p>
          <a:p>
            <a:pPr lvl="1" eaLnBrk="1" hangingPunct="1"/>
            <a:r>
              <a:rPr lang="en-US" altLang="en-US"/>
              <a:t>Combined Presentation (both of the above simultaneously)</a:t>
            </a:r>
            <a:endParaRPr lang="en-US" altLang="en-US" sz="1600"/>
          </a:p>
          <a:p>
            <a:pPr eaLnBrk="1" hangingPunct="1"/>
            <a:r>
              <a:rPr lang="en-US" altLang="en-US" sz="1800"/>
              <a:t>To be diagnosed with AD/HD: </a:t>
            </a:r>
          </a:p>
          <a:p>
            <a:pPr lvl="1" eaLnBrk="1" hangingPunct="1"/>
            <a:r>
              <a:rPr lang="en-US" altLang="en-US"/>
              <a:t>Onset must be prior to age seven years </a:t>
            </a:r>
          </a:p>
          <a:p>
            <a:pPr lvl="1" eaLnBrk="1" hangingPunct="1"/>
            <a:r>
              <a:rPr lang="en-US" altLang="en-US"/>
              <a:t>Symptoms must occur in two or more settings </a:t>
            </a:r>
          </a:p>
          <a:p>
            <a:pPr lvl="1" eaLnBrk="1" hangingPunct="1"/>
            <a:r>
              <a:rPr lang="en-US" altLang="en-US"/>
              <a:t>Must interfere with social, academic, or occupational functioning.</a:t>
            </a:r>
          </a:p>
          <a:p>
            <a:pPr lvl="1" eaLnBrk="1" hangingPunct="1"/>
            <a:r>
              <a:rPr lang="en-US" altLang="en-US"/>
              <a:t>Symptoms need to be present for at least six months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a:extLst>
              <a:ext uri="{FF2B5EF4-FFF2-40B4-BE49-F238E27FC236}">
                <a16:creationId xmlns:a16="http://schemas.microsoft.com/office/drawing/2014/main" id="{ACA68AFE-36B7-42F7-9963-CC096AADB638}"/>
              </a:ext>
            </a:extLst>
          </p:cNvPr>
          <p:cNvSpPr>
            <a:spLocks noGrp="1" noChangeArrowheads="1"/>
          </p:cNvSpPr>
          <p:nvPr>
            <p:ph type="title" idx="4294967295"/>
          </p:nvPr>
        </p:nvSpPr>
        <p:spPr>
          <a:xfrm>
            <a:off x="1524000" y="395288"/>
            <a:ext cx="8594725" cy="900112"/>
          </a:xfrm>
        </p:spPr>
        <p:txBody>
          <a:bodyPr/>
          <a:lstStyle/>
          <a:p>
            <a:pPr algn="ctr" eaLnBrk="1" fontAlgn="auto" hangingPunct="1">
              <a:spcAft>
                <a:spcPts val="0"/>
              </a:spcAft>
              <a:defRPr/>
            </a:pPr>
            <a:r>
              <a:rPr lang="en-US" altLang="en-US" sz="1700">
                <a:solidFill>
                  <a:schemeClr val="tx1">
                    <a:lumMod val="75000"/>
                    <a:lumOff val="25000"/>
                  </a:schemeClr>
                </a:solidFill>
              </a:rPr>
              <a:t>Attention-Deficit/Hyperactivity Disorder (AD/HD) (cont.)</a:t>
            </a:r>
          </a:p>
        </p:txBody>
      </p:sp>
      <p:sp>
        <p:nvSpPr>
          <p:cNvPr id="44035" name="Rectangle 3">
            <a:extLst>
              <a:ext uri="{FF2B5EF4-FFF2-40B4-BE49-F238E27FC236}">
                <a16:creationId xmlns:a16="http://schemas.microsoft.com/office/drawing/2014/main" id="{8C9AD471-3CBA-4319-99FE-B2FBA9577C52}"/>
              </a:ext>
            </a:extLst>
          </p:cNvPr>
          <p:cNvSpPr>
            <a:spLocks noGrp="1" noChangeArrowheads="1"/>
          </p:cNvSpPr>
          <p:nvPr>
            <p:ph type="body" idx="4294967295"/>
          </p:nvPr>
        </p:nvSpPr>
        <p:spPr/>
        <p:txBody>
          <a:bodyPr lIns="91440"/>
          <a:lstStyle/>
          <a:p>
            <a:pPr eaLnBrk="1" hangingPunct="1"/>
            <a:r>
              <a:rPr lang="en-US" altLang="en-US" sz="1800"/>
              <a:t>Symptoms may include failure to give close attention to details, difficulty sustaining attention, poor follow-through on instructions, failure to finish work, difficulty organizing tasks, misplacement of things, distraction by extraneous stimuli, and forgetfulness.</a:t>
            </a:r>
          </a:p>
          <a:p>
            <a:pPr eaLnBrk="1" hangingPunct="1"/>
            <a:r>
              <a:rPr lang="en-US" altLang="en-US" sz="1800"/>
              <a:t>Diagnosis is made through medical, cognitive, and academic assessments, as well as through behavior rating scales and observations.</a:t>
            </a:r>
          </a:p>
          <a:p>
            <a:pPr eaLnBrk="1" hangingPunct="1"/>
            <a:endParaRPr lang="en-US"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a:extLst>
              <a:ext uri="{FF2B5EF4-FFF2-40B4-BE49-F238E27FC236}">
                <a16:creationId xmlns:a16="http://schemas.microsoft.com/office/drawing/2014/main" id="{14463A99-97F4-4821-8868-8AFE3FEA7695}"/>
              </a:ext>
            </a:extLst>
          </p:cNvPr>
          <p:cNvSpPr>
            <a:spLocks noGrp="1" noChangeArrowheads="1"/>
          </p:cNvSpPr>
          <p:nvPr>
            <p:ph type="title" idx="4294967295"/>
          </p:nvPr>
        </p:nvSpPr>
        <p:spPr>
          <a:xfrm>
            <a:off x="1524000" y="647700"/>
            <a:ext cx="9144000" cy="990600"/>
          </a:xfrm>
        </p:spPr>
        <p:txBody>
          <a:bodyPr/>
          <a:lstStyle/>
          <a:p>
            <a:pPr algn="ctr" eaLnBrk="1" fontAlgn="auto" hangingPunct="1">
              <a:spcAft>
                <a:spcPts val="0"/>
              </a:spcAft>
              <a:defRPr/>
            </a:pPr>
            <a:r>
              <a:rPr lang="en-US" altLang="en-US" sz="1700">
                <a:solidFill>
                  <a:schemeClr val="tx1">
                    <a:lumMod val="75000"/>
                    <a:lumOff val="25000"/>
                  </a:schemeClr>
                </a:solidFill>
              </a:rPr>
              <a:t>Attention-Deficit/Hyperactivity Disorder (AD/HD) - Prevalance</a:t>
            </a:r>
          </a:p>
        </p:txBody>
      </p:sp>
      <p:sp>
        <p:nvSpPr>
          <p:cNvPr id="45059" name="Rectangle 3">
            <a:extLst>
              <a:ext uri="{FF2B5EF4-FFF2-40B4-BE49-F238E27FC236}">
                <a16:creationId xmlns:a16="http://schemas.microsoft.com/office/drawing/2014/main" id="{839D3B8B-9F56-4A03-B6E7-4503E99E5698}"/>
              </a:ext>
            </a:extLst>
          </p:cNvPr>
          <p:cNvSpPr>
            <a:spLocks noGrp="1" noChangeArrowheads="1"/>
          </p:cNvSpPr>
          <p:nvPr>
            <p:ph type="body" idx="4294967295"/>
          </p:nvPr>
        </p:nvSpPr>
        <p:spPr>
          <a:xfrm>
            <a:off x="1524000" y="2286000"/>
            <a:ext cx="9144000" cy="3956050"/>
          </a:xfrm>
        </p:spPr>
        <p:txBody>
          <a:bodyPr lIns="91440"/>
          <a:lstStyle/>
          <a:p>
            <a:pPr eaLnBrk="1" hangingPunct="1"/>
            <a:r>
              <a:rPr lang="en-US" altLang="en-US" sz="1700"/>
              <a:t>Prevalence rates range from 3-7% of children.</a:t>
            </a:r>
          </a:p>
          <a:p>
            <a:pPr eaLnBrk="1" hangingPunct="1"/>
            <a:r>
              <a:rPr lang="en-US" altLang="en-US" sz="1700"/>
              <a:t>AD/HD is diagnosed in boys 2-9 times more frequently than girls.</a:t>
            </a:r>
          </a:p>
          <a:p>
            <a:pPr eaLnBrk="1" hangingPunct="1"/>
            <a:r>
              <a:rPr lang="en-US" altLang="en-US" sz="1700"/>
              <a:t>AD/HD is diagnosed in nearly half of children receiving special education services.</a:t>
            </a:r>
          </a:p>
          <a:p>
            <a:pPr eaLnBrk="1" hangingPunct="1"/>
            <a:r>
              <a:rPr lang="en-US" altLang="en-US" sz="1700"/>
              <a:t>Girls with AD/HD had lower ratings on hyperactivity, inattention, impulsivity and externalizing problems and greater intellectual impairment and internalizing problems than boys; however more research is needed to clarify gender differences.</a:t>
            </a:r>
          </a:p>
          <a:p>
            <a:pPr eaLnBrk="1" hangingPunct="1"/>
            <a:r>
              <a:rPr lang="en-US" altLang="en-US" sz="1700"/>
              <a:t>High rates of diagnosis draw particular attention to the ways in which children are assessed. Diagnostic assessments remain controversial.</a:t>
            </a:r>
          </a:p>
          <a:p>
            <a:pPr eaLnBrk="1" hangingPunct="1"/>
            <a:endParaRPr lang="en-US" altLang="en-US" sz="1800"/>
          </a:p>
          <a:p>
            <a:pPr eaLnBrk="1" hangingPunct="1"/>
            <a:r>
              <a:rPr lang="en-US" altLang="en-US" sz="180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a:extLst>
              <a:ext uri="{FF2B5EF4-FFF2-40B4-BE49-F238E27FC236}">
                <a16:creationId xmlns:a16="http://schemas.microsoft.com/office/drawing/2014/main" id="{E69C4D84-772F-4C4A-ABDE-55EB6A5185A6}"/>
              </a:ext>
            </a:extLst>
          </p:cNvPr>
          <p:cNvSpPr>
            <a:spLocks noGrp="1" noChangeArrowheads="1"/>
          </p:cNvSpPr>
          <p:nvPr>
            <p:ph type="title" idx="4294967295"/>
          </p:nvPr>
        </p:nvSpPr>
        <p:spPr>
          <a:xfrm>
            <a:off x="1524000" y="533400"/>
            <a:ext cx="8839200" cy="1219200"/>
          </a:xfrm>
        </p:spPr>
        <p:txBody>
          <a:bodyPr/>
          <a:lstStyle/>
          <a:p>
            <a:pPr algn="ctr" eaLnBrk="1" fontAlgn="auto" hangingPunct="1">
              <a:spcAft>
                <a:spcPts val="0"/>
              </a:spcAft>
              <a:defRPr/>
            </a:pPr>
            <a:r>
              <a:rPr lang="en-US" altLang="en-US" sz="1700">
                <a:solidFill>
                  <a:schemeClr val="tx1">
                    <a:lumMod val="75000"/>
                    <a:lumOff val="25000"/>
                  </a:schemeClr>
                </a:solidFill>
              </a:rPr>
              <a:t>Attention-Deficit/Hyperactivity Disorder (AD/HD) - Prognosis</a:t>
            </a:r>
          </a:p>
        </p:txBody>
      </p:sp>
      <p:sp>
        <p:nvSpPr>
          <p:cNvPr id="46083" name="Rectangle 3">
            <a:extLst>
              <a:ext uri="{FF2B5EF4-FFF2-40B4-BE49-F238E27FC236}">
                <a16:creationId xmlns:a16="http://schemas.microsoft.com/office/drawing/2014/main" id="{76C4F3F0-0AC2-48C1-8EB0-1654D57FB613}"/>
              </a:ext>
            </a:extLst>
          </p:cNvPr>
          <p:cNvSpPr>
            <a:spLocks noGrp="1" noChangeArrowheads="1"/>
          </p:cNvSpPr>
          <p:nvPr>
            <p:ph type="body" idx="4294967295"/>
          </p:nvPr>
        </p:nvSpPr>
        <p:spPr>
          <a:xfrm>
            <a:off x="1524000" y="2101850"/>
            <a:ext cx="9144000" cy="4756150"/>
          </a:xfrm>
        </p:spPr>
        <p:txBody>
          <a:bodyPr lIns="91440"/>
          <a:lstStyle/>
          <a:p>
            <a:pPr eaLnBrk="1" hangingPunct="1"/>
            <a:r>
              <a:rPr lang="en-US" altLang="en-US" sz="1800"/>
              <a:t>The prognosis for treatment of AD/HD is good.</a:t>
            </a:r>
          </a:p>
          <a:p>
            <a:pPr eaLnBrk="1" hangingPunct="1"/>
            <a:r>
              <a:rPr lang="en-US" altLang="en-US" sz="1800"/>
              <a:t>Behavioral interventions have been found to reduce off-task and distractible behaviors.</a:t>
            </a:r>
          </a:p>
          <a:p>
            <a:pPr eaLnBrk="1" hangingPunct="1"/>
            <a:r>
              <a:rPr lang="en-US" altLang="en-US" sz="1800"/>
              <a:t>In addition, psychostimulant medications are used to help individuals with AD/HD stay on-task.</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a:extLst>
              <a:ext uri="{FF2B5EF4-FFF2-40B4-BE49-F238E27FC236}">
                <a16:creationId xmlns:a16="http://schemas.microsoft.com/office/drawing/2014/main" id="{6C264C49-6ECB-4963-AB34-81B8A118FB0B}"/>
              </a:ext>
            </a:extLst>
          </p:cNvPr>
          <p:cNvSpPr>
            <a:spLocks noGrp="1" noChangeArrowheads="1"/>
          </p:cNvSpPr>
          <p:nvPr>
            <p:ph type="title" idx="4294967295"/>
          </p:nvPr>
        </p:nvSpPr>
        <p:spPr>
          <a:xfrm>
            <a:off x="1524000" y="304800"/>
            <a:ext cx="9144000" cy="1143000"/>
          </a:xfrm>
        </p:spPr>
        <p:txBody>
          <a:bodyPr/>
          <a:lstStyle/>
          <a:p>
            <a:pPr algn="ctr" eaLnBrk="1" fontAlgn="auto" hangingPunct="1">
              <a:spcAft>
                <a:spcPts val="0"/>
              </a:spcAft>
              <a:defRPr/>
            </a:pPr>
            <a:r>
              <a:rPr lang="en-US" altLang="en-US" sz="1700">
                <a:solidFill>
                  <a:schemeClr val="tx1">
                    <a:lumMod val="75000"/>
                    <a:lumOff val="25000"/>
                  </a:schemeClr>
                </a:solidFill>
              </a:rPr>
              <a:t>Attention-Deficit/Hyperactivity Disorder (AD/HD) Intervention Strategies</a:t>
            </a:r>
          </a:p>
        </p:txBody>
      </p:sp>
      <p:sp>
        <p:nvSpPr>
          <p:cNvPr id="47107" name="Rectangle 3">
            <a:extLst>
              <a:ext uri="{FF2B5EF4-FFF2-40B4-BE49-F238E27FC236}">
                <a16:creationId xmlns:a16="http://schemas.microsoft.com/office/drawing/2014/main" id="{FBB3CEB1-AA61-43E8-9513-8336F57D3F5B}"/>
              </a:ext>
            </a:extLst>
          </p:cNvPr>
          <p:cNvSpPr>
            <a:spLocks noGrp="1" noChangeArrowheads="1"/>
          </p:cNvSpPr>
          <p:nvPr>
            <p:ph type="body" idx="4294967295"/>
          </p:nvPr>
        </p:nvSpPr>
        <p:spPr>
          <a:xfrm>
            <a:off x="1524000" y="1676400"/>
            <a:ext cx="9144000" cy="5181600"/>
          </a:xfrm>
        </p:spPr>
        <p:txBody>
          <a:bodyPr lIns="91440"/>
          <a:lstStyle/>
          <a:p>
            <a:pPr eaLnBrk="1" hangingPunct="1"/>
            <a:r>
              <a:rPr lang="en-US" altLang="en-US" sz="1800"/>
              <a:t>Behavioral strategies and the use of stimulant medications are the most commonly used intervention strategies.</a:t>
            </a:r>
          </a:p>
          <a:p>
            <a:pPr lvl="1" eaLnBrk="1" hangingPunct="1"/>
            <a:r>
              <a:rPr lang="en-US" altLang="en-US"/>
              <a:t>Behavioral strategies include developing token economy systems.</a:t>
            </a:r>
          </a:p>
          <a:p>
            <a:pPr lvl="1" eaLnBrk="1" hangingPunct="1"/>
            <a:r>
              <a:rPr lang="en-US" altLang="en-US"/>
              <a:t>Common medications include Methylphenidate (Ritalin) and Dextroamphetamine (Dexadrine). Other medications include Adderall, methylphenidate (Concerta), and Strattera.  </a:t>
            </a:r>
          </a:p>
          <a:p>
            <a:pPr eaLnBrk="1" hangingPunct="1"/>
            <a:r>
              <a:rPr lang="en-US" altLang="en-US" sz="1800"/>
              <a:t>The goal of intervention includes staying on task, completing work, and following directions.</a:t>
            </a:r>
          </a:p>
          <a:p>
            <a:pPr eaLnBrk="1" hangingPunct="1"/>
            <a:r>
              <a:rPr lang="en-US" altLang="en-US" sz="1800"/>
              <a:t>Social skills training programs, group therapy, and skill development are other intervention strategies.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a:extLst>
              <a:ext uri="{FF2B5EF4-FFF2-40B4-BE49-F238E27FC236}">
                <a16:creationId xmlns:a16="http://schemas.microsoft.com/office/drawing/2014/main" id="{99B87882-3196-4C06-84C9-84631CE979FC}"/>
              </a:ext>
            </a:extLst>
          </p:cNvPr>
          <p:cNvSpPr>
            <a:spLocks noGrp="1" noChangeArrowheads="1"/>
          </p:cNvSpPr>
          <p:nvPr>
            <p:ph type="title" idx="4294967295"/>
          </p:nvPr>
        </p:nvSpPr>
        <p:spPr/>
        <p:txBody>
          <a:bodyPr/>
          <a:lstStyle/>
          <a:p>
            <a:pPr algn="ctr" eaLnBrk="1" fontAlgn="auto" hangingPunct="1">
              <a:spcAft>
                <a:spcPts val="0"/>
              </a:spcAft>
              <a:defRPr/>
            </a:pPr>
            <a:r>
              <a:rPr lang="en-US" altLang="en-US" sz="3200" b="1" dirty="0">
                <a:solidFill>
                  <a:schemeClr val="tx1">
                    <a:lumMod val="75000"/>
                    <a:lumOff val="25000"/>
                  </a:schemeClr>
                </a:solidFill>
              </a:rPr>
              <a:t>Prevalence of Mental Disorders and Mental Health Issues in Children and Adolescents</a:t>
            </a:r>
          </a:p>
        </p:txBody>
      </p:sp>
      <p:sp>
        <p:nvSpPr>
          <p:cNvPr id="11267" name="Rectangle 3">
            <a:extLst>
              <a:ext uri="{FF2B5EF4-FFF2-40B4-BE49-F238E27FC236}">
                <a16:creationId xmlns:a16="http://schemas.microsoft.com/office/drawing/2014/main" id="{A9052310-A2BC-4958-A8BC-DB0FF9EC323E}"/>
              </a:ext>
            </a:extLst>
          </p:cNvPr>
          <p:cNvSpPr>
            <a:spLocks noGrp="1" noChangeArrowheads="1"/>
          </p:cNvSpPr>
          <p:nvPr>
            <p:ph type="body" idx="4294967295"/>
          </p:nvPr>
        </p:nvSpPr>
        <p:spPr>
          <a:xfrm>
            <a:off x="1662113" y="1912938"/>
            <a:ext cx="8574087" cy="4572000"/>
          </a:xfrm>
        </p:spPr>
        <p:txBody>
          <a:bodyPr lIns="91440"/>
          <a:lstStyle/>
          <a:p>
            <a:pPr eaLnBrk="1" hangingPunct="1"/>
            <a:r>
              <a:rPr lang="en-US" altLang="en-US" sz="2800"/>
              <a:t>Suicide is the third leading cause of death for adolescents after accidents and homicide.</a:t>
            </a:r>
          </a:p>
          <a:p>
            <a:pPr eaLnBrk="1" hangingPunct="1"/>
            <a:r>
              <a:rPr lang="en-US" altLang="en-US" sz="2800"/>
              <a:t>It is estimated that 7% of adolescents who develop a Major Depressive Disorder will commit suicide and that 90% of teens who commit suicide have a mental disorder.</a:t>
            </a:r>
          </a:p>
          <a:p>
            <a:pPr eaLnBrk="1" hangingPunct="1"/>
            <a:r>
              <a:rPr lang="en-US" altLang="en-US" sz="2800"/>
              <a:t>High incidences of violent, aggressive and disruptive behavior is another reflection of children’s emotional difficulties.</a:t>
            </a:r>
          </a:p>
          <a:p>
            <a:pPr eaLnBrk="1" hangingPunct="1"/>
            <a:endParaRPr lang="en-US" altLang="en-US" sz="28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a:extLst>
              <a:ext uri="{FF2B5EF4-FFF2-40B4-BE49-F238E27FC236}">
                <a16:creationId xmlns:a16="http://schemas.microsoft.com/office/drawing/2014/main" id="{4558D067-CDED-4914-A38B-0B4BC1939FC4}"/>
              </a:ext>
            </a:extLst>
          </p:cNvPr>
          <p:cNvSpPr>
            <a:spLocks noGrp="1" noChangeArrowheads="1"/>
          </p:cNvSpPr>
          <p:nvPr>
            <p:ph type="title" idx="4294967295"/>
          </p:nvPr>
        </p:nvSpPr>
        <p:spPr>
          <a:xfrm>
            <a:off x="2438400" y="762000"/>
            <a:ext cx="7772400" cy="609600"/>
          </a:xfrm>
        </p:spPr>
        <p:txBody>
          <a:bodyPr/>
          <a:lstStyle/>
          <a:p>
            <a:pPr algn="ctr" eaLnBrk="1" fontAlgn="auto" hangingPunct="1">
              <a:spcAft>
                <a:spcPts val="0"/>
              </a:spcAft>
              <a:defRPr/>
            </a:pPr>
            <a:r>
              <a:rPr lang="en-US" altLang="en-US" sz="2000">
                <a:solidFill>
                  <a:schemeClr val="tx1">
                    <a:lumMod val="75000"/>
                    <a:lumOff val="25000"/>
                  </a:schemeClr>
                </a:solidFill>
              </a:rPr>
              <a:t>Tic Disorders</a:t>
            </a:r>
          </a:p>
        </p:txBody>
      </p:sp>
      <p:sp>
        <p:nvSpPr>
          <p:cNvPr id="48131" name="Rectangle 3">
            <a:extLst>
              <a:ext uri="{FF2B5EF4-FFF2-40B4-BE49-F238E27FC236}">
                <a16:creationId xmlns:a16="http://schemas.microsoft.com/office/drawing/2014/main" id="{4EAA2774-4264-4C34-B370-46665F593E27}"/>
              </a:ext>
            </a:extLst>
          </p:cNvPr>
          <p:cNvSpPr>
            <a:spLocks noGrp="1" noChangeArrowheads="1"/>
          </p:cNvSpPr>
          <p:nvPr>
            <p:ph type="body" idx="4294967295"/>
          </p:nvPr>
        </p:nvSpPr>
        <p:spPr>
          <a:xfrm>
            <a:off x="1524000" y="1447800"/>
            <a:ext cx="9144000" cy="5562600"/>
          </a:xfrm>
        </p:spPr>
        <p:txBody>
          <a:bodyPr lIns="91440"/>
          <a:lstStyle/>
          <a:p>
            <a:pPr eaLnBrk="1" hangingPunct="1"/>
            <a:r>
              <a:rPr lang="en-US" altLang="en-US" sz="1600"/>
              <a:t>The DSM-5 identifies 4 Tic Disorders:</a:t>
            </a:r>
          </a:p>
          <a:p>
            <a:pPr lvl="1" eaLnBrk="1" hangingPunct="1"/>
            <a:r>
              <a:rPr lang="en-US" altLang="en-US" sz="1600"/>
              <a:t>Tourette’s Disorder</a:t>
            </a:r>
          </a:p>
          <a:p>
            <a:pPr lvl="1" eaLnBrk="1" hangingPunct="1"/>
            <a:r>
              <a:rPr lang="en-US" altLang="en-US" sz="1600"/>
              <a:t>Chronic Motor or Vocal Tic Disorder</a:t>
            </a:r>
          </a:p>
          <a:p>
            <a:pPr lvl="1" eaLnBrk="1" hangingPunct="1"/>
            <a:r>
              <a:rPr lang="en-US" altLang="en-US" sz="1600"/>
              <a:t>Provisional Tic Disorder</a:t>
            </a:r>
          </a:p>
          <a:p>
            <a:pPr lvl="1" eaLnBrk="1" hangingPunct="1"/>
            <a:r>
              <a:rPr lang="en-US" altLang="en-US" sz="1600"/>
              <a:t>Unspecified Tic Disorder</a:t>
            </a:r>
          </a:p>
          <a:p>
            <a:pPr eaLnBrk="1" hangingPunct="1"/>
            <a:r>
              <a:rPr lang="en-US" altLang="en-US" sz="1600"/>
              <a:t>Tics are defined as a recurrent, nonrhythmic series of movements and sounds (of a nonvoluntary nature) in one or several muscle groups.</a:t>
            </a:r>
          </a:p>
          <a:p>
            <a:pPr eaLnBrk="1" hangingPunct="1"/>
            <a:r>
              <a:rPr lang="en-US" altLang="en-US" sz="1600"/>
              <a:t>These symptoms are typically worse under stress, less noticeable when the child is distracted, and diminish entirely during sleep.</a:t>
            </a:r>
          </a:p>
          <a:p>
            <a:pPr eaLnBrk="1" hangingPunct="1"/>
            <a:r>
              <a:rPr lang="en-US" altLang="en-US" sz="1600"/>
              <a:t>More common in boys and an elevated incidence in children with other disorders such as AD/HD, Learning Disorders, Pervasive Developmental Disorder, Anxiety Disorders, and Obsessive-Compulsive Disorder.</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a:extLst>
              <a:ext uri="{FF2B5EF4-FFF2-40B4-BE49-F238E27FC236}">
                <a16:creationId xmlns:a16="http://schemas.microsoft.com/office/drawing/2014/main" id="{15AD9095-429C-4F3C-8125-2B587A561F4B}"/>
              </a:ext>
            </a:extLst>
          </p:cNvPr>
          <p:cNvSpPr>
            <a:spLocks noGrp="1" noChangeArrowheads="1"/>
          </p:cNvSpPr>
          <p:nvPr>
            <p:ph type="title" idx="4294967295"/>
          </p:nvPr>
        </p:nvSpPr>
        <p:spPr>
          <a:xfrm>
            <a:off x="2514600" y="685800"/>
            <a:ext cx="7772400" cy="609600"/>
          </a:xfrm>
        </p:spPr>
        <p:txBody>
          <a:bodyPr/>
          <a:lstStyle/>
          <a:p>
            <a:pPr algn="ctr" eaLnBrk="1" fontAlgn="auto" hangingPunct="1">
              <a:spcAft>
                <a:spcPts val="0"/>
              </a:spcAft>
              <a:defRPr/>
            </a:pPr>
            <a:r>
              <a:rPr lang="en-US" altLang="en-US" sz="2000">
                <a:solidFill>
                  <a:schemeClr val="tx1">
                    <a:lumMod val="75000"/>
                    <a:lumOff val="25000"/>
                  </a:schemeClr>
                </a:solidFill>
              </a:rPr>
              <a:t>Tic Disorders - Tourette’s Disorder</a:t>
            </a:r>
          </a:p>
        </p:txBody>
      </p:sp>
      <p:sp>
        <p:nvSpPr>
          <p:cNvPr id="49155" name="Rectangle 3">
            <a:extLst>
              <a:ext uri="{FF2B5EF4-FFF2-40B4-BE49-F238E27FC236}">
                <a16:creationId xmlns:a16="http://schemas.microsoft.com/office/drawing/2014/main" id="{575F484F-BE9A-43A3-A7C9-DFCE5062619C}"/>
              </a:ext>
            </a:extLst>
          </p:cNvPr>
          <p:cNvSpPr>
            <a:spLocks noGrp="1" noChangeArrowheads="1"/>
          </p:cNvSpPr>
          <p:nvPr>
            <p:ph type="body" idx="4294967295"/>
          </p:nvPr>
        </p:nvSpPr>
        <p:spPr>
          <a:xfrm>
            <a:off x="2209800" y="1600200"/>
            <a:ext cx="8153400" cy="4953000"/>
          </a:xfrm>
        </p:spPr>
        <p:txBody>
          <a:bodyPr lIns="91440"/>
          <a:lstStyle/>
          <a:p>
            <a:pPr eaLnBrk="1" hangingPunct="1"/>
            <a:r>
              <a:rPr lang="en-US" altLang="en-US" sz="1800"/>
              <a:t>Characterized by a combination of multiple motor tics and one or more vocal tics that have been present for at least one year.</a:t>
            </a:r>
          </a:p>
          <a:p>
            <a:pPr eaLnBrk="1" hangingPunct="1"/>
            <a:r>
              <a:rPr lang="en-US" altLang="en-US" sz="1800"/>
              <a:t>These tics commonly interfere with academic performance and social relationships.</a:t>
            </a:r>
          </a:p>
          <a:p>
            <a:pPr eaLnBrk="1" hangingPunct="1"/>
            <a:r>
              <a:rPr lang="en-US" altLang="en-US" sz="1800"/>
              <a:t>Tourette’s disorder is diagnosed in 4-5 children per 10,000 and tends to run in families.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a:extLst>
              <a:ext uri="{FF2B5EF4-FFF2-40B4-BE49-F238E27FC236}">
                <a16:creationId xmlns:a16="http://schemas.microsoft.com/office/drawing/2014/main" id="{DB0C4461-ACA6-4C0A-B3D6-5A5B49E9C5A9}"/>
              </a:ext>
            </a:extLst>
          </p:cNvPr>
          <p:cNvSpPr>
            <a:spLocks noGrp="1" noChangeArrowheads="1"/>
          </p:cNvSpPr>
          <p:nvPr>
            <p:ph type="title" idx="4294967295"/>
          </p:nvPr>
        </p:nvSpPr>
        <p:spPr>
          <a:xfrm>
            <a:off x="1524000" y="762000"/>
            <a:ext cx="9144000" cy="533400"/>
          </a:xfrm>
        </p:spPr>
        <p:txBody>
          <a:bodyPr/>
          <a:lstStyle/>
          <a:p>
            <a:pPr algn="ctr" eaLnBrk="1" fontAlgn="auto" hangingPunct="1">
              <a:spcAft>
                <a:spcPts val="0"/>
              </a:spcAft>
              <a:defRPr/>
            </a:pPr>
            <a:r>
              <a:rPr lang="en-US" altLang="en-US" sz="1700">
                <a:solidFill>
                  <a:schemeClr val="tx1">
                    <a:lumMod val="75000"/>
                    <a:lumOff val="25000"/>
                  </a:schemeClr>
                </a:solidFill>
              </a:rPr>
              <a:t>Tic Disorders - Prognosis &amp; Intervention Strategies</a:t>
            </a:r>
          </a:p>
        </p:txBody>
      </p:sp>
      <p:sp>
        <p:nvSpPr>
          <p:cNvPr id="50179" name="Rectangle 3">
            <a:extLst>
              <a:ext uri="{FF2B5EF4-FFF2-40B4-BE49-F238E27FC236}">
                <a16:creationId xmlns:a16="http://schemas.microsoft.com/office/drawing/2014/main" id="{6FB8BA54-AF70-4A5D-9599-CA9CA9FD355B}"/>
              </a:ext>
            </a:extLst>
          </p:cNvPr>
          <p:cNvSpPr>
            <a:spLocks noGrp="1" noChangeArrowheads="1"/>
          </p:cNvSpPr>
          <p:nvPr>
            <p:ph type="body" idx="4294967295"/>
          </p:nvPr>
        </p:nvSpPr>
        <p:spPr>
          <a:xfrm>
            <a:off x="1524000" y="1143000"/>
            <a:ext cx="9144000" cy="5486400"/>
          </a:xfrm>
        </p:spPr>
        <p:txBody>
          <a:bodyPr lIns="91440"/>
          <a:lstStyle/>
          <a:p>
            <a:pPr eaLnBrk="1" hangingPunct="1"/>
            <a:r>
              <a:rPr lang="en-US" altLang="en-US" sz="1800"/>
              <a:t>Prognosis</a:t>
            </a:r>
          </a:p>
          <a:p>
            <a:pPr lvl="1" eaLnBrk="1" hangingPunct="1"/>
            <a:r>
              <a:rPr lang="en-US" altLang="en-US"/>
              <a:t>Habit-reversal techniques (behavioral interventions) showed a 90% reduction in tics as compared to medication that showed only a 50-60% reduction.</a:t>
            </a:r>
          </a:p>
          <a:p>
            <a:pPr eaLnBrk="1" hangingPunct="1"/>
            <a:r>
              <a:rPr lang="en-US" altLang="en-US" sz="1800"/>
              <a:t>Intervention Strategies</a:t>
            </a:r>
          </a:p>
          <a:p>
            <a:pPr lvl="1" eaLnBrk="1" hangingPunct="1"/>
            <a:r>
              <a:rPr lang="en-US" altLang="en-US"/>
              <a:t>Identification of any underlying stressors, cognitive-behavioral method for stress management, education of children and families about the disorder, advocacy with education professionals, and collaborative work with physicians if pharmacological interventions are necessary.</a:t>
            </a:r>
          </a:p>
          <a:p>
            <a:pPr lvl="1" eaLnBrk="1" hangingPunct="1"/>
            <a:r>
              <a:rPr lang="en-US" altLang="en-US"/>
              <a:t>Behavioral strategies (e.g. relaxation training).</a:t>
            </a:r>
          </a:p>
          <a:p>
            <a:pPr lvl="1" eaLnBrk="1" hangingPunct="1"/>
            <a:r>
              <a:rPr lang="en-US" altLang="en-US"/>
              <a:t>Social skills training.</a:t>
            </a:r>
          </a:p>
          <a:p>
            <a:pPr lvl="1" eaLnBrk="1" hangingPunct="1"/>
            <a:r>
              <a:rPr lang="en-US" altLang="en-US"/>
              <a:t>Pharmacological treatment for children who do not respond to behavioral interventions (e.g. Haloperidol).</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a:extLst>
              <a:ext uri="{FF2B5EF4-FFF2-40B4-BE49-F238E27FC236}">
                <a16:creationId xmlns:a16="http://schemas.microsoft.com/office/drawing/2014/main" id="{EF5F3F18-29F9-4F3F-BB2E-86998C678461}"/>
              </a:ext>
            </a:extLst>
          </p:cNvPr>
          <p:cNvSpPr>
            <a:spLocks noGrp="1" noChangeArrowheads="1"/>
          </p:cNvSpPr>
          <p:nvPr>
            <p:ph type="title" idx="4294967295"/>
          </p:nvPr>
        </p:nvSpPr>
        <p:spPr>
          <a:xfrm>
            <a:off x="1524000" y="762000"/>
            <a:ext cx="9144000" cy="990600"/>
          </a:xfrm>
        </p:spPr>
        <p:txBody>
          <a:bodyPr/>
          <a:lstStyle/>
          <a:p>
            <a:pPr algn="ctr" eaLnBrk="1" fontAlgn="auto" hangingPunct="1">
              <a:spcAft>
                <a:spcPts val="0"/>
              </a:spcAft>
              <a:defRPr/>
            </a:pPr>
            <a:r>
              <a:rPr lang="en-US" altLang="en-US" sz="1700">
                <a:solidFill>
                  <a:schemeClr val="tx1">
                    <a:lumMod val="75000"/>
                    <a:lumOff val="25000"/>
                  </a:schemeClr>
                </a:solidFill>
              </a:rPr>
              <a:t>Tic Disorders - Relevance To Professional School Counselors</a:t>
            </a:r>
          </a:p>
        </p:txBody>
      </p:sp>
      <p:sp>
        <p:nvSpPr>
          <p:cNvPr id="51203" name="Rectangle 3">
            <a:extLst>
              <a:ext uri="{FF2B5EF4-FFF2-40B4-BE49-F238E27FC236}">
                <a16:creationId xmlns:a16="http://schemas.microsoft.com/office/drawing/2014/main" id="{768204BD-0B78-48DA-B162-1BEB17EFDAFD}"/>
              </a:ext>
            </a:extLst>
          </p:cNvPr>
          <p:cNvSpPr>
            <a:spLocks noGrp="1" noChangeArrowheads="1"/>
          </p:cNvSpPr>
          <p:nvPr>
            <p:ph type="body" idx="4294967295"/>
          </p:nvPr>
        </p:nvSpPr>
        <p:spPr>
          <a:xfrm>
            <a:off x="1524000" y="1828800"/>
            <a:ext cx="9144000" cy="5029200"/>
          </a:xfrm>
        </p:spPr>
        <p:txBody>
          <a:bodyPr lIns="91440"/>
          <a:lstStyle/>
          <a:p>
            <a:pPr eaLnBrk="1" hangingPunct="1"/>
            <a:r>
              <a:rPr lang="en-US" altLang="en-US" sz="1800"/>
              <a:t>Professional school counselors can provide sources of referral and information to parents and teachers during the diagnostic period.</a:t>
            </a:r>
          </a:p>
          <a:p>
            <a:pPr eaLnBrk="1" hangingPunct="1"/>
            <a:r>
              <a:rPr lang="en-US" altLang="en-US" sz="1800"/>
              <a:t>Suggestions concerning classroom modifications to reduce stress, rewards for behavioral control, and adjustment of academic expectations can be facilitated by the professional school counselor.</a:t>
            </a:r>
          </a:p>
          <a:p>
            <a:pPr eaLnBrk="1" hangingPunct="1"/>
            <a:r>
              <a:rPr lang="en-US" altLang="en-US" sz="1800"/>
              <a:t>Social skills training can be implemented to help children deal with peer relationship problems.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a:extLst>
              <a:ext uri="{FF2B5EF4-FFF2-40B4-BE49-F238E27FC236}">
                <a16:creationId xmlns:a16="http://schemas.microsoft.com/office/drawing/2014/main" id="{5DC8840E-769D-4014-AE12-8871FD17C8CA}"/>
              </a:ext>
            </a:extLst>
          </p:cNvPr>
          <p:cNvSpPr>
            <a:spLocks noGrp="1" noChangeArrowheads="1"/>
          </p:cNvSpPr>
          <p:nvPr>
            <p:ph type="title" idx="4294967295"/>
          </p:nvPr>
        </p:nvSpPr>
        <p:spPr>
          <a:xfrm>
            <a:off x="2438400" y="762000"/>
            <a:ext cx="7772400" cy="609600"/>
          </a:xfrm>
        </p:spPr>
        <p:txBody>
          <a:bodyPr/>
          <a:lstStyle/>
          <a:p>
            <a:pPr algn="ctr" eaLnBrk="1" fontAlgn="auto" hangingPunct="1">
              <a:spcAft>
                <a:spcPts val="0"/>
              </a:spcAft>
              <a:defRPr/>
            </a:pPr>
            <a:r>
              <a:rPr lang="en-US" altLang="en-US" sz="2000">
                <a:solidFill>
                  <a:schemeClr val="tx1">
                    <a:lumMod val="75000"/>
                    <a:lumOff val="25000"/>
                  </a:schemeClr>
                </a:solidFill>
              </a:rPr>
              <a:t>Disruptive Behavior Disorders</a:t>
            </a:r>
          </a:p>
        </p:txBody>
      </p:sp>
      <p:sp>
        <p:nvSpPr>
          <p:cNvPr id="52227" name="Rectangle 3">
            <a:extLst>
              <a:ext uri="{FF2B5EF4-FFF2-40B4-BE49-F238E27FC236}">
                <a16:creationId xmlns:a16="http://schemas.microsoft.com/office/drawing/2014/main" id="{D84B60FB-FD8B-4A7E-822F-591519D11CA4}"/>
              </a:ext>
            </a:extLst>
          </p:cNvPr>
          <p:cNvSpPr>
            <a:spLocks noGrp="1" noChangeArrowheads="1"/>
          </p:cNvSpPr>
          <p:nvPr>
            <p:ph type="body" idx="4294967295"/>
          </p:nvPr>
        </p:nvSpPr>
        <p:spPr>
          <a:xfrm>
            <a:off x="1524000" y="1676400"/>
            <a:ext cx="9144000" cy="3962400"/>
          </a:xfrm>
        </p:spPr>
        <p:txBody>
          <a:bodyPr lIns="91440"/>
          <a:lstStyle/>
          <a:p>
            <a:pPr eaLnBrk="1" hangingPunct="1"/>
            <a:r>
              <a:rPr lang="en-US" altLang="en-US" sz="1800"/>
              <a:t>The DSM-5 describes two additional Disruptive Behavior Disorders:</a:t>
            </a:r>
          </a:p>
          <a:p>
            <a:pPr lvl="1" eaLnBrk="1" hangingPunct="1"/>
            <a:r>
              <a:rPr lang="en-US" altLang="en-US"/>
              <a:t>Conduct Disorder</a:t>
            </a:r>
          </a:p>
          <a:p>
            <a:pPr lvl="1" eaLnBrk="1" hangingPunct="1"/>
            <a:r>
              <a:rPr lang="en-US" altLang="en-US"/>
              <a:t>Oppositional Defiant Disorder (ODD)</a:t>
            </a:r>
          </a:p>
          <a:p>
            <a:pPr eaLnBrk="1" hangingPunct="1"/>
            <a:r>
              <a:rPr lang="en-US" altLang="en-US" sz="1800"/>
              <a:t>Prevalence rates for Conduct Disorder include 6-16% of males under the age of 18 years and 2-9% of females.</a:t>
            </a:r>
          </a:p>
          <a:p>
            <a:pPr eaLnBrk="1" hangingPunct="1"/>
            <a:r>
              <a:rPr lang="en-US" altLang="en-US" sz="1800"/>
              <a:t>Prevalence rates for ODD are 2-16% for males and females.</a:t>
            </a:r>
          </a:p>
          <a:p>
            <a:pPr lvl="1" eaLnBrk="1" hangingPunct="1">
              <a:buFont typeface="Verdana" panose="020B0604030504040204" pitchFamily="34" charset="0"/>
              <a:buNone/>
            </a:pPr>
            <a:endParaRPr lang="en-US" altLang="en-US"/>
          </a:p>
          <a:p>
            <a:pPr lvl="1" eaLnBrk="1" hangingPunct="1">
              <a:buFont typeface="Verdana" panose="020B0604030504040204" pitchFamily="34" charset="0"/>
              <a:buNone/>
            </a:pPr>
            <a:endParaRPr lang="en-US"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a:extLst>
              <a:ext uri="{FF2B5EF4-FFF2-40B4-BE49-F238E27FC236}">
                <a16:creationId xmlns:a16="http://schemas.microsoft.com/office/drawing/2014/main" id="{5C698893-286A-4237-A0A5-4A574627CC07}"/>
              </a:ext>
            </a:extLst>
          </p:cNvPr>
          <p:cNvSpPr>
            <a:spLocks noGrp="1" noChangeArrowheads="1"/>
          </p:cNvSpPr>
          <p:nvPr>
            <p:ph type="title" idx="4294967295"/>
          </p:nvPr>
        </p:nvSpPr>
        <p:spPr>
          <a:xfrm>
            <a:off x="1524000" y="457200"/>
            <a:ext cx="9144000" cy="914400"/>
          </a:xfrm>
        </p:spPr>
        <p:txBody>
          <a:bodyPr/>
          <a:lstStyle/>
          <a:p>
            <a:pPr algn="ctr" eaLnBrk="1" fontAlgn="auto" hangingPunct="1">
              <a:spcAft>
                <a:spcPts val="0"/>
              </a:spcAft>
              <a:defRPr/>
            </a:pPr>
            <a:r>
              <a:rPr lang="en-US" altLang="en-US" sz="2000">
                <a:solidFill>
                  <a:schemeClr val="tx1">
                    <a:lumMod val="75000"/>
                    <a:lumOff val="25000"/>
                  </a:schemeClr>
                </a:solidFill>
              </a:rPr>
              <a:t>Disruptive Behavior Disorders - Diagnosis</a:t>
            </a:r>
          </a:p>
        </p:txBody>
      </p:sp>
      <p:sp>
        <p:nvSpPr>
          <p:cNvPr id="53251" name="Rectangle 3">
            <a:extLst>
              <a:ext uri="{FF2B5EF4-FFF2-40B4-BE49-F238E27FC236}">
                <a16:creationId xmlns:a16="http://schemas.microsoft.com/office/drawing/2014/main" id="{E06B592F-3950-4AB4-98F2-638855FE5D5F}"/>
              </a:ext>
            </a:extLst>
          </p:cNvPr>
          <p:cNvSpPr>
            <a:spLocks noGrp="1" noChangeArrowheads="1"/>
          </p:cNvSpPr>
          <p:nvPr>
            <p:ph type="body" idx="4294967295"/>
          </p:nvPr>
        </p:nvSpPr>
        <p:spPr>
          <a:xfrm>
            <a:off x="1524000" y="1905000"/>
            <a:ext cx="9144000" cy="4953000"/>
          </a:xfrm>
        </p:spPr>
        <p:txBody>
          <a:bodyPr lIns="91440"/>
          <a:lstStyle/>
          <a:p>
            <a:pPr eaLnBrk="1" hangingPunct="1"/>
            <a:r>
              <a:rPr lang="en-US" altLang="en-US" sz="1800"/>
              <a:t>Diagnosis requires the presence of repetitive and persistent violations of the basic rights of others or violations of major age-appropriate societal norms.</a:t>
            </a:r>
          </a:p>
          <a:p>
            <a:pPr eaLnBrk="1" hangingPunct="1"/>
            <a:r>
              <a:rPr lang="en-US" altLang="en-US" sz="1800"/>
              <a:t>Conduct Disorder can be diagnosed when the student displays:</a:t>
            </a:r>
          </a:p>
          <a:p>
            <a:pPr lvl="1" eaLnBrk="1" hangingPunct="1"/>
            <a:r>
              <a:rPr lang="en-US" altLang="en-US"/>
              <a:t>Aggression against people and animals</a:t>
            </a:r>
          </a:p>
          <a:p>
            <a:pPr lvl="1" eaLnBrk="1" hangingPunct="1"/>
            <a:r>
              <a:rPr lang="en-US" altLang="en-US"/>
              <a:t>Destruction of property</a:t>
            </a:r>
          </a:p>
          <a:p>
            <a:pPr lvl="1" eaLnBrk="1" hangingPunct="1"/>
            <a:r>
              <a:rPr lang="en-US" altLang="en-US"/>
              <a:t>Deceitfulness or theft</a:t>
            </a:r>
          </a:p>
          <a:p>
            <a:pPr lvl="1" eaLnBrk="1" hangingPunct="1"/>
            <a:r>
              <a:rPr lang="en-US" altLang="en-US"/>
              <a:t>Serious violations of rules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a:extLst>
              <a:ext uri="{FF2B5EF4-FFF2-40B4-BE49-F238E27FC236}">
                <a16:creationId xmlns:a16="http://schemas.microsoft.com/office/drawing/2014/main" id="{FD619170-F4F9-4274-AF60-ADCA6F32ADCB}"/>
              </a:ext>
            </a:extLst>
          </p:cNvPr>
          <p:cNvSpPr>
            <a:spLocks noGrp="1" noChangeArrowheads="1"/>
          </p:cNvSpPr>
          <p:nvPr>
            <p:ph type="title" idx="4294967295"/>
          </p:nvPr>
        </p:nvSpPr>
        <p:spPr>
          <a:xfrm>
            <a:off x="2438400" y="685800"/>
            <a:ext cx="7924800" cy="1219200"/>
          </a:xfrm>
        </p:spPr>
        <p:txBody>
          <a:bodyPr/>
          <a:lstStyle/>
          <a:p>
            <a:pPr algn="ctr" eaLnBrk="1" fontAlgn="auto" hangingPunct="1">
              <a:spcAft>
                <a:spcPts val="0"/>
              </a:spcAft>
              <a:defRPr/>
            </a:pPr>
            <a:r>
              <a:rPr lang="en-US" altLang="en-US" sz="2000">
                <a:solidFill>
                  <a:schemeClr val="tx1">
                    <a:lumMod val="75000"/>
                    <a:lumOff val="25000"/>
                  </a:schemeClr>
                </a:solidFill>
              </a:rPr>
              <a:t>Disruptive Behavior Disorders - Conduct Disorder</a:t>
            </a:r>
          </a:p>
        </p:txBody>
      </p:sp>
      <p:sp>
        <p:nvSpPr>
          <p:cNvPr id="54275" name="Rectangle 3">
            <a:extLst>
              <a:ext uri="{FF2B5EF4-FFF2-40B4-BE49-F238E27FC236}">
                <a16:creationId xmlns:a16="http://schemas.microsoft.com/office/drawing/2014/main" id="{BEBB68A8-2FE2-454C-8516-5CE54291E7EC}"/>
              </a:ext>
            </a:extLst>
          </p:cNvPr>
          <p:cNvSpPr>
            <a:spLocks noGrp="1" noChangeArrowheads="1"/>
          </p:cNvSpPr>
          <p:nvPr>
            <p:ph type="body" idx="4294967295"/>
          </p:nvPr>
        </p:nvSpPr>
        <p:spPr>
          <a:xfrm>
            <a:off x="1524000" y="2101850"/>
            <a:ext cx="9144000" cy="4756150"/>
          </a:xfrm>
        </p:spPr>
        <p:txBody>
          <a:bodyPr lIns="91440"/>
          <a:lstStyle/>
          <a:p>
            <a:pPr eaLnBrk="1" hangingPunct="1"/>
            <a:r>
              <a:rPr lang="en-US" altLang="en-US" sz="1800"/>
              <a:t>Conduct Disorder is divided into childhood-onset and adolescent-onset types.</a:t>
            </a:r>
          </a:p>
          <a:p>
            <a:pPr lvl="1" eaLnBrk="1" hangingPunct="1"/>
            <a:r>
              <a:rPr lang="en-US" altLang="en-US"/>
              <a:t>Adolescent-onset type is diagnosed when no symptoms are present before the age of 10 years.</a:t>
            </a:r>
          </a:p>
          <a:p>
            <a:pPr lvl="1" eaLnBrk="1" hangingPunct="1"/>
            <a:r>
              <a:rPr lang="en-US" altLang="en-US"/>
              <a:t>Many children with ODD qualify for the Conduct Disorder (CD) diagnosis during adolescence and, by the age of 18 years, CD sometimes has evolved into Antisocial Personality Disorder.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a:extLst>
              <a:ext uri="{FF2B5EF4-FFF2-40B4-BE49-F238E27FC236}">
                <a16:creationId xmlns:a16="http://schemas.microsoft.com/office/drawing/2014/main" id="{27973E5D-EF20-4B8D-9121-2C9DAF36D4D9}"/>
              </a:ext>
            </a:extLst>
          </p:cNvPr>
          <p:cNvSpPr>
            <a:spLocks noGrp="1" noChangeArrowheads="1"/>
          </p:cNvSpPr>
          <p:nvPr>
            <p:ph type="title" idx="4294967295"/>
          </p:nvPr>
        </p:nvSpPr>
        <p:spPr>
          <a:xfrm>
            <a:off x="1524000" y="685800"/>
            <a:ext cx="9144000" cy="609600"/>
          </a:xfrm>
        </p:spPr>
        <p:txBody>
          <a:bodyPr/>
          <a:lstStyle/>
          <a:p>
            <a:pPr algn="ctr" eaLnBrk="1" fontAlgn="auto" hangingPunct="1">
              <a:spcAft>
                <a:spcPts val="0"/>
              </a:spcAft>
              <a:defRPr/>
            </a:pPr>
            <a:r>
              <a:rPr lang="en-US" altLang="en-US" sz="2000">
                <a:solidFill>
                  <a:schemeClr val="tx1">
                    <a:lumMod val="75000"/>
                    <a:lumOff val="25000"/>
                  </a:schemeClr>
                </a:solidFill>
              </a:rPr>
              <a:t>Disruptive Behavior Disorders - ODD</a:t>
            </a:r>
          </a:p>
        </p:txBody>
      </p:sp>
      <p:sp>
        <p:nvSpPr>
          <p:cNvPr id="55299" name="Rectangle 3">
            <a:extLst>
              <a:ext uri="{FF2B5EF4-FFF2-40B4-BE49-F238E27FC236}">
                <a16:creationId xmlns:a16="http://schemas.microsoft.com/office/drawing/2014/main" id="{EFBD4FDD-7D9E-425D-AEE5-45F259538597}"/>
              </a:ext>
            </a:extLst>
          </p:cNvPr>
          <p:cNvSpPr>
            <a:spLocks noGrp="1" noChangeArrowheads="1"/>
          </p:cNvSpPr>
          <p:nvPr>
            <p:ph type="body" idx="4294967295"/>
          </p:nvPr>
        </p:nvSpPr>
        <p:spPr>
          <a:xfrm>
            <a:off x="1524000" y="1447800"/>
            <a:ext cx="9144000" cy="5486400"/>
          </a:xfrm>
        </p:spPr>
        <p:txBody>
          <a:bodyPr lIns="91440"/>
          <a:lstStyle/>
          <a:p>
            <a:pPr eaLnBrk="1" hangingPunct="1"/>
            <a:r>
              <a:rPr lang="en-US" altLang="en-US" sz="1700"/>
              <a:t>ODD is characterized by a pattern of negativistic, hostile, and defiant behaviors lasting at least 6 months.</a:t>
            </a:r>
          </a:p>
          <a:p>
            <a:pPr eaLnBrk="1" hangingPunct="1"/>
            <a:r>
              <a:rPr lang="en-US" altLang="en-US" sz="1700"/>
              <a:t>Behavioral characteristics include losing one’s temper, arguing with adults, defying or refusing to comply with adults’ requests, deliberately annoying people, being angry and resentful, being easily annoyed by others, blaming others for one’s own negative behavior, and being vindictive.</a:t>
            </a:r>
          </a:p>
          <a:p>
            <a:pPr eaLnBrk="1" hangingPunct="1"/>
            <a:r>
              <a:rPr lang="en-US" altLang="en-US" sz="1700"/>
              <a:t>ODD is correlated with low socioeconomic status and growing up in an urban location.</a:t>
            </a:r>
          </a:p>
          <a:p>
            <a:pPr eaLnBrk="1" hangingPunct="1"/>
            <a:r>
              <a:rPr lang="en-US" altLang="en-US" sz="1700"/>
              <a:t>Symptoms usually first appear around the age of 8 years.</a:t>
            </a:r>
          </a:p>
          <a:p>
            <a:pPr eaLnBrk="1" hangingPunct="1"/>
            <a:r>
              <a:rPr lang="en-US" altLang="en-US" sz="1700"/>
              <a:t>ODD is more prevalent in childhood in boys than girls.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a:extLst>
              <a:ext uri="{FF2B5EF4-FFF2-40B4-BE49-F238E27FC236}">
                <a16:creationId xmlns:a16="http://schemas.microsoft.com/office/drawing/2014/main" id="{67DBBFDE-5B7B-4C02-AA89-A45177A45A01}"/>
              </a:ext>
            </a:extLst>
          </p:cNvPr>
          <p:cNvSpPr>
            <a:spLocks noGrp="1" noChangeArrowheads="1"/>
          </p:cNvSpPr>
          <p:nvPr>
            <p:ph type="title" idx="4294967295"/>
          </p:nvPr>
        </p:nvSpPr>
        <p:spPr>
          <a:xfrm>
            <a:off x="1524000" y="762000"/>
            <a:ext cx="9144000" cy="685800"/>
          </a:xfrm>
        </p:spPr>
        <p:txBody>
          <a:bodyPr/>
          <a:lstStyle/>
          <a:p>
            <a:pPr algn="ctr" eaLnBrk="1" fontAlgn="auto" hangingPunct="1">
              <a:spcAft>
                <a:spcPts val="0"/>
              </a:spcAft>
              <a:defRPr/>
            </a:pPr>
            <a:r>
              <a:rPr lang="en-US" altLang="en-US" sz="2000">
                <a:solidFill>
                  <a:schemeClr val="tx1">
                    <a:lumMod val="75000"/>
                    <a:lumOff val="25000"/>
                  </a:schemeClr>
                </a:solidFill>
              </a:rPr>
              <a:t>Disruptive Behavior Disorders - Prognosis</a:t>
            </a:r>
          </a:p>
        </p:txBody>
      </p:sp>
      <p:sp>
        <p:nvSpPr>
          <p:cNvPr id="56323" name="Rectangle 3">
            <a:extLst>
              <a:ext uri="{FF2B5EF4-FFF2-40B4-BE49-F238E27FC236}">
                <a16:creationId xmlns:a16="http://schemas.microsoft.com/office/drawing/2014/main" id="{3624CC62-442D-4170-A679-6772D2DA8F6C}"/>
              </a:ext>
            </a:extLst>
          </p:cNvPr>
          <p:cNvSpPr>
            <a:spLocks noGrp="1" noChangeArrowheads="1"/>
          </p:cNvSpPr>
          <p:nvPr>
            <p:ph type="body" idx="4294967295"/>
          </p:nvPr>
        </p:nvSpPr>
        <p:spPr/>
        <p:txBody>
          <a:bodyPr lIns="91440"/>
          <a:lstStyle/>
          <a:p>
            <a:pPr eaLnBrk="1" hangingPunct="1"/>
            <a:r>
              <a:rPr lang="en-US" altLang="en-US" sz="1800"/>
              <a:t>Prognosis is best when there has been late onset of symptoms, early intervention, and long-term intervention.</a:t>
            </a:r>
          </a:p>
          <a:p>
            <a:pPr eaLnBrk="1" hangingPunct="1"/>
            <a:r>
              <a:rPr lang="en-US" altLang="en-US" sz="1800"/>
              <a:t>An important element of successful treatment is parents’ support and participation.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a:extLst>
              <a:ext uri="{FF2B5EF4-FFF2-40B4-BE49-F238E27FC236}">
                <a16:creationId xmlns:a16="http://schemas.microsoft.com/office/drawing/2014/main" id="{FBF50DE6-14E6-45B8-9D4A-8CE2CBEBCEE9}"/>
              </a:ext>
            </a:extLst>
          </p:cNvPr>
          <p:cNvSpPr>
            <a:spLocks noGrp="1" noChangeArrowheads="1"/>
          </p:cNvSpPr>
          <p:nvPr>
            <p:ph type="title" idx="4294967295"/>
          </p:nvPr>
        </p:nvSpPr>
        <p:spPr>
          <a:xfrm>
            <a:off x="1524000" y="838200"/>
            <a:ext cx="9144000" cy="990600"/>
          </a:xfrm>
        </p:spPr>
        <p:txBody>
          <a:bodyPr/>
          <a:lstStyle/>
          <a:p>
            <a:pPr algn="ctr" eaLnBrk="1" fontAlgn="auto" hangingPunct="1">
              <a:spcAft>
                <a:spcPts val="0"/>
              </a:spcAft>
              <a:defRPr/>
            </a:pPr>
            <a:r>
              <a:rPr lang="en-US" altLang="en-US" sz="1600">
                <a:solidFill>
                  <a:schemeClr val="tx1">
                    <a:lumMod val="75000"/>
                    <a:lumOff val="25000"/>
                  </a:schemeClr>
                </a:solidFill>
              </a:rPr>
              <a:t>Disruptive Behavior Disorders – </a:t>
            </a:r>
            <a:br>
              <a:rPr lang="en-US" altLang="en-US" sz="1600">
                <a:solidFill>
                  <a:schemeClr val="tx1">
                    <a:lumMod val="75000"/>
                    <a:lumOff val="25000"/>
                  </a:schemeClr>
                </a:solidFill>
              </a:rPr>
            </a:br>
            <a:r>
              <a:rPr lang="en-US" altLang="en-US" sz="1600">
                <a:solidFill>
                  <a:schemeClr val="tx1">
                    <a:lumMod val="75000"/>
                    <a:lumOff val="25000"/>
                  </a:schemeClr>
                </a:solidFill>
              </a:rPr>
              <a:t>Intervention Strategies</a:t>
            </a:r>
          </a:p>
        </p:txBody>
      </p:sp>
      <p:sp>
        <p:nvSpPr>
          <p:cNvPr id="57347" name="Rectangle 3">
            <a:extLst>
              <a:ext uri="{FF2B5EF4-FFF2-40B4-BE49-F238E27FC236}">
                <a16:creationId xmlns:a16="http://schemas.microsoft.com/office/drawing/2014/main" id="{5E23F34E-5A46-408E-BDA7-088EDAA1C3C5}"/>
              </a:ext>
            </a:extLst>
          </p:cNvPr>
          <p:cNvSpPr>
            <a:spLocks noGrp="1" noChangeArrowheads="1"/>
          </p:cNvSpPr>
          <p:nvPr>
            <p:ph type="body" idx="4294967295"/>
          </p:nvPr>
        </p:nvSpPr>
        <p:spPr>
          <a:xfrm>
            <a:off x="1524000" y="2057400"/>
            <a:ext cx="9144000" cy="4572000"/>
          </a:xfrm>
        </p:spPr>
        <p:txBody>
          <a:bodyPr lIns="91440"/>
          <a:lstStyle/>
          <a:p>
            <a:pPr eaLnBrk="1" hangingPunct="1"/>
            <a:r>
              <a:rPr lang="en-US" altLang="en-US" sz="1800"/>
              <a:t>Four types of intervention strategies are suggested:</a:t>
            </a:r>
          </a:p>
          <a:p>
            <a:pPr lvl="1" eaLnBrk="1" hangingPunct="1"/>
            <a:r>
              <a:rPr lang="en-US" altLang="en-US"/>
              <a:t>Individual counseling</a:t>
            </a:r>
          </a:p>
          <a:p>
            <a:pPr lvl="1" eaLnBrk="1" hangingPunct="1"/>
            <a:r>
              <a:rPr lang="en-US" altLang="en-US"/>
              <a:t>Family interventions</a:t>
            </a:r>
          </a:p>
          <a:p>
            <a:pPr lvl="1" eaLnBrk="1" hangingPunct="1"/>
            <a:r>
              <a:rPr lang="en-US" altLang="en-US"/>
              <a:t>School-based interventions</a:t>
            </a:r>
          </a:p>
          <a:p>
            <a:pPr lvl="1" eaLnBrk="1" hangingPunct="1"/>
            <a:r>
              <a:rPr lang="en-US" altLang="en-US"/>
              <a:t>Community interventions</a:t>
            </a:r>
          </a:p>
          <a:p>
            <a:pPr eaLnBrk="1" hangingPunct="1"/>
            <a:r>
              <a:rPr lang="en-US" altLang="en-US" sz="1800"/>
              <a:t>Residential or day treatment programs are recommended when the child poses a danger to self or others.</a:t>
            </a:r>
          </a:p>
          <a:p>
            <a:pPr eaLnBrk="1" hangingPunct="1"/>
            <a:r>
              <a:rPr lang="en-US" altLang="en-US" sz="1800"/>
              <a:t>School-based interventions may include early education, classroom guidance units, classroom instruction, home visits, and regular meetings with parents.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a:extLst>
              <a:ext uri="{FF2B5EF4-FFF2-40B4-BE49-F238E27FC236}">
                <a16:creationId xmlns:a16="http://schemas.microsoft.com/office/drawing/2014/main" id="{6801D4D8-811C-431A-9227-607F16360C29}"/>
              </a:ext>
            </a:extLst>
          </p:cNvPr>
          <p:cNvSpPr>
            <a:spLocks noGrp="1" noChangeArrowheads="1"/>
          </p:cNvSpPr>
          <p:nvPr>
            <p:ph type="title" idx="4294967295"/>
          </p:nvPr>
        </p:nvSpPr>
        <p:spPr>
          <a:xfrm>
            <a:off x="1524000" y="269875"/>
            <a:ext cx="9144000" cy="1025525"/>
          </a:xfrm>
        </p:spPr>
        <p:txBody>
          <a:bodyPr>
            <a:noAutofit/>
          </a:bodyPr>
          <a:lstStyle/>
          <a:p>
            <a:pPr algn="ctr" eaLnBrk="1" fontAlgn="auto" hangingPunct="1">
              <a:spcAft>
                <a:spcPts val="0"/>
              </a:spcAft>
              <a:defRPr/>
            </a:pPr>
            <a:r>
              <a:rPr lang="en-US" altLang="en-US" sz="3200" b="1" dirty="0">
                <a:solidFill>
                  <a:schemeClr val="tx1">
                    <a:lumMod val="75000"/>
                    <a:lumOff val="25000"/>
                  </a:schemeClr>
                </a:solidFill>
              </a:rPr>
              <a:t>Factors Contributing to a High Incidence of Emotional Disturbance</a:t>
            </a:r>
          </a:p>
        </p:txBody>
      </p:sp>
      <p:sp>
        <p:nvSpPr>
          <p:cNvPr id="12291" name="Rectangle 3">
            <a:extLst>
              <a:ext uri="{FF2B5EF4-FFF2-40B4-BE49-F238E27FC236}">
                <a16:creationId xmlns:a16="http://schemas.microsoft.com/office/drawing/2014/main" id="{30D27441-588B-4B37-9B2B-FDA9BB23E5AC}"/>
              </a:ext>
            </a:extLst>
          </p:cNvPr>
          <p:cNvSpPr>
            <a:spLocks noGrp="1" noChangeArrowheads="1"/>
          </p:cNvSpPr>
          <p:nvPr>
            <p:ph type="body" idx="4294967295"/>
          </p:nvPr>
        </p:nvSpPr>
        <p:spPr>
          <a:xfrm>
            <a:off x="1211263" y="1752600"/>
            <a:ext cx="9890125" cy="4597400"/>
          </a:xfrm>
        </p:spPr>
        <p:txBody>
          <a:bodyPr lIns="91440"/>
          <a:lstStyle/>
          <a:p>
            <a:pPr marL="609600" indent="-609600" eaLnBrk="1" hangingPunct="1"/>
            <a:r>
              <a:rPr lang="en-US" altLang="en-US" sz="2800"/>
              <a:t>	</a:t>
            </a:r>
            <a:r>
              <a:rPr lang="en-US" altLang="en-US" sz="2800" b="1"/>
              <a:t>Three factors are related to the prevalence of mental disorders and mental health issues affecting children and adolescents: </a:t>
            </a:r>
          </a:p>
          <a:p>
            <a:pPr marL="609600" indent="-609600" eaLnBrk="1" hangingPunct="1">
              <a:buFont typeface="Calibri" panose="020F0502020204030204" pitchFamily="34" charset="0"/>
              <a:buNone/>
            </a:pPr>
            <a:r>
              <a:rPr lang="en-US" altLang="en-US" sz="2800"/>
              <a:t>Environmental factors (e.g., breakdown of the family, homelessness, poverty, violence in the community) are rising and are likely to result in an increase in mental health needs.</a:t>
            </a:r>
          </a:p>
          <a:p>
            <a:pPr marL="609600" indent="-609600" eaLnBrk="1" hangingPunct="1">
              <a:buFont typeface="Calibri" panose="020F0502020204030204" pitchFamily="34" charset="0"/>
              <a:buNone/>
            </a:pPr>
            <a:r>
              <a:rPr lang="en-US" altLang="en-US" sz="2800"/>
              <a:t>Low-cost mental health services are limited.</a:t>
            </a:r>
          </a:p>
          <a:p>
            <a:pPr marL="609600" indent="-609600" eaLnBrk="1" hangingPunct="1">
              <a:buFont typeface="Calibri" panose="020F0502020204030204" pitchFamily="34" charset="0"/>
              <a:buNone/>
            </a:pPr>
            <a:r>
              <a:rPr lang="en-US" altLang="en-US" sz="2800"/>
              <a:t>Special education legislation focusing attention on children’s special needs has increased.</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a:extLst>
              <a:ext uri="{FF2B5EF4-FFF2-40B4-BE49-F238E27FC236}">
                <a16:creationId xmlns:a16="http://schemas.microsoft.com/office/drawing/2014/main" id="{91AA6A77-31A0-45C4-A359-CA18C1B8BB27}"/>
              </a:ext>
            </a:extLst>
          </p:cNvPr>
          <p:cNvSpPr>
            <a:spLocks noGrp="1" noChangeArrowheads="1"/>
          </p:cNvSpPr>
          <p:nvPr>
            <p:ph type="title" idx="4294967295"/>
          </p:nvPr>
        </p:nvSpPr>
        <p:spPr>
          <a:xfrm>
            <a:off x="2590800" y="609600"/>
            <a:ext cx="7772400" cy="1143000"/>
          </a:xfrm>
        </p:spPr>
        <p:txBody>
          <a:bodyPr/>
          <a:lstStyle/>
          <a:p>
            <a:pPr algn="ctr" eaLnBrk="1" fontAlgn="auto" hangingPunct="1">
              <a:spcAft>
                <a:spcPts val="0"/>
              </a:spcAft>
              <a:defRPr/>
            </a:pPr>
            <a:r>
              <a:rPr lang="en-US" altLang="en-US" sz="1600">
                <a:solidFill>
                  <a:schemeClr val="tx1">
                    <a:lumMod val="75000"/>
                    <a:lumOff val="25000"/>
                  </a:schemeClr>
                </a:solidFill>
              </a:rPr>
              <a:t>Disruptive Behavior Disorders - Relevance to Professional School Counselors </a:t>
            </a:r>
          </a:p>
        </p:txBody>
      </p:sp>
      <p:sp>
        <p:nvSpPr>
          <p:cNvPr id="58371" name="Rectangle 3">
            <a:extLst>
              <a:ext uri="{FF2B5EF4-FFF2-40B4-BE49-F238E27FC236}">
                <a16:creationId xmlns:a16="http://schemas.microsoft.com/office/drawing/2014/main" id="{3D56FF99-126B-4073-BA3E-41D6074BC8C2}"/>
              </a:ext>
            </a:extLst>
          </p:cNvPr>
          <p:cNvSpPr>
            <a:spLocks noGrp="1" noChangeArrowheads="1"/>
          </p:cNvSpPr>
          <p:nvPr>
            <p:ph type="body" idx="4294967295"/>
          </p:nvPr>
        </p:nvSpPr>
        <p:spPr>
          <a:xfrm>
            <a:off x="2057400" y="2101850"/>
            <a:ext cx="8305800" cy="4451350"/>
          </a:xfrm>
        </p:spPr>
        <p:txBody>
          <a:bodyPr lIns="91440"/>
          <a:lstStyle/>
          <a:p>
            <a:pPr eaLnBrk="1" hangingPunct="1"/>
            <a:r>
              <a:rPr lang="en-US" altLang="en-US" sz="1700"/>
              <a:t>Of all the categories of mental disorders, professional school counselors will have the greatest need to be knowledgeable about AD/HD and Disruptive Behavior Disorders.</a:t>
            </a:r>
          </a:p>
          <a:p>
            <a:pPr eaLnBrk="1" hangingPunct="1"/>
            <a:r>
              <a:rPr lang="en-US" altLang="en-US" sz="1700"/>
              <a:t>School personnel and parents may look to the counselor for guidance.</a:t>
            </a:r>
          </a:p>
          <a:p>
            <a:pPr eaLnBrk="1" hangingPunct="1"/>
            <a:r>
              <a:rPr lang="en-US" altLang="en-US" sz="1700"/>
              <a:t>Frequently children are not diagnosed with Disruptive Behavior Disorders until they enter school; therefore, professional school counselors may need to work closely with parents to help them understand these disorders and make referrals.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a:extLst>
              <a:ext uri="{FF2B5EF4-FFF2-40B4-BE49-F238E27FC236}">
                <a16:creationId xmlns:a16="http://schemas.microsoft.com/office/drawing/2014/main" id="{F6CD017F-7763-4A0D-AF41-5FCCD2BBF591}"/>
              </a:ext>
            </a:extLst>
          </p:cNvPr>
          <p:cNvSpPr>
            <a:spLocks noGrp="1" noChangeArrowheads="1"/>
          </p:cNvSpPr>
          <p:nvPr>
            <p:ph type="title" idx="4294967295"/>
          </p:nvPr>
        </p:nvSpPr>
        <p:spPr>
          <a:xfrm>
            <a:off x="2590800" y="533400"/>
            <a:ext cx="7772400" cy="1143000"/>
          </a:xfrm>
        </p:spPr>
        <p:txBody>
          <a:bodyPr/>
          <a:lstStyle/>
          <a:p>
            <a:pPr algn="ctr" eaLnBrk="1" fontAlgn="auto" hangingPunct="1">
              <a:spcAft>
                <a:spcPts val="0"/>
              </a:spcAft>
              <a:defRPr/>
            </a:pPr>
            <a:r>
              <a:rPr lang="en-US" altLang="en-US" sz="1600">
                <a:solidFill>
                  <a:schemeClr val="tx1">
                    <a:lumMod val="75000"/>
                    <a:lumOff val="25000"/>
                  </a:schemeClr>
                </a:solidFill>
              </a:rPr>
              <a:t>Disruptive Behavior Disorders – Research and Early Prevention</a:t>
            </a:r>
          </a:p>
        </p:txBody>
      </p:sp>
      <p:sp>
        <p:nvSpPr>
          <p:cNvPr id="59395" name="Rectangle 3">
            <a:extLst>
              <a:ext uri="{FF2B5EF4-FFF2-40B4-BE49-F238E27FC236}">
                <a16:creationId xmlns:a16="http://schemas.microsoft.com/office/drawing/2014/main" id="{1EED4D4B-B1CA-4EC5-927E-9A1E97148C2E}"/>
              </a:ext>
            </a:extLst>
          </p:cNvPr>
          <p:cNvSpPr>
            <a:spLocks noGrp="1" noChangeArrowheads="1"/>
          </p:cNvSpPr>
          <p:nvPr>
            <p:ph type="body" idx="4294967295"/>
          </p:nvPr>
        </p:nvSpPr>
        <p:spPr>
          <a:xfrm>
            <a:off x="1524000" y="1828800"/>
            <a:ext cx="9144000" cy="4114800"/>
          </a:xfrm>
        </p:spPr>
        <p:txBody>
          <a:bodyPr lIns="91440"/>
          <a:lstStyle/>
          <a:p>
            <a:pPr eaLnBrk="1" hangingPunct="1"/>
            <a:r>
              <a:rPr lang="en-US" altLang="en-US" sz="1800"/>
              <a:t>Recent studies examining the relationship between low reading achievement and Conduct Disorder with perceived school culture, self-esteem, attachment to learning, and peer approval is encouraging the development of a range of school-based and family-focused prevention programs targeting young children.</a:t>
            </a:r>
          </a:p>
          <a:p>
            <a:pPr eaLnBrk="1" hangingPunct="1"/>
            <a:r>
              <a:rPr lang="en-US" altLang="en-US" sz="1800"/>
              <a:t>Two approaches to early prevention:</a:t>
            </a:r>
          </a:p>
          <a:p>
            <a:pPr lvl="1" eaLnBrk="1" hangingPunct="1"/>
            <a:r>
              <a:rPr lang="en-US" altLang="en-US"/>
              <a:t>Provide social skills, problem-solving, and anger management training to the entire school population through a developmental curriculum (e.g., </a:t>
            </a:r>
            <a:r>
              <a:rPr lang="en-US" altLang="en-US" i="1"/>
              <a:t>Second Step: A Violence Prevention Curriculum</a:t>
            </a:r>
            <a:r>
              <a:rPr lang="en-US" altLang="en-US"/>
              <a:t>)</a:t>
            </a:r>
          </a:p>
          <a:p>
            <a:pPr lvl="1" eaLnBrk="1" hangingPunct="1"/>
            <a:r>
              <a:rPr lang="en-US" altLang="en-US"/>
              <a:t>Identify high-risk students and provide a small group curriculum for them (e.g., </a:t>
            </a:r>
            <a:r>
              <a:rPr lang="en-US" altLang="en-US" i="1"/>
              <a:t>Fast Track</a:t>
            </a:r>
            <a:r>
              <a:rPr lang="en-US" altLang="en-US"/>
              <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a:extLst>
              <a:ext uri="{FF2B5EF4-FFF2-40B4-BE49-F238E27FC236}">
                <a16:creationId xmlns:a16="http://schemas.microsoft.com/office/drawing/2014/main" id="{F4ED392E-FC36-4FAD-B621-CE679AFF65FF}"/>
              </a:ext>
            </a:extLst>
          </p:cNvPr>
          <p:cNvSpPr>
            <a:spLocks noGrp="1" noChangeArrowheads="1"/>
          </p:cNvSpPr>
          <p:nvPr>
            <p:ph type="title" idx="4294967295"/>
          </p:nvPr>
        </p:nvSpPr>
        <p:spPr>
          <a:xfrm>
            <a:off x="1524000" y="685800"/>
            <a:ext cx="9144000" cy="609600"/>
          </a:xfrm>
        </p:spPr>
        <p:txBody>
          <a:bodyPr/>
          <a:lstStyle/>
          <a:p>
            <a:pPr algn="ctr" eaLnBrk="1" fontAlgn="auto" hangingPunct="1">
              <a:spcAft>
                <a:spcPts val="0"/>
              </a:spcAft>
              <a:defRPr/>
            </a:pPr>
            <a:r>
              <a:rPr lang="en-US" altLang="en-US" sz="1800">
                <a:solidFill>
                  <a:schemeClr val="tx1">
                    <a:lumMod val="75000"/>
                    <a:lumOff val="25000"/>
                  </a:schemeClr>
                </a:solidFill>
              </a:rPr>
              <a:t>Eating Disorders In Children &amp; Adolescents</a:t>
            </a:r>
          </a:p>
        </p:txBody>
      </p:sp>
      <p:sp>
        <p:nvSpPr>
          <p:cNvPr id="60419" name="Rectangle 3">
            <a:extLst>
              <a:ext uri="{FF2B5EF4-FFF2-40B4-BE49-F238E27FC236}">
                <a16:creationId xmlns:a16="http://schemas.microsoft.com/office/drawing/2014/main" id="{7C5DCDA6-50E4-427D-87FC-8B2CBD290EEE}"/>
              </a:ext>
            </a:extLst>
          </p:cNvPr>
          <p:cNvSpPr>
            <a:spLocks noGrp="1" noChangeArrowheads="1"/>
          </p:cNvSpPr>
          <p:nvPr>
            <p:ph type="body" idx="4294967295"/>
          </p:nvPr>
        </p:nvSpPr>
        <p:spPr>
          <a:xfrm>
            <a:off x="1524000" y="1371600"/>
            <a:ext cx="9144000" cy="5486400"/>
          </a:xfrm>
        </p:spPr>
        <p:txBody>
          <a:bodyPr lIns="91440"/>
          <a:lstStyle/>
          <a:p>
            <a:pPr marL="609600" indent="-609600" eaLnBrk="1" hangingPunct="1"/>
            <a:r>
              <a:rPr lang="en-US" altLang="en-US" sz="1800" b="1"/>
              <a:t>There are two disorders that can interfere with a child’s early development</a:t>
            </a:r>
            <a:r>
              <a:rPr lang="en-US" altLang="en-US" sz="1600" b="1"/>
              <a:t>:</a:t>
            </a:r>
          </a:p>
          <a:p>
            <a:pPr marL="609600" indent="-609600" eaLnBrk="1" hangingPunct="1">
              <a:buFont typeface="Calibri" panose="020F0502020204030204" pitchFamily="34" charset="0"/>
              <a:buNone/>
            </a:pPr>
            <a:r>
              <a:rPr lang="en-US" altLang="en-US" sz="1800">
                <a:solidFill>
                  <a:srgbClr val="D01602"/>
                </a:solidFill>
              </a:rPr>
              <a:t>Pica</a:t>
            </a:r>
          </a:p>
          <a:p>
            <a:pPr marL="1104900" lvl="1" indent="-533400" eaLnBrk="1" hangingPunct="1">
              <a:buFont typeface="Wingdings" panose="05000000000000000000" pitchFamily="2" charset="2"/>
              <a:buChar char="v"/>
            </a:pPr>
            <a:r>
              <a:rPr lang="en-US" altLang="en-US"/>
              <a:t>Characterized by the ingestion of nonfood substances.</a:t>
            </a:r>
          </a:p>
          <a:p>
            <a:pPr marL="609600" indent="-609600" eaLnBrk="1" hangingPunct="1">
              <a:buFont typeface="Calibri" panose="020F0502020204030204" pitchFamily="34" charset="0"/>
              <a:buNone/>
            </a:pPr>
            <a:r>
              <a:rPr lang="en-US" altLang="en-US" sz="1800">
                <a:solidFill>
                  <a:srgbClr val="D01602"/>
                </a:solidFill>
              </a:rPr>
              <a:t>Rumination Disorder</a:t>
            </a:r>
          </a:p>
          <a:p>
            <a:pPr marL="1104900" lvl="1" indent="-533400" eaLnBrk="1" hangingPunct="1">
              <a:buFont typeface="Wingdings" panose="05000000000000000000" pitchFamily="2" charset="2"/>
              <a:buChar char="v"/>
            </a:pPr>
            <a:r>
              <a:rPr lang="en-US" altLang="en-US"/>
              <a:t>Characterized by persistent regurgitation and re-chewing of food.</a:t>
            </a:r>
          </a:p>
          <a:p>
            <a:pPr marL="609600" indent="-609600" eaLnBrk="1" hangingPunct="1">
              <a:buFont typeface="Calibri" panose="020F0502020204030204" pitchFamily="34" charset="0"/>
              <a:buNone/>
            </a:pPr>
            <a:r>
              <a:rPr lang="en-US" altLang="en-US" sz="1900"/>
              <a:t>Both Pica and Rumination Disorder are linked to children with intellectual development and autism spectrum disorders.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a:extLst>
              <a:ext uri="{FF2B5EF4-FFF2-40B4-BE49-F238E27FC236}">
                <a16:creationId xmlns:a16="http://schemas.microsoft.com/office/drawing/2014/main" id="{CB628FD0-31B5-4EA5-BF42-74FDBD03A80B}"/>
              </a:ext>
            </a:extLst>
          </p:cNvPr>
          <p:cNvSpPr>
            <a:spLocks noGrp="1" noChangeArrowheads="1"/>
          </p:cNvSpPr>
          <p:nvPr>
            <p:ph type="title" idx="4294967295"/>
          </p:nvPr>
        </p:nvSpPr>
        <p:spPr>
          <a:xfrm>
            <a:off x="2438400" y="0"/>
            <a:ext cx="7772400" cy="685800"/>
          </a:xfrm>
        </p:spPr>
        <p:txBody>
          <a:bodyPr/>
          <a:lstStyle/>
          <a:p>
            <a:pPr algn="ctr" eaLnBrk="1" fontAlgn="auto" hangingPunct="1">
              <a:spcAft>
                <a:spcPts val="0"/>
              </a:spcAft>
              <a:defRPr/>
            </a:pPr>
            <a:r>
              <a:rPr lang="en-US" altLang="en-US" sz="2000">
                <a:solidFill>
                  <a:schemeClr val="tx1">
                    <a:lumMod val="75000"/>
                    <a:lumOff val="25000"/>
                  </a:schemeClr>
                </a:solidFill>
              </a:rPr>
              <a:t>Other Eating Disorders</a:t>
            </a:r>
          </a:p>
        </p:txBody>
      </p:sp>
      <p:sp>
        <p:nvSpPr>
          <p:cNvPr id="61443" name="Rectangle 3">
            <a:extLst>
              <a:ext uri="{FF2B5EF4-FFF2-40B4-BE49-F238E27FC236}">
                <a16:creationId xmlns:a16="http://schemas.microsoft.com/office/drawing/2014/main" id="{96C55EFC-7BE6-4348-8EF1-8B58DF6D7069}"/>
              </a:ext>
            </a:extLst>
          </p:cNvPr>
          <p:cNvSpPr>
            <a:spLocks noGrp="1" noChangeArrowheads="1"/>
          </p:cNvSpPr>
          <p:nvPr>
            <p:ph type="body" idx="4294967295"/>
          </p:nvPr>
        </p:nvSpPr>
        <p:spPr>
          <a:xfrm>
            <a:off x="1524000" y="685800"/>
            <a:ext cx="9144000" cy="6172200"/>
          </a:xfrm>
        </p:spPr>
        <p:txBody>
          <a:bodyPr lIns="91440"/>
          <a:lstStyle/>
          <a:p>
            <a:pPr eaLnBrk="1" hangingPunct="1"/>
            <a:r>
              <a:rPr lang="en-US" altLang="en-US" sz="1800">
                <a:solidFill>
                  <a:srgbClr val="D01602"/>
                </a:solidFill>
              </a:rPr>
              <a:t>Anorexia Nervosa</a:t>
            </a:r>
          </a:p>
          <a:p>
            <a:pPr lvl="1" eaLnBrk="1" hangingPunct="1"/>
            <a:r>
              <a:rPr lang="en-US" altLang="en-US"/>
              <a:t>Prevalent among adolescent girls. Rates of 0.5% - 2%.</a:t>
            </a:r>
          </a:p>
          <a:p>
            <a:pPr lvl="1" eaLnBrk="1" hangingPunct="1"/>
            <a:r>
              <a:rPr lang="en-US" altLang="en-US"/>
              <a:t>Person refuses to maintain a normal body weight. Body weight that is 85% or less than the normal weight for the person’s age and height (BMI </a:t>
            </a:r>
            <a:r>
              <a:rPr lang="en-US" altLang="en-US" u="sng"/>
              <a:t>&lt;</a:t>
            </a:r>
            <a:r>
              <a:rPr lang="en-US" altLang="en-US"/>
              <a:t> 18 kg/m</a:t>
            </a:r>
            <a:r>
              <a:rPr lang="en-US" altLang="en-US" baseline="30000"/>
              <a:t>2</a:t>
            </a:r>
            <a:r>
              <a:rPr lang="en-US" altLang="en-US"/>
              <a:t>).</a:t>
            </a:r>
          </a:p>
          <a:p>
            <a:pPr lvl="1" eaLnBrk="1" hangingPunct="1"/>
            <a:r>
              <a:rPr lang="en-US" altLang="en-US"/>
              <a:t>Other symptoms may include fear of becoming fat, a disturbed body image, and cessation of menstruation.</a:t>
            </a:r>
          </a:p>
          <a:p>
            <a:pPr lvl="1" eaLnBrk="1" hangingPunct="1"/>
            <a:r>
              <a:rPr lang="en-US" altLang="en-US"/>
              <a:t>Two types have been identified: Restricting Type (associated with dieting, fasting, or excessive exercise), and Binge-Eating/Purging Type (associated with binge eating, purging, or both).</a:t>
            </a:r>
          </a:p>
          <a:p>
            <a:pPr lvl="1" eaLnBrk="1" hangingPunct="1"/>
            <a:r>
              <a:rPr lang="en-US" altLang="en-US"/>
              <a:t>85% of those diagnosed meet the criteria while between the ages of 13 and 20 years.</a:t>
            </a:r>
          </a:p>
          <a:p>
            <a:pPr lvl="1" eaLnBrk="1" hangingPunct="1"/>
            <a:r>
              <a:rPr lang="en-US" altLang="en-US"/>
              <a:t>Physiological consequences include dry skin, edema, low blood pressure, metabolic changes, potassium loss, and cardiac damage that can result in death.</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a:extLst>
              <a:ext uri="{FF2B5EF4-FFF2-40B4-BE49-F238E27FC236}">
                <a16:creationId xmlns:a16="http://schemas.microsoft.com/office/drawing/2014/main" id="{3AD22C59-AD90-48A4-99BC-C4EDAA2B2C35}"/>
              </a:ext>
            </a:extLst>
          </p:cNvPr>
          <p:cNvSpPr>
            <a:spLocks noGrp="1" noChangeArrowheads="1"/>
          </p:cNvSpPr>
          <p:nvPr>
            <p:ph type="title" idx="4294967295"/>
          </p:nvPr>
        </p:nvSpPr>
        <p:spPr>
          <a:xfrm>
            <a:off x="2286000" y="762000"/>
            <a:ext cx="7772400" cy="609600"/>
          </a:xfrm>
        </p:spPr>
        <p:txBody>
          <a:bodyPr/>
          <a:lstStyle/>
          <a:p>
            <a:pPr algn="ctr" eaLnBrk="1" fontAlgn="auto" hangingPunct="1">
              <a:spcAft>
                <a:spcPts val="0"/>
              </a:spcAft>
              <a:defRPr/>
            </a:pPr>
            <a:r>
              <a:rPr lang="en-US" altLang="en-US" sz="2000">
                <a:solidFill>
                  <a:schemeClr val="tx1">
                    <a:lumMod val="75000"/>
                    <a:lumOff val="25000"/>
                  </a:schemeClr>
                </a:solidFill>
              </a:rPr>
              <a:t>Other Eating Disorders</a:t>
            </a:r>
          </a:p>
        </p:txBody>
      </p:sp>
      <p:sp>
        <p:nvSpPr>
          <p:cNvPr id="62467" name="Rectangle 3">
            <a:extLst>
              <a:ext uri="{FF2B5EF4-FFF2-40B4-BE49-F238E27FC236}">
                <a16:creationId xmlns:a16="http://schemas.microsoft.com/office/drawing/2014/main" id="{2259B013-C317-4408-9D87-A62E76843558}"/>
              </a:ext>
            </a:extLst>
          </p:cNvPr>
          <p:cNvSpPr>
            <a:spLocks noGrp="1" noChangeArrowheads="1"/>
          </p:cNvSpPr>
          <p:nvPr>
            <p:ph type="body" idx="4294967295"/>
          </p:nvPr>
        </p:nvSpPr>
        <p:spPr>
          <a:xfrm>
            <a:off x="2209800" y="1600200"/>
            <a:ext cx="8153400" cy="5257800"/>
          </a:xfrm>
        </p:spPr>
        <p:txBody>
          <a:bodyPr lIns="91440"/>
          <a:lstStyle/>
          <a:p>
            <a:pPr eaLnBrk="1" hangingPunct="1"/>
            <a:r>
              <a:rPr lang="en-US" altLang="en-US" sz="1800">
                <a:solidFill>
                  <a:srgbClr val="D01602"/>
                </a:solidFill>
              </a:rPr>
              <a:t>Bulimia Nervosa</a:t>
            </a:r>
          </a:p>
          <a:p>
            <a:pPr lvl="1" eaLnBrk="1" hangingPunct="1"/>
            <a:r>
              <a:rPr lang="en-US" altLang="en-US"/>
              <a:t>Individuals diagnosed with Bulimia Nervosa engage in similar behavior to those with Anorexia Nervosa, but do not meet the full criteria for that disorder, usually because their weight is more than 85% of normal.</a:t>
            </a:r>
          </a:p>
          <a:p>
            <a:pPr lvl="1" eaLnBrk="1" hangingPunct="1"/>
            <a:r>
              <a:rPr lang="en-US" altLang="en-US"/>
              <a:t>Involves an average of two episodes a week of binge eating and compensatory behavior such as vomiting, fasting, laxative use, or extreme exercise, for at least 3 months.</a:t>
            </a:r>
          </a:p>
          <a:p>
            <a:pPr lvl="1" eaLnBrk="1" hangingPunct="1"/>
            <a:r>
              <a:rPr lang="en-US" altLang="en-US"/>
              <a:t>Physiological reactions include dental cavities and enamel loss, electrolyte imbalance, cardiac and renal problems, and esophageal tears.</a:t>
            </a:r>
          </a:p>
          <a:p>
            <a:pPr eaLnBrk="1" hangingPunct="1"/>
            <a:endParaRPr lang="en-US" altLang="en-US" sz="17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a:extLst>
              <a:ext uri="{FF2B5EF4-FFF2-40B4-BE49-F238E27FC236}">
                <a16:creationId xmlns:a16="http://schemas.microsoft.com/office/drawing/2014/main" id="{96C4363A-A4F4-49FD-89BD-D26C369FB655}"/>
              </a:ext>
            </a:extLst>
          </p:cNvPr>
          <p:cNvSpPr>
            <a:spLocks noGrp="1" noChangeArrowheads="1"/>
          </p:cNvSpPr>
          <p:nvPr>
            <p:ph type="title" idx="4294967295"/>
          </p:nvPr>
        </p:nvSpPr>
        <p:spPr>
          <a:xfrm>
            <a:off x="2514600" y="762000"/>
            <a:ext cx="7772400" cy="762000"/>
          </a:xfrm>
        </p:spPr>
        <p:txBody>
          <a:bodyPr/>
          <a:lstStyle/>
          <a:p>
            <a:pPr algn="ctr" eaLnBrk="1" fontAlgn="auto" hangingPunct="1">
              <a:spcAft>
                <a:spcPts val="0"/>
              </a:spcAft>
              <a:defRPr/>
            </a:pPr>
            <a:r>
              <a:rPr lang="en-US" altLang="en-US">
                <a:solidFill>
                  <a:schemeClr val="tx1">
                    <a:lumMod val="75000"/>
                    <a:lumOff val="25000"/>
                  </a:schemeClr>
                </a:solidFill>
              </a:rPr>
              <a:t>Eating Disorders - Prognosis</a:t>
            </a:r>
          </a:p>
        </p:txBody>
      </p:sp>
      <p:sp>
        <p:nvSpPr>
          <p:cNvPr id="63491" name="Rectangle 3">
            <a:extLst>
              <a:ext uri="{FF2B5EF4-FFF2-40B4-BE49-F238E27FC236}">
                <a16:creationId xmlns:a16="http://schemas.microsoft.com/office/drawing/2014/main" id="{8E847DA3-A5A0-444F-A530-7189C72900A0}"/>
              </a:ext>
            </a:extLst>
          </p:cNvPr>
          <p:cNvSpPr>
            <a:spLocks noGrp="1" noChangeArrowheads="1"/>
          </p:cNvSpPr>
          <p:nvPr>
            <p:ph type="body" idx="4294967295"/>
          </p:nvPr>
        </p:nvSpPr>
        <p:spPr>
          <a:xfrm>
            <a:off x="1524000" y="1524000"/>
            <a:ext cx="8839200" cy="5105400"/>
          </a:xfrm>
        </p:spPr>
        <p:txBody>
          <a:bodyPr lIns="91440"/>
          <a:lstStyle/>
          <a:p>
            <a:pPr eaLnBrk="1" hangingPunct="1"/>
            <a:r>
              <a:rPr lang="en-US" altLang="en-US" sz="1800"/>
              <a:t>44% of people with </a:t>
            </a:r>
            <a:r>
              <a:rPr lang="en-US" altLang="en-US" sz="1800">
                <a:solidFill>
                  <a:srgbClr val="D01602"/>
                </a:solidFill>
              </a:rPr>
              <a:t>Anorexia Nervosa</a:t>
            </a:r>
            <a:r>
              <a:rPr lang="en-US" altLang="en-US" sz="1800"/>
              <a:t> recover completely through treatment, 28% are significantly improved, 24% are not helped or deteriorate, and 5% die.</a:t>
            </a:r>
          </a:p>
          <a:p>
            <a:pPr eaLnBrk="1" hangingPunct="1"/>
            <a:r>
              <a:rPr lang="en-US" altLang="en-US" sz="1800"/>
              <a:t>The prognosis for </a:t>
            </a:r>
            <a:r>
              <a:rPr lang="en-US" altLang="en-US" sz="1800">
                <a:solidFill>
                  <a:srgbClr val="D01602"/>
                </a:solidFill>
              </a:rPr>
              <a:t>Bulimia Nervosa</a:t>
            </a:r>
            <a:r>
              <a:rPr lang="en-US" altLang="en-US" sz="1800"/>
              <a:t> is somewhat better: Treatment that follows recommended guidelines can typically reduce binge-eating and purging by a rate of at least 75%. A positive prognosis is associated with good pre-morbid functioning, a positive family environment, the client’s acknowledgement of hunger, greater maturity and self-esteem, high educational level, early age of onset, less weight loss, shorter duration of the disease, less denial of the disorder, and absence of coexisting mental disorders.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2966967C-9F57-4C59-859D-F90D0563679E}"/>
              </a:ext>
            </a:extLst>
          </p:cNvPr>
          <p:cNvSpPr>
            <a:spLocks noGrp="1" noChangeArrowheads="1"/>
          </p:cNvSpPr>
          <p:nvPr>
            <p:ph type="title" idx="4294967295"/>
          </p:nvPr>
        </p:nvSpPr>
        <p:spPr>
          <a:xfrm>
            <a:off x="1524000" y="685800"/>
            <a:ext cx="9144000" cy="609600"/>
          </a:xfrm>
        </p:spPr>
        <p:txBody>
          <a:bodyPr/>
          <a:lstStyle/>
          <a:p>
            <a:pPr algn="ctr" eaLnBrk="1" fontAlgn="auto" hangingPunct="1">
              <a:spcAft>
                <a:spcPts val="0"/>
              </a:spcAft>
              <a:defRPr/>
            </a:pPr>
            <a:r>
              <a:rPr lang="en-US" altLang="en-US" sz="2000">
                <a:solidFill>
                  <a:schemeClr val="tx1">
                    <a:lumMod val="75000"/>
                    <a:lumOff val="25000"/>
                  </a:schemeClr>
                </a:solidFill>
              </a:rPr>
              <a:t>Eating Disorders - Intervention Strategies</a:t>
            </a:r>
          </a:p>
        </p:txBody>
      </p:sp>
      <p:sp>
        <p:nvSpPr>
          <p:cNvPr id="64515" name="Rectangle 3">
            <a:extLst>
              <a:ext uri="{FF2B5EF4-FFF2-40B4-BE49-F238E27FC236}">
                <a16:creationId xmlns:a16="http://schemas.microsoft.com/office/drawing/2014/main" id="{67DE134C-AF70-402A-BB1D-59585C617C4D}"/>
              </a:ext>
            </a:extLst>
          </p:cNvPr>
          <p:cNvSpPr>
            <a:spLocks noGrp="1" noChangeArrowheads="1"/>
          </p:cNvSpPr>
          <p:nvPr>
            <p:ph type="body" idx="4294967295"/>
          </p:nvPr>
        </p:nvSpPr>
        <p:spPr>
          <a:xfrm>
            <a:off x="1981200" y="1524000"/>
            <a:ext cx="8382000" cy="5105400"/>
          </a:xfrm>
        </p:spPr>
        <p:txBody>
          <a:bodyPr lIns="91440"/>
          <a:lstStyle/>
          <a:p>
            <a:pPr eaLnBrk="1" hangingPunct="1"/>
            <a:r>
              <a:rPr lang="en-US" altLang="en-US" sz="1800"/>
              <a:t>Medical assessment</a:t>
            </a:r>
          </a:p>
          <a:p>
            <a:pPr eaLnBrk="1" hangingPunct="1"/>
            <a:r>
              <a:rPr lang="en-US" altLang="en-US" sz="1800"/>
              <a:t>Multi-faceted therapy</a:t>
            </a:r>
          </a:p>
          <a:p>
            <a:pPr lvl="1" eaLnBrk="1" hangingPunct="1"/>
            <a:r>
              <a:rPr lang="en-US" altLang="en-US">
                <a:solidFill>
                  <a:srgbClr val="D01602"/>
                </a:solidFill>
              </a:rPr>
              <a:t>Behavior therapy</a:t>
            </a:r>
            <a:r>
              <a:rPr lang="en-US" altLang="en-US"/>
              <a:t> to promote healthy eating and eliminate purging and other destructive behaviors.</a:t>
            </a:r>
          </a:p>
          <a:p>
            <a:pPr lvl="1" eaLnBrk="1" hangingPunct="1"/>
            <a:r>
              <a:rPr lang="en-US" altLang="en-US">
                <a:solidFill>
                  <a:srgbClr val="D01602"/>
                </a:solidFill>
              </a:rPr>
              <a:t>Cognitive therapy</a:t>
            </a:r>
            <a:r>
              <a:rPr lang="en-US" altLang="en-US"/>
              <a:t> to help the individual gain an understanding of the disorder, improve self-esteem and gain a sense of control.</a:t>
            </a:r>
          </a:p>
          <a:p>
            <a:pPr lvl="1" eaLnBrk="1" hangingPunct="1"/>
            <a:r>
              <a:rPr lang="en-US" altLang="en-US">
                <a:solidFill>
                  <a:srgbClr val="D01602"/>
                </a:solidFill>
              </a:rPr>
              <a:t>Group therapy</a:t>
            </a:r>
            <a:r>
              <a:rPr lang="en-US" altLang="en-US"/>
              <a:t> and family counseling to help deal with emotional difficulties.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50E04273-0F47-409A-AEBD-95174C41C51C}"/>
              </a:ext>
            </a:extLst>
          </p:cNvPr>
          <p:cNvSpPr>
            <a:spLocks noGrp="1" noChangeArrowheads="1"/>
          </p:cNvSpPr>
          <p:nvPr>
            <p:ph type="title" idx="4294967295"/>
          </p:nvPr>
        </p:nvSpPr>
        <p:spPr>
          <a:xfrm>
            <a:off x="2057400" y="762000"/>
            <a:ext cx="8610600" cy="1143000"/>
          </a:xfrm>
        </p:spPr>
        <p:txBody>
          <a:bodyPr/>
          <a:lstStyle/>
          <a:p>
            <a:pPr algn="ctr" eaLnBrk="1" fontAlgn="auto" hangingPunct="1">
              <a:spcAft>
                <a:spcPts val="0"/>
              </a:spcAft>
              <a:defRPr/>
            </a:pPr>
            <a:r>
              <a:rPr lang="en-US" altLang="en-US" sz="2000">
                <a:solidFill>
                  <a:schemeClr val="tx1">
                    <a:lumMod val="75000"/>
                    <a:lumOff val="25000"/>
                  </a:schemeClr>
                </a:solidFill>
              </a:rPr>
              <a:t>Eating Disorders - Relevance to Professional School Counselors</a:t>
            </a:r>
          </a:p>
        </p:txBody>
      </p:sp>
      <p:sp>
        <p:nvSpPr>
          <p:cNvPr id="65539" name="Rectangle 3">
            <a:extLst>
              <a:ext uri="{FF2B5EF4-FFF2-40B4-BE49-F238E27FC236}">
                <a16:creationId xmlns:a16="http://schemas.microsoft.com/office/drawing/2014/main" id="{31316788-86EB-4BDB-AB3D-0BBDE7FE62D9}"/>
              </a:ext>
            </a:extLst>
          </p:cNvPr>
          <p:cNvSpPr>
            <a:spLocks noGrp="1" noChangeArrowheads="1"/>
          </p:cNvSpPr>
          <p:nvPr>
            <p:ph type="body" idx="4294967295"/>
          </p:nvPr>
        </p:nvSpPr>
        <p:spPr>
          <a:xfrm>
            <a:off x="1524000" y="1828800"/>
            <a:ext cx="9144000" cy="5029200"/>
          </a:xfrm>
        </p:spPr>
        <p:txBody>
          <a:bodyPr lIns="91440"/>
          <a:lstStyle/>
          <a:p>
            <a:pPr eaLnBrk="1" hangingPunct="1"/>
            <a:r>
              <a:rPr lang="en-US" altLang="en-US" sz="1700"/>
              <a:t>Signs and symptoms of these disorders will be apparent in school.</a:t>
            </a:r>
          </a:p>
          <a:p>
            <a:pPr eaLnBrk="1" hangingPunct="1"/>
            <a:r>
              <a:rPr lang="en-US" altLang="en-US" sz="1700"/>
              <a:t>Prevention programs and early detection may be the best defense.</a:t>
            </a:r>
          </a:p>
          <a:p>
            <a:pPr eaLnBrk="1" hangingPunct="1"/>
            <a:r>
              <a:rPr lang="en-US" altLang="en-US" sz="1700"/>
              <a:t>Professional school counselors may become aware of students who are regularly eating little or no lunch, engaging in ritualized eating patterns, or purging.</a:t>
            </a:r>
          </a:p>
          <a:p>
            <a:pPr eaLnBrk="1" hangingPunct="1"/>
            <a:r>
              <a:rPr lang="en-US" altLang="en-US" sz="1700"/>
              <a:t>Working with classroom teachers, the school nurse, and parents, professional school counselors can help students and their families become aware of dangerous eating patterns and the long-term consequences of eating disorders.</a:t>
            </a:r>
          </a:p>
          <a:p>
            <a:pPr eaLnBrk="1" hangingPunct="1"/>
            <a:r>
              <a:rPr lang="en-US" altLang="en-US" sz="1700"/>
              <a:t>Professional school counselors can also support the efforts of mental health therapists and help parents find resources.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a:extLst>
              <a:ext uri="{FF2B5EF4-FFF2-40B4-BE49-F238E27FC236}">
                <a16:creationId xmlns:a16="http://schemas.microsoft.com/office/drawing/2014/main" id="{0272BDB6-5A18-432D-B451-05D201DDF295}"/>
              </a:ext>
            </a:extLst>
          </p:cNvPr>
          <p:cNvSpPr>
            <a:spLocks noGrp="1" noChangeArrowheads="1"/>
          </p:cNvSpPr>
          <p:nvPr>
            <p:ph type="title" idx="4294967295"/>
          </p:nvPr>
        </p:nvSpPr>
        <p:spPr>
          <a:xfrm>
            <a:off x="1524000" y="685800"/>
            <a:ext cx="9144000" cy="609600"/>
          </a:xfrm>
        </p:spPr>
        <p:txBody>
          <a:bodyPr/>
          <a:lstStyle/>
          <a:p>
            <a:pPr eaLnBrk="1" fontAlgn="auto" hangingPunct="1">
              <a:spcAft>
                <a:spcPts val="0"/>
              </a:spcAft>
              <a:defRPr/>
            </a:pPr>
            <a:r>
              <a:rPr lang="en-US" altLang="en-US" sz="1800">
                <a:solidFill>
                  <a:schemeClr val="tx1">
                    <a:lumMod val="75000"/>
                    <a:lumOff val="25000"/>
                  </a:schemeClr>
                </a:solidFill>
              </a:rPr>
              <a:t>Elimination Disorders: Encopresis &amp; Enuresis</a:t>
            </a:r>
          </a:p>
        </p:txBody>
      </p:sp>
      <p:sp>
        <p:nvSpPr>
          <p:cNvPr id="66563" name="Rectangle 3">
            <a:extLst>
              <a:ext uri="{FF2B5EF4-FFF2-40B4-BE49-F238E27FC236}">
                <a16:creationId xmlns:a16="http://schemas.microsoft.com/office/drawing/2014/main" id="{0FD29ADB-B34D-4EFC-A35D-55AF2572AA73}"/>
              </a:ext>
            </a:extLst>
          </p:cNvPr>
          <p:cNvSpPr>
            <a:spLocks noGrp="1" noChangeArrowheads="1"/>
          </p:cNvSpPr>
          <p:nvPr>
            <p:ph type="body" idx="4294967295"/>
          </p:nvPr>
        </p:nvSpPr>
        <p:spPr>
          <a:xfrm>
            <a:off x="1524000" y="1219200"/>
            <a:ext cx="9144000" cy="5638800"/>
          </a:xfrm>
        </p:spPr>
        <p:txBody>
          <a:bodyPr lIns="91440"/>
          <a:lstStyle/>
          <a:p>
            <a:pPr eaLnBrk="1" hangingPunct="1"/>
            <a:r>
              <a:rPr lang="en-US" altLang="en-US" sz="1400"/>
              <a:t>Both are characterized by inadequate bowel or bladder control in children whose age and intellectual levels suggest they can be expected to have adequate control of these functions.</a:t>
            </a:r>
          </a:p>
          <a:p>
            <a:pPr eaLnBrk="1" hangingPunct="1"/>
            <a:r>
              <a:rPr lang="en-US" altLang="en-US" sz="1400"/>
              <a:t>These disorders cannot be associated with a medical condition.</a:t>
            </a:r>
          </a:p>
          <a:p>
            <a:pPr eaLnBrk="1" hangingPunct="1"/>
            <a:r>
              <a:rPr lang="en-US" altLang="en-US" sz="1400">
                <a:solidFill>
                  <a:srgbClr val="D01602"/>
                </a:solidFill>
              </a:rPr>
              <a:t>Encopresis</a:t>
            </a:r>
          </a:p>
          <a:p>
            <a:pPr lvl="1" eaLnBrk="1" hangingPunct="1"/>
            <a:r>
              <a:rPr lang="en-US" altLang="en-US" sz="1600"/>
              <a:t>Voluntary or involuntary passage of feces in inappropriate places.</a:t>
            </a:r>
          </a:p>
          <a:p>
            <a:pPr lvl="1" eaLnBrk="1" hangingPunct="1"/>
            <a:r>
              <a:rPr lang="en-US" altLang="en-US" sz="1600"/>
              <a:t>Diagnosis is not made in children younger than four years.</a:t>
            </a:r>
          </a:p>
          <a:p>
            <a:pPr lvl="1" eaLnBrk="1" hangingPunct="1"/>
            <a:r>
              <a:rPr lang="en-US" altLang="en-US" sz="1600"/>
              <a:t>Sometimes there is an association between Encopresis and ODD or Conduct Disorder. Sexual abuse and family pressure may also be associated with this disorder.</a:t>
            </a:r>
          </a:p>
          <a:p>
            <a:pPr eaLnBrk="1" hangingPunct="1"/>
            <a:r>
              <a:rPr lang="en-US" altLang="en-US" sz="1400">
                <a:solidFill>
                  <a:srgbClr val="D01602"/>
                </a:solidFill>
              </a:rPr>
              <a:t>Enuresis</a:t>
            </a:r>
          </a:p>
          <a:p>
            <a:pPr lvl="1" eaLnBrk="1" hangingPunct="1"/>
            <a:r>
              <a:rPr lang="en-US" altLang="en-US" sz="1600"/>
              <a:t>The involuntary or intentional inappropriate voiding of urine, occurring in children over the age of five years.</a:t>
            </a:r>
          </a:p>
          <a:p>
            <a:pPr lvl="1" eaLnBrk="1" hangingPunct="1"/>
            <a:r>
              <a:rPr lang="en-US" altLang="en-US" sz="1600"/>
              <a:t>The subtype, Nocturnal Only, is the most common type.</a:t>
            </a:r>
          </a:p>
          <a:p>
            <a:pPr lvl="1" eaLnBrk="1" hangingPunct="1"/>
            <a:r>
              <a:rPr lang="en-US" altLang="en-US" sz="1600"/>
              <a:t>Behavioral interventions are the most successful.</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a:extLst>
              <a:ext uri="{FF2B5EF4-FFF2-40B4-BE49-F238E27FC236}">
                <a16:creationId xmlns:a16="http://schemas.microsoft.com/office/drawing/2014/main" id="{3B452BA1-FF79-44A5-9E11-D12745755233}"/>
              </a:ext>
            </a:extLst>
          </p:cNvPr>
          <p:cNvSpPr>
            <a:spLocks noGrp="1" noChangeArrowheads="1"/>
          </p:cNvSpPr>
          <p:nvPr>
            <p:ph type="title" idx="4294967295"/>
          </p:nvPr>
        </p:nvSpPr>
        <p:spPr>
          <a:xfrm>
            <a:off x="2590800" y="685800"/>
            <a:ext cx="7772400" cy="1143000"/>
          </a:xfrm>
        </p:spPr>
        <p:txBody>
          <a:bodyPr/>
          <a:lstStyle/>
          <a:p>
            <a:pPr algn="ctr" eaLnBrk="1" fontAlgn="auto" hangingPunct="1">
              <a:spcAft>
                <a:spcPts val="0"/>
              </a:spcAft>
              <a:defRPr/>
            </a:pPr>
            <a:r>
              <a:rPr lang="en-US" altLang="en-US" sz="1800">
                <a:solidFill>
                  <a:schemeClr val="tx1">
                    <a:lumMod val="75000"/>
                    <a:lumOff val="25000"/>
                  </a:schemeClr>
                </a:solidFill>
              </a:rPr>
              <a:t>Elimination Disorders - Relevance To The Professional School Counselor</a:t>
            </a:r>
          </a:p>
        </p:txBody>
      </p:sp>
      <p:sp>
        <p:nvSpPr>
          <p:cNvPr id="67587" name="Rectangle 3">
            <a:extLst>
              <a:ext uri="{FF2B5EF4-FFF2-40B4-BE49-F238E27FC236}">
                <a16:creationId xmlns:a16="http://schemas.microsoft.com/office/drawing/2014/main" id="{2A367C96-6150-4E2B-83BD-314585519366}"/>
              </a:ext>
            </a:extLst>
          </p:cNvPr>
          <p:cNvSpPr>
            <a:spLocks noGrp="1" noChangeArrowheads="1"/>
          </p:cNvSpPr>
          <p:nvPr>
            <p:ph type="body" idx="4294967295"/>
          </p:nvPr>
        </p:nvSpPr>
        <p:spPr>
          <a:xfrm>
            <a:off x="2133600" y="2101850"/>
            <a:ext cx="8229600" cy="4451350"/>
          </a:xfrm>
        </p:spPr>
        <p:txBody>
          <a:bodyPr lIns="91440"/>
          <a:lstStyle/>
          <a:p>
            <a:pPr eaLnBrk="1" hangingPunct="1"/>
            <a:r>
              <a:rPr lang="en-US" altLang="en-US" sz="1800"/>
              <a:t>Parents will need information and education about how to deal with these disorders.</a:t>
            </a:r>
          </a:p>
          <a:p>
            <a:pPr eaLnBrk="1" hangingPunct="1"/>
            <a:r>
              <a:rPr lang="en-US" altLang="en-US" sz="1800"/>
              <a:t>Parents should be encouraged to rule out medical causes.</a:t>
            </a:r>
          </a:p>
          <a:p>
            <a:pPr eaLnBrk="1" hangingPunct="1"/>
            <a:r>
              <a:rPr lang="en-US" altLang="en-US" sz="1800"/>
              <a:t>The professional school counselor can also be available to help parents cope.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a:extLst>
              <a:ext uri="{FF2B5EF4-FFF2-40B4-BE49-F238E27FC236}">
                <a16:creationId xmlns:a16="http://schemas.microsoft.com/office/drawing/2014/main" id="{17FD4EA4-A3A6-48F6-BBD1-547D5F84429A}"/>
              </a:ext>
            </a:extLst>
          </p:cNvPr>
          <p:cNvSpPr>
            <a:spLocks noGrp="1" noChangeArrowheads="1"/>
          </p:cNvSpPr>
          <p:nvPr>
            <p:ph type="title" idx="4294967295"/>
          </p:nvPr>
        </p:nvSpPr>
        <p:spPr>
          <a:xfrm>
            <a:off x="1403350" y="609600"/>
            <a:ext cx="8959850" cy="990600"/>
          </a:xfrm>
        </p:spPr>
        <p:txBody>
          <a:bodyPr/>
          <a:lstStyle/>
          <a:p>
            <a:pPr algn="ctr" eaLnBrk="1" fontAlgn="auto" hangingPunct="1">
              <a:spcAft>
                <a:spcPts val="0"/>
              </a:spcAft>
              <a:defRPr/>
            </a:pPr>
            <a:r>
              <a:rPr lang="en-US" altLang="en-US" sz="3200" b="1" dirty="0">
                <a:solidFill>
                  <a:schemeClr val="tx1">
                    <a:lumMod val="75000"/>
                    <a:lumOff val="25000"/>
                  </a:schemeClr>
                </a:solidFill>
              </a:rPr>
              <a:t>Factors Contributing to a High Incidence of Emotional Disturbance</a:t>
            </a:r>
          </a:p>
        </p:txBody>
      </p:sp>
      <p:sp>
        <p:nvSpPr>
          <p:cNvPr id="13315" name="Rectangle 3">
            <a:extLst>
              <a:ext uri="{FF2B5EF4-FFF2-40B4-BE49-F238E27FC236}">
                <a16:creationId xmlns:a16="http://schemas.microsoft.com/office/drawing/2014/main" id="{9B9A1A53-2E4F-40B9-838F-2A17505E5B44}"/>
              </a:ext>
            </a:extLst>
          </p:cNvPr>
          <p:cNvSpPr>
            <a:spLocks noGrp="1" noChangeArrowheads="1"/>
          </p:cNvSpPr>
          <p:nvPr>
            <p:ph type="body" idx="4294967295"/>
          </p:nvPr>
        </p:nvSpPr>
        <p:spPr>
          <a:xfrm>
            <a:off x="1249363" y="1873250"/>
            <a:ext cx="9736137" cy="4437063"/>
          </a:xfrm>
        </p:spPr>
        <p:txBody>
          <a:bodyPr lIns="91440"/>
          <a:lstStyle/>
          <a:p>
            <a:pPr eaLnBrk="1" hangingPunct="1"/>
            <a:r>
              <a:rPr lang="en-US" altLang="en-US" sz="2400"/>
              <a:t>Children from ethnic and cultural minority groups are at risk for mental disorders and are overrepresented in special education programs.</a:t>
            </a:r>
          </a:p>
          <a:p>
            <a:pPr lvl="1" eaLnBrk="1" hangingPunct="1"/>
            <a:r>
              <a:rPr lang="en-US" altLang="en-US" sz="2400"/>
              <a:t>Children  and adolescents of color have been unserved or underserved and have had their emotional difficulties overlooked or misdiagnosed.</a:t>
            </a:r>
          </a:p>
          <a:p>
            <a:pPr eaLnBrk="1" hangingPunct="1"/>
            <a:r>
              <a:rPr lang="en-US" altLang="en-US" sz="2400"/>
              <a:t>Estimates suggest that 48% of students with emotional problems drop out of school and that students with severe emotional problems miss more days of school than those in any other disability category.</a:t>
            </a:r>
          </a:p>
          <a:p>
            <a:pPr eaLnBrk="1" hangingPunct="1"/>
            <a:r>
              <a:rPr lang="en-US" altLang="en-US" sz="2400"/>
              <a:t>Lack of adequate community-based mental health resources puts pressure on schools to provide those services.</a:t>
            </a:r>
          </a:p>
          <a:p>
            <a:pPr eaLnBrk="1" hangingPunct="1"/>
            <a:endParaRPr lang="en-US" altLang="en-US" sz="24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a:extLst>
              <a:ext uri="{FF2B5EF4-FFF2-40B4-BE49-F238E27FC236}">
                <a16:creationId xmlns:a16="http://schemas.microsoft.com/office/drawing/2014/main" id="{42A60416-CB0B-4CDB-9829-626D513FDB0C}"/>
              </a:ext>
            </a:extLst>
          </p:cNvPr>
          <p:cNvSpPr>
            <a:spLocks noGrp="1" noChangeArrowheads="1"/>
          </p:cNvSpPr>
          <p:nvPr>
            <p:ph type="title" idx="4294967295"/>
          </p:nvPr>
        </p:nvSpPr>
        <p:spPr>
          <a:xfrm>
            <a:off x="2362200" y="762000"/>
            <a:ext cx="7772400" cy="609600"/>
          </a:xfrm>
        </p:spPr>
        <p:txBody>
          <a:bodyPr/>
          <a:lstStyle/>
          <a:p>
            <a:pPr algn="ctr" eaLnBrk="1" fontAlgn="auto" hangingPunct="1">
              <a:spcAft>
                <a:spcPts val="0"/>
              </a:spcAft>
              <a:defRPr/>
            </a:pPr>
            <a:r>
              <a:rPr lang="en-US" altLang="en-US" sz="2000">
                <a:solidFill>
                  <a:schemeClr val="tx1">
                    <a:lumMod val="75000"/>
                    <a:lumOff val="25000"/>
                  </a:schemeClr>
                </a:solidFill>
              </a:rPr>
              <a:t>Depressive and Bipolar Disorders</a:t>
            </a:r>
          </a:p>
        </p:txBody>
      </p:sp>
      <p:sp>
        <p:nvSpPr>
          <p:cNvPr id="68611" name="Rectangle 3">
            <a:extLst>
              <a:ext uri="{FF2B5EF4-FFF2-40B4-BE49-F238E27FC236}">
                <a16:creationId xmlns:a16="http://schemas.microsoft.com/office/drawing/2014/main" id="{A692469D-B066-4E3D-8EC2-11920617057B}"/>
              </a:ext>
            </a:extLst>
          </p:cNvPr>
          <p:cNvSpPr>
            <a:spLocks noGrp="1" noChangeArrowheads="1"/>
          </p:cNvSpPr>
          <p:nvPr>
            <p:ph type="body" idx="4294967295"/>
          </p:nvPr>
        </p:nvSpPr>
        <p:spPr>
          <a:xfrm>
            <a:off x="2133600" y="1447800"/>
            <a:ext cx="8229600" cy="4540250"/>
          </a:xfrm>
        </p:spPr>
        <p:txBody>
          <a:bodyPr lIns="91440"/>
          <a:lstStyle/>
          <a:p>
            <a:pPr eaLnBrk="1" hangingPunct="1"/>
            <a:r>
              <a:rPr lang="en-US" altLang="en-US" sz="1700"/>
              <a:t>Characteristics include irritability and somatic complaints.</a:t>
            </a:r>
          </a:p>
          <a:p>
            <a:pPr eaLnBrk="1" hangingPunct="1"/>
            <a:r>
              <a:rPr lang="en-US" altLang="en-US" sz="1700"/>
              <a:t>An estimated 70% of children and adolescents with serious mood disorders are either undiagnosed or inadequately treated.</a:t>
            </a:r>
          </a:p>
          <a:p>
            <a:pPr eaLnBrk="1" hangingPunct="1"/>
            <a:r>
              <a:rPr lang="en-US" altLang="en-US" sz="1700"/>
              <a:t>Major Depressive Disorder is diagnosed in 0.4% to 2.5% of children and 0.4% to 8.3% of adolescents.</a:t>
            </a:r>
          </a:p>
          <a:p>
            <a:pPr eaLnBrk="1" hangingPunct="1"/>
            <a:r>
              <a:rPr lang="en-US" altLang="en-US" sz="1700"/>
              <a:t>Persistent Depressive (Dysthymic) Disorder, a milder form of depression is diagnosed in 0.6% to 1.7% of children and 1.6% to 8% of adolescents.</a:t>
            </a:r>
          </a:p>
          <a:p>
            <a:pPr eaLnBrk="1" hangingPunct="1"/>
            <a:r>
              <a:rPr lang="en-US" altLang="en-US" sz="1700"/>
              <a:t>Bipolar Disorder, characterized by episodes of depression and episodes of mania or hypomania is rare in children.</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a:extLst>
              <a:ext uri="{FF2B5EF4-FFF2-40B4-BE49-F238E27FC236}">
                <a16:creationId xmlns:a16="http://schemas.microsoft.com/office/drawing/2014/main" id="{0EB60A12-8464-4A63-A569-1CE783B61CB6}"/>
              </a:ext>
            </a:extLst>
          </p:cNvPr>
          <p:cNvSpPr>
            <a:spLocks noGrp="1" noChangeArrowheads="1"/>
          </p:cNvSpPr>
          <p:nvPr>
            <p:ph type="title" idx="4294967295"/>
          </p:nvPr>
        </p:nvSpPr>
        <p:spPr>
          <a:xfrm>
            <a:off x="2590800" y="609600"/>
            <a:ext cx="7772400" cy="685800"/>
          </a:xfrm>
        </p:spPr>
        <p:txBody>
          <a:bodyPr/>
          <a:lstStyle/>
          <a:p>
            <a:pPr algn="ctr" eaLnBrk="1" fontAlgn="auto" hangingPunct="1">
              <a:spcAft>
                <a:spcPts val="0"/>
              </a:spcAft>
              <a:defRPr/>
            </a:pPr>
            <a:r>
              <a:rPr lang="en-US" altLang="en-US" sz="2000">
                <a:solidFill>
                  <a:schemeClr val="tx1">
                    <a:lumMod val="75000"/>
                    <a:lumOff val="25000"/>
                  </a:schemeClr>
                </a:solidFill>
              </a:rPr>
              <a:t>Mood Disorders (cont.)</a:t>
            </a:r>
          </a:p>
        </p:txBody>
      </p:sp>
      <p:sp>
        <p:nvSpPr>
          <p:cNvPr id="69635" name="Rectangle 3">
            <a:extLst>
              <a:ext uri="{FF2B5EF4-FFF2-40B4-BE49-F238E27FC236}">
                <a16:creationId xmlns:a16="http://schemas.microsoft.com/office/drawing/2014/main" id="{88A6615C-5EC3-42A6-91BE-950868BAEF6E}"/>
              </a:ext>
            </a:extLst>
          </p:cNvPr>
          <p:cNvSpPr>
            <a:spLocks noGrp="1" noChangeArrowheads="1"/>
          </p:cNvSpPr>
          <p:nvPr>
            <p:ph type="body" idx="4294967295"/>
          </p:nvPr>
        </p:nvSpPr>
        <p:spPr>
          <a:xfrm>
            <a:off x="1524000" y="1143000"/>
            <a:ext cx="9144000" cy="5867400"/>
          </a:xfrm>
        </p:spPr>
        <p:txBody>
          <a:bodyPr lIns="91440"/>
          <a:lstStyle/>
          <a:p>
            <a:pPr eaLnBrk="1" hangingPunct="1"/>
            <a:r>
              <a:rPr lang="en-US" altLang="en-US" sz="1600">
                <a:solidFill>
                  <a:srgbClr val="D01602"/>
                </a:solidFill>
              </a:rPr>
              <a:t>Prognosis</a:t>
            </a:r>
          </a:p>
          <a:p>
            <a:pPr lvl="1" eaLnBrk="1" hangingPunct="1"/>
            <a:r>
              <a:rPr lang="en-US" altLang="en-US"/>
              <a:t>Psychotherapy and psychoeducational interventions have been shown to be effective.</a:t>
            </a:r>
          </a:p>
          <a:p>
            <a:pPr eaLnBrk="1" hangingPunct="1"/>
            <a:r>
              <a:rPr lang="en-US" altLang="en-US" sz="1600">
                <a:solidFill>
                  <a:srgbClr val="D01602"/>
                </a:solidFill>
              </a:rPr>
              <a:t>Intervention Strategies</a:t>
            </a:r>
          </a:p>
          <a:p>
            <a:pPr lvl="1" eaLnBrk="1" hangingPunct="1"/>
            <a:r>
              <a:rPr lang="en-US" altLang="en-US"/>
              <a:t>Cognitive and behavioral interventions are emphasized.</a:t>
            </a:r>
          </a:p>
          <a:p>
            <a:pPr lvl="1" eaLnBrk="1" hangingPunct="1"/>
            <a:r>
              <a:rPr lang="en-US" altLang="en-US"/>
              <a:t>Psychoeducational programs focus on improving social skills and encouraging rewarding activities.</a:t>
            </a:r>
          </a:p>
          <a:p>
            <a:pPr lvl="1" eaLnBrk="1" hangingPunct="1"/>
            <a:r>
              <a:rPr lang="en-US" altLang="en-US"/>
              <a:t>The effectiveness of medications has not yet been established.</a:t>
            </a:r>
          </a:p>
          <a:p>
            <a:pPr eaLnBrk="1" hangingPunct="1"/>
            <a:r>
              <a:rPr lang="en-US" altLang="en-US" sz="1600">
                <a:solidFill>
                  <a:srgbClr val="D01602"/>
                </a:solidFill>
              </a:rPr>
              <a:t>Relevance to the Professional School Counselor</a:t>
            </a:r>
          </a:p>
          <a:p>
            <a:pPr lvl="1" eaLnBrk="1" hangingPunct="1"/>
            <a:r>
              <a:rPr lang="en-US" altLang="en-US"/>
              <a:t>Understanding the diagnostic criteria for Mood Disorders is important so professional school counselors can distinguish situational sadness from a mental disorder.</a:t>
            </a:r>
          </a:p>
          <a:p>
            <a:pPr lvl="1" eaLnBrk="1" hangingPunct="1"/>
            <a:r>
              <a:rPr lang="en-US" altLang="en-US"/>
              <a:t>The professional school counselor will consult with parents, teachers and other mental health professionals when working with a child who appears depressed.</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a:extLst>
              <a:ext uri="{FF2B5EF4-FFF2-40B4-BE49-F238E27FC236}">
                <a16:creationId xmlns:a16="http://schemas.microsoft.com/office/drawing/2014/main" id="{5AFFB515-0727-49F2-9DBE-DB807B3D4BB7}"/>
              </a:ext>
            </a:extLst>
          </p:cNvPr>
          <p:cNvSpPr>
            <a:spLocks noGrp="1" noChangeArrowheads="1"/>
          </p:cNvSpPr>
          <p:nvPr>
            <p:ph type="title" idx="4294967295"/>
          </p:nvPr>
        </p:nvSpPr>
        <p:spPr>
          <a:xfrm>
            <a:off x="2514600" y="685800"/>
            <a:ext cx="7772400" cy="609600"/>
          </a:xfrm>
        </p:spPr>
        <p:txBody>
          <a:bodyPr/>
          <a:lstStyle/>
          <a:p>
            <a:pPr algn="ctr" eaLnBrk="1" fontAlgn="auto" hangingPunct="1">
              <a:spcAft>
                <a:spcPts val="0"/>
              </a:spcAft>
              <a:defRPr/>
            </a:pPr>
            <a:r>
              <a:rPr lang="en-US" altLang="en-US" sz="2000">
                <a:solidFill>
                  <a:schemeClr val="tx1">
                    <a:lumMod val="75000"/>
                    <a:lumOff val="25000"/>
                  </a:schemeClr>
                </a:solidFill>
              </a:rPr>
              <a:t>Substance-Related Disorders</a:t>
            </a:r>
          </a:p>
        </p:txBody>
      </p:sp>
      <p:sp>
        <p:nvSpPr>
          <p:cNvPr id="70659" name="Rectangle 3">
            <a:extLst>
              <a:ext uri="{FF2B5EF4-FFF2-40B4-BE49-F238E27FC236}">
                <a16:creationId xmlns:a16="http://schemas.microsoft.com/office/drawing/2014/main" id="{D9705133-D561-47BB-8CB8-846F3EF1C4C8}"/>
              </a:ext>
            </a:extLst>
          </p:cNvPr>
          <p:cNvSpPr>
            <a:spLocks noGrp="1" noChangeArrowheads="1"/>
          </p:cNvSpPr>
          <p:nvPr>
            <p:ph type="body" idx="4294967295"/>
          </p:nvPr>
        </p:nvSpPr>
        <p:spPr>
          <a:xfrm>
            <a:off x="1524000" y="1295400"/>
            <a:ext cx="9144000" cy="5867400"/>
          </a:xfrm>
        </p:spPr>
        <p:txBody>
          <a:bodyPr lIns="91440"/>
          <a:lstStyle/>
          <a:p>
            <a:pPr marL="609600" indent="-609600" eaLnBrk="1" hangingPunct="1"/>
            <a:r>
              <a:rPr lang="en-US" altLang="en-US" sz="1600"/>
              <a:t>Children who live with parents with Substance-Related and Addictive Disorders are at a particularly high risk of developing these disorders themselves.</a:t>
            </a:r>
          </a:p>
          <a:p>
            <a:pPr marL="609600" indent="-609600" eaLnBrk="1" hangingPunct="1"/>
            <a:r>
              <a:rPr lang="en-US" altLang="en-US" sz="1600">
                <a:solidFill>
                  <a:srgbClr val="D01602"/>
                </a:solidFill>
              </a:rPr>
              <a:t>Substance-Related Disorders </a:t>
            </a:r>
          </a:p>
          <a:p>
            <a:pPr marL="1104900" lvl="1" indent="-533400" eaLnBrk="1" hangingPunct="1"/>
            <a:r>
              <a:rPr lang="en-US" altLang="en-US"/>
              <a:t>Characterized by maladaptive patterns of using drugs or alcohol leading to significant impairment or distress.</a:t>
            </a:r>
          </a:p>
          <a:p>
            <a:pPr marL="1104900" lvl="1" indent="-533400" eaLnBrk="1" hangingPunct="1"/>
            <a:r>
              <a:rPr lang="en-US" altLang="en-US"/>
              <a:t>Symptoms such as intoxication, mood changes, and sleep-related problems stem directly from maladaptive patterns of using drugs or alcohol.</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a:extLst>
              <a:ext uri="{FF2B5EF4-FFF2-40B4-BE49-F238E27FC236}">
                <a16:creationId xmlns:a16="http://schemas.microsoft.com/office/drawing/2014/main" id="{D9C087EB-C71B-4A56-AC8A-7C6E022D16A5}"/>
              </a:ext>
            </a:extLst>
          </p:cNvPr>
          <p:cNvSpPr>
            <a:spLocks noGrp="1" noChangeArrowheads="1"/>
          </p:cNvSpPr>
          <p:nvPr>
            <p:ph type="title" idx="4294967295"/>
          </p:nvPr>
        </p:nvSpPr>
        <p:spPr>
          <a:xfrm>
            <a:off x="1524000" y="533400"/>
            <a:ext cx="9144000" cy="685800"/>
          </a:xfrm>
        </p:spPr>
        <p:txBody>
          <a:bodyPr/>
          <a:lstStyle/>
          <a:p>
            <a:pPr algn="ctr" eaLnBrk="1" fontAlgn="auto" hangingPunct="1">
              <a:spcAft>
                <a:spcPts val="0"/>
              </a:spcAft>
              <a:defRPr/>
            </a:pPr>
            <a:r>
              <a:rPr lang="en-US" altLang="en-US" sz="2000">
                <a:solidFill>
                  <a:schemeClr val="tx1">
                    <a:lumMod val="75000"/>
                    <a:lumOff val="25000"/>
                  </a:schemeClr>
                </a:solidFill>
              </a:rPr>
              <a:t>Substance-Related Disorders (cont.)</a:t>
            </a:r>
          </a:p>
        </p:txBody>
      </p:sp>
      <p:sp>
        <p:nvSpPr>
          <p:cNvPr id="71683" name="Rectangle 3">
            <a:extLst>
              <a:ext uri="{FF2B5EF4-FFF2-40B4-BE49-F238E27FC236}">
                <a16:creationId xmlns:a16="http://schemas.microsoft.com/office/drawing/2014/main" id="{300823AA-A20D-4D0B-A4FE-9466D80B1D72}"/>
              </a:ext>
            </a:extLst>
          </p:cNvPr>
          <p:cNvSpPr>
            <a:spLocks noGrp="1" noChangeArrowheads="1"/>
          </p:cNvSpPr>
          <p:nvPr>
            <p:ph type="body" idx="4294967295"/>
          </p:nvPr>
        </p:nvSpPr>
        <p:spPr>
          <a:xfrm>
            <a:off x="2057400" y="1219200"/>
            <a:ext cx="8610600" cy="5638800"/>
          </a:xfrm>
        </p:spPr>
        <p:txBody>
          <a:bodyPr lIns="91440"/>
          <a:lstStyle/>
          <a:p>
            <a:pPr eaLnBrk="1" hangingPunct="1"/>
            <a:r>
              <a:rPr lang="en-US" altLang="en-US" sz="1700">
                <a:solidFill>
                  <a:srgbClr val="D01602"/>
                </a:solidFill>
              </a:rPr>
              <a:t>Prognosis</a:t>
            </a:r>
          </a:p>
          <a:p>
            <a:pPr lvl="1" eaLnBrk="1" hangingPunct="1"/>
            <a:r>
              <a:rPr lang="en-US" altLang="en-US"/>
              <a:t>Many factors are related to a good prognosis, such as a stable family situation, early intervention, lack of antisocial behavior, and no family history of alcohol abuse.</a:t>
            </a:r>
          </a:p>
          <a:p>
            <a:pPr lvl="1" eaLnBrk="1" hangingPunct="1"/>
            <a:r>
              <a:rPr lang="en-US" altLang="en-US"/>
              <a:t>Ten risk factors that predict or precipitate Substance-related Disorders (Lambie &amp; Rokutani, 2002)</a:t>
            </a:r>
          </a:p>
          <a:p>
            <a:pPr lvl="2" eaLnBrk="1" hangingPunct="1"/>
            <a:r>
              <a:rPr lang="en-US" altLang="en-US" sz="1800"/>
              <a:t>Poor parent-child relationships</a:t>
            </a:r>
          </a:p>
          <a:p>
            <a:pPr lvl="2" eaLnBrk="1" hangingPunct="1"/>
            <a:r>
              <a:rPr lang="en-US" altLang="en-US" sz="1800"/>
              <a:t>Mental disorders (especially depression)</a:t>
            </a:r>
          </a:p>
          <a:p>
            <a:pPr lvl="2" eaLnBrk="1" hangingPunct="1"/>
            <a:r>
              <a:rPr lang="en-US" altLang="en-US" sz="1800"/>
              <a:t>A tendency to seek novel experiences or take risks</a:t>
            </a:r>
          </a:p>
          <a:p>
            <a:pPr lvl="2" eaLnBrk="1" hangingPunct="1"/>
            <a:r>
              <a:rPr lang="en-US" altLang="en-US" sz="1800"/>
              <a:t>Family members or peers who use substances</a:t>
            </a:r>
          </a:p>
          <a:p>
            <a:pPr lvl="2" eaLnBrk="1" hangingPunct="1"/>
            <a:r>
              <a:rPr lang="en-US" altLang="en-US" sz="1800"/>
              <a:t>Low academic motivation</a:t>
            </a:r>
          </a:p>
          <a:p>
            <a:pPr lvl="2" eaLnBrk="1" hangingPunct="1"/>
            <a:r>
              <a:rPr lang="en-US" altLang="en-US" sz="1800"/>
              <a:t>Absence of religion/religiosity</a:t>
            </a:r>
          </a:p>
          <a:p>
            <a:pPr lvl="2" eaLnBrk="1" hangingPunct="1"/>
            <a:r>
              <a:rPr lang="en-US" altLang="en-US" sz="1800"/>
              <a:t>Early cigarette use</a:t>
            </a:r>
          </a:p>
          <a:p>
            <a:pPr lvl="2" eaLnBrk="1" hangingPunct="1"/>
            <a:r>
              <a:rPr lang="en-US" altLang="en-US" sz="1800"/>
              <a:t>Low self-esteem</a:t>
            </a:r>
          </a:p>
          <a:p>
            <a:pPr lvl="2" eaLnBrk="1" hangingPunct="1"/>
            <a:r>
              <a:rPr lang="en-US" altLang="en-US" sz="1800"/>
              <a:t>Being raised in a single-parent or blended family</a:t>
            </a:r>
          </a:p>
          <a:p>
            <a:pPr lvl="2" eaLnBrk="1" hangingPunct="1"/>
            <a:r>
              <a:rPr lang="en-US" altLang="en-US" sz="1800"/>
              <a:t>Engaging in health-compromising behaviors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a:extLst>
              <a:ext uri="{FF2B5EF4-FFF2-40B4-BE49-F238E27FC236}">
                <a16:creationId xmlns:a16="http://schemas.microsoft.com/office/drawing/2014/main" id="{CEEDE1D4-EAF7-451F-A657-D4795ED2001B}"/>
              </a:ext>
            </a:extLst>
          </p:cNvPr>
          <p:cNvSpPr>
            <a:spLocks noGrp="1" noChangeArrowheads="1"/>
          </p:cNvSpPr>
          <p:nvPr>
            <p:ph type="title" idx="4294967295"/>
          </p:nvPr>
        </p:nvSpPr>
        <p:spPr>
          <a:xfrm>
            <a:off x="1828800" y="228600"/>
            <a:ext cx="8686800" cy="1143000"/>
          </a:xfrm>
        </p:spPr>
        <p:txBody>
          <a:bodyPr/>
          <a:lstStyle/>
          <a:p>
            <a:pPr algn="ctr" eaLnBrk="1" fontAlgn="auto" hangingPunct="1">
              <a:spcAft>
                <a:spcPts val="0"/>
              </a:spcAft>
              <a:defRPr/>
            </a:pPr>
            <a:r>
              <a:rPr lang="en-US" altLang="en-US">
                <a:solidFill>
                  <a:schemeClr val="tx1">
                    <a:lumMod val="75000"/>
                    <a:lumOff val="25000"/>
                  </a:schemeClr>
                </a:solidFill>
              </a:rPr>
              <a:t>Substance-Related Disorders (cont.)</a:t>
            </a:r>
          </a:p>
        </p:txBody>
      </p:sp>
      <p:sp>
        <p:nvSpPr>
          <p:cNvPr id="72707" name="Rectangle 3">
            <a:extLst>
              <a:ext uri="{FF2B5EF4-FFF2-40B4-BE49-F238E27FC236}">
                <a16:creationId xmlns:a16="http://schemas.microsoft.com/office/drawing/2014/main" id="{5170299B-9BE8-48CB-AD06-91E5C12D9E34}"/>
              </a:ext>
            </a:extLst>
          </p:cNvPr>
          <p:cNvSpPr>
            <a:spLocks noGrp="1" noChangeArrowheads="1"/>
          </p:cNvSpPr>
          <p:nvPr>
            <p:ph type="body" idx="4294967295"/>
          </p:nvPr>
        </p:nvSpPr>
        <p:spPr>
          <a:xfrm>
            <a:off x="2133600" y="1371600"/>
            <a:ext cx="8382000" cy="4953000"/>
          </a:xfrm>
        </p:spPr>
        <p:txBody>
          <a:bodyPr lIns="91440"/>
          <a:lstStyle/>
          <a:p>
            <a:pPr eaLnBrk="1" hangingPunct="1"/>
            <a:r>
              <a:rPr lang="en-US" altLang="en-US" sz="1700">
                <a:solidFill>
                  <a:srgbClr val="D01602"/>
                </a:solidFill>
              </a:rPr>
              <a:t>Intervention Strategies</a:t>
            </a:r>
          </a:p>
          <a:p>
            <a:pPr lvl="1" eaLnBrk="1" hangingPunct="1"/>
            <a:r>
              <a:rPr lang="en-US" altLang="en-US"/>
              <a:t>Prevention through substance abuse education, recognition of risk factors, and early detection and treatment are important strategies.</a:t>
            </a:r>
          </a:p>
          <a:p>
            <a:pPr lvl="1" eaLnBrk="1" hangingPunct="1"/>
            <a:r>
              <a:rPr lang="en-US" altLang="en-US"/>
              <a:t>Accurate screening is also paramount for intervention.</a:t>
            </a:r>
          </a:p>
          <a:p>
            <a:pPr lvl="1" eaLnBrk="1" hangingPunct="1"/>
            <a:r>
              <a:rPr lang="en-US" altLang="en-US"/>
              <a:t>Treatment may include detoxification, contracting, behavior therapy, self-help groups, family therapy, change in a person’s social context, and nutritional and recreational counseling.</a:t>
            </a:r>
          </a:p>
          <a:p>
            <a:pPr lvl="1" eaLnBrk="1" hangingPunct="1"/>
            <a:r>
              <a:rPr lang="en-US" altLang="en-US"/>
              <a:t>Specific interventions include family intervention, remedial education, career counseling, and community outreach.</a:t>
            </a:r>
          </a:p>
          <a:p>
            <a:pPr lvl="1" eaLnBrk="1" hangingPunct="1"/>
            <a:r>
              <a:rPr lang="en-US" altLang="en-US"/>
              <a:t>Treatment programs for youth must target the specific needs of adolescents, including level of cognitive development, family situation, and educational needs.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a:extLst>
              <a:ext uri="{FF2B5EF4-FFF2-40B4-BE49-F238E27FC236}">
                <a16:creationId xmlns:a16="http://schemas.microsoft.com/office/drawing/2014/main" id="{4DB403E0-2352-4C53-866B-30B084856C33}"/>
              </a:ext>
            </a:extLst>
          </p:cNvPr>
          <p:cNvSpPr>
            <a:spLocks noGrp="1" noChangeArrowheads="1"/>
          </p:cNvSpPr>
          <p:nvPr>
            <p:ph type="title" idx="4294967295"/>
          </p:nvPr>
        </p:nvSpPr>
        <p:spPr>
          <a:xfrm>
            <a:off x="2057400" y="228600"/>
            <a:ext cx="8610600" cy="1143000"/>
          </a:xfrm>
        </p:spPr>
        <p:txBody>
          <a:bodyPr>
            <a:normAutofit fontScale="90000"/>
          </a:bodyPr>
          <a:lstStyle/>
          <a:p>
            <a:pPr algn="ctr" eaLnBrk="1" fontAlgn="auto" hangingPunct="1">
              <a:spcAft>
                <a:spcPts val="0"/>
              </a:spcAft>
              <a:defRPr/>
            </a:pPr>
            <a:r>
              <a:rPr lang="en-US" altLang="en-US">
                <a:solidFill>
                  <a:schemeClr val="tx1">
                    <a:lumMod val="75000"/>
                    <a:lumOff val="25000"/>
                  </a:schemeClr>
                </a:solidFill>
              </a:rPr>
              <a:t>Substance-Related Disorders (cont.)</a:t>
            </a:r>
          </a:p>
        </p:txBody>
      </p:sp>
      <p:sp>
        <p:nvSpPr>
          <p:cNvPr id="73731" name="Rectangle 3">
            <a:extLst>
              <a:ext uri="{FF2B5EF4-FFF2-40B4-BE49-F238E27FC236}">
                <a16:creationId xmlns:a16="http://schemas.microsoft.com/office/drawing/2014/main" id="{1D194358-D3E6-43FA-9DCC-9D73E0072663}"/>
              </a:ext>
            </a:extLst>
          </p:cNvPr>
          <p:cNvSpPr>
            <a:spLocks noGrp="1" noChangeArrowheads="1"/>
          </p:cNvSpPr>
          <p:nvPr>
            <p:ph type="body" idx="4294967295"/>
          </p:nvPr>
        </p:nvSpPr>
        <p:spPr>
          <a:xfrm>
            <a:off x="2133600" y="1295400"/>
            <a:ext cx="8305800" cy="5562600"/>
          </a:xfrm>
        </p:spPr>
        <p:txBody>
          <a:bodyPr lIns="91440"/>
          <a:lstStyle/>
          <a:p>
            <a:pPr eaLnBrk="1" hangingPunct="1"/>
            <a:r>
              <a:rPr lang="en-US" altLang="en-US" sz="1700">
                <a:solidFill>
                  <a:srgbClr val="D01602"/>
                </a:solidFill>
              </a:rPr>
              <a:t>Relevance To The Professional School Counselor</a:t>
            </a:r>
          </a:p>
          <a:p>
            <a:pPr lvl="1" eaLnBrk="1" hangingPunct="1"/>
            <a:r>
              <a:rPr lang="en-US" altLang="en-US"/>
              <a:t>The most dramatic increase in exposure and drug use is at 12 to 13 years of age. As a result proactive substance use education programs are necessary.</a:t>
            </a:r>
          </a:p>
          <a:p>
            <a:pPr lvl="1" eaLnBrk="1" hangingPunct="1"/>
            <a:r>
              <a:rPr lang="en-US" altLang="en-US"/>
              <a:t>Professional school counselors have four functions when working with students with possible substance abuse issues:</a:t>
            </a:r>
          </a:p>
          <a:p>
            <a:pPr lvl="2" eaLnBrk="1" hangingPunct="1"/>
            <a:r>
              <a:rPr lang="en-US" altLang="en-US"/>
              <a:t>Identify the possible warning signs of student substance abuse.</a:t>
            </a:r>
          </a:p>
          <a:p>
            <a:pPr lvl="2" eaLnBrk="1" hangingPunct="1"/>
            <a:r>
              <a:rPr lang="en-US" altLang="en-US"/>
              <a:t>Work with the youth to establish a therapeutic relationship.</a:t>
            </a:r>
          </a:p>
          <a:p>
            <a:pPr lvl="2" eaLnBrk="1" hangingPunct="1"/>
            <a:r>
              <a:rPr lang="en-US" altLang="en-US"/>
              <a:t>Support the family system to promote change.</a:t>
            </a:r>
          </a:p>
          <a:p>
            <a:pPr lvl="2" eaLnBrk="1" hangingPunct="1"/>
            <a:r>
              <a:rPr lang="en-US" altLang="en-US"/>
              <a:t>Be a resource and liaison between the student, the family, the school, and community agencies and treatment programs.</a:t>
            </a:r>
          </a:p>
          <a:p>
            <a:pPr eaLnBrk="1" hangingPunct="1"/>
            <a:endParaRPr lang="en-US" altLang="en-US" sz="150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a:extLst>
              <a:ext uri="{FF2B5EF4-FFF2-40B4-BE49-F238E27FC236}">
                <a16:creationId xmlns:a16="http://schemas.microsoft.com/office/drawing/2014/main" id="{03910388-913E-4D90-AE56-C2BF428CB765}"/>
              </a:ext>
            </a:extLst>
          </p:cNvPr>
          <p:cNvSpPr>
            <a:spLocks noGrp="1" noChangeArrowheads="1"/>
          </p:cNvSpPr>
          <p:nvPr>
            <p:ph type="title" idx="4294967295"/>
          </p:nvPr>
        </p:nvSpPr>
        <p:spPr>
          <a:xfrm>
            <a:off x="2438400" y="685800"/>
            <a:ext cx="7772400" cy="609600"/>
          </a:xfrm>
        </p:spPr>
        <p:txBody>
          <a:bodyPr/>
          <a:lstStyle/>
          <a:p>
            <a:pPr algn="ctr" eaLnBrk="1" fontAlgn="auto" hangingPunct="1">
              <a:spcAft>
                <a:spcPts val="0"/>
              </a:spcAft>
              <a:defRPr/>
            </a:pPr>
            <a:r>
              <a:rPr lang="en-US" altLang="en-US" sz="2000">
                <a:solidFill>
                  <a:schemeClr val="tx1">
                    <a:lumMod val="75000"/>
                    <a:lumOff val="25000"/>
                  </a:schemeClr>
                </a:solidFill>
              </a:rPr>
              <a:t>Psychotic Disorders</a:t>
            </a:r>
          </a:p>
        </p:txBody>
      </p:sp>
      <p:sp>
        <p:nvSpPr>
          <p:cNvPr id="74755" name="Rectangle 3">
            <a:extLst>
              <a:ext uri="{FF2B5EF4-FFF2-40B4-BE49-F238E27FC236}">
                <a16:creationId xmlns:a16="http://schemas.microsoft.com/office/drawing/2014/main" id="{E67A131E-1C50-4FB6-B702-ADE218AB0C77}"/>
              </a:ext>
            </a:extLst>
          </p:cNvPr>
          <p:cNvSpPr>
            <a:spLocks noGrp="1" noChangeArrowheads="1"/>
          </p:cNvSpPr>
          <p:nvPr>
            <p:ph type="body" idx="4294967295"/>
          </p:nvPr>
        </p:nvSpPr>
        <p:spPr>
          <a:xfrm>
            <a:off x="1981200" y="1524000"/>
            <a:ext cx="8382000" cy="5181600"/>
          </a:xfrm>
        </p:spPr>
        <p:txBody>
          <a:bodyPr lIns="91440"/>
          <a:lstStyle/>
          <a:p>
            <a:pPr eaLnBrk="1" hangingPunct="1"/>
            <a:r>
              <a:rPr lang="en-US" altLang="en-US" sz="1800"/>
              <a:t>Psychotic disorders are rarely diagnosed in children. For example, approximately 1 child in 10,000 develops Schizophrenia.</a:t>
            </a:r>
          </a:p>
          <a:p>
            <a:pPr eaLnBrk="1" hangingPunct="1"/>
            <a:r>
              <a:rPr lang="en-US" altLang="en-US" sz="1800"/>
              <a:t>Some symptoms of psychotic disorder are hallucinations, loose associations, and illogical thinking.</a:t>
            </a:r>
          </a:p>
          <a:p>
            <a:pPr eaLnBrk="1" hangingPunct="1"/>
            <a:r>
              <a:rPr lang="en-US" altLang="en-US" sz="1800"/>
              <a:t>The most common symptoms of Schizophrenia spectrum disorder are auditory hallucinations and delusions, and illogical conversation and thought patterns.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a:extLst>
              <a:ext uri="{FF2B5EF4-FFF2-40B4-BE49-F238E27FC236}">
                <a16:creationId xmlns:a16="http://schemas.microsoft.com/office/drawing/2014/main" id="{87CEB615-3541-4021-AD87-986CB382F9EA}"/>
              </a:ext>
            </a:extLst>
          </p:cNvPr>
          <p:cNvSpPr>
            <a:spLocks noGrp="1" noChangeArrowheads="1"/>
          </p:cNvSpPr>
          <p:nvPr>
            <p:ph type="title" idx="4294967295"/>
          </p:nvPr>
        </p:nvSpPr>
        <p:spPr>
          <a:xfrm>
            <a:off x="2514600" y="685800"/>
            <a:ext cx="7772400" cy="609600"/>
          </a:xfrm>
        </p:spPr>
        <p:txBody>
          <a:bodyPr/>
          <a:lstStyle/>
          <a:p>
            <a:pPr algn="ctr" eaLnBrk="1" fontAlgn="auto" hangingPunct="1">
              <a:spcAft>
                <a:spcPts val="0"/>
              </a:spcAft>
              <a:defRPr/>
            </a:pPr>
            <a:r>
              <a:rPr lang="en-US" altLang="en-US" sz="2000">
                <a:solidFill>
                  <a:schemeClr val="tx1">
                    <a:lumMod val="75000"/>
                    <a:lumOff val="25000"/>
                  </a:schemeClr>
                </a:solidFill>
              </a:rPr>
              <a:t>Psychotic Disorders (cont.)</a:t>
            </a:r>
          </a:p>
        </p:txBody>
      </p:sp>
      <p:sp>
        <p:nvSpPr>
          <p:cNvPr id="75779" name="Rectangle 3">
            <a:extLst>
              <a:ext uri="{FF2B5EF4-FFF2-40B4-BE49-F238E27FC236}">
                <a16:creationId xmlns:a16="http://schemas.microsoft.com/office/drawing/2014/main" id="{7BE42CFF-C005-444F-8932-71BC76696E88}"/>
              </a:ext>
            </a:extLst>
          </p:cNvPr>
          <p:cNvSpPr>
            <a:spLocks noGrp="1" noChangeArrowheads="1"/>
          </p:cNvSpPr>
          <p:nvPr>
            <p:ph type="body" idx="4294967295"/>
          </p:nvPr>
        </p:nvSpPr>
        <p:spPr>
          <a:xfrm>
            <a:off x="1905000" y="1295400"/>
            <a:ext cx="8686800" cy="5257800"/>
          </a:xfrm>
        </p:spPr>
        <p:txBody>
          <a:bodyPr lIns="91440"/>
          <a:lstStyle/>
          <a:p>
            <a:pPr eaLnBrk="1" hangingPunct="1"/>
            <a:r>
              <a:rPr lang="en-US" altLang="en-US" sz="1800">
                <a:solidFill>
                  <a:srgbClr val="D01602"/>
                </a:solidFill>
              </a:rPr>
              <a:t>Prognosis</a:t>
            </a:r>
          </a:p>
          <a:p>
            <a:pPr lvl="1" eaLnBrk="1" hangingPunct="1"/>
            <a:r>
              <a:rPr lang="en-US" altLang="en-US"/>
              <a:t>Prognosis is positive when psychotic disorders are treated with a combination of family therapy and medication.</a:t>
            </a:r>
          </a:p>
          <a:p>
            <a:pPr eaLnBrk="1" hangingPunct="1"/>
            <a:r>
              <a:rPr lang="en-US" altLang="en-US" sz="1800">
                <a:solidFill>
                  <a:srgbClr val="D01602"/>
                </a:solidFill>
              </a:rPr>
              <a:t>Intervention Strategies</a:t>
            </a:r>
          </a:p>
          <a:p>
            <a:pPr lvl="1" eaLnBrk="1" hangingPunct="1"/>
            <a:r>
              <a:rPr lang="en-US" altLang="en-US"/>
              <a:t>Treatment for children and adolescents with psychotic disorders should include family therapy, medication, counseling and special education.</a:t>
            </a:r>
          </a:p>
          <a:p>
            <a:pPr lvl="1" eaLnBrk="1" hangingPunct="1"/>
            <a:r>
              <a:rPr lang="en-US" altLang="en-US"/>
              <a:t>Social skills training should be included as part of treatment.</a:t>
            </a:r>
          </a:p>
          <a:p>
            <a:pPr eaLnBrk="1" hangingPunct="1"/>
            <a:r>
              <a:rPr lang="en-US" altLang="en-US" sz="1800">
                <a:solidFill>
                  <a:srgbClr val="D01602"/>
                </a:solidFill>
              </a:rPr>
              <a:t>Relevance to the Professional School Counselor</a:t>
            </a:r>
          </a:p>
          <a:p>
            <a:pPr lvl="1" eaLnBrk="1" hangingPunct="1"/>
            <a:r>
              <a:rPr lang="en-US" altLang="en-US"/>
              <a:t>It is unlikely that professional school counselors will encounter children with this disorder.</a:t>
            </a:r>
          </a:p>
          <a:p>
            <a:pPr lvl="1" eaLnBrk="1" hangingPunct="1"/>
            <a:r>
              <a:rPr lang="en-US" altLang="en-US"/>
              <a:t>Counselors may be involved in the implementation and delivery of special education services as part of an IEP, which may include social and emotional goals.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a:extLst>
              <a:ext uri="{FF2B5EF4-FFF2-40B4-BE49-F238E27FC236}">
                <a16:creationId xmlns:a16="http://schemas.microsoft.com/office/drawing/2014/main" id="{F1635D71-7115-46DA-9934-6170F50337ED}"/>
              </a:ext>
            </a:extLst>
          </p:cNvPr>
          <p:cNvSpPr>
            <a:spLocks noGrp="1" noChangeArrowheads="1"/>
          </p:cNvSpPr>
          <p:nvPr>
            <p:ph type="title" idx="4294967295"/>
          </p:nvPr>
        </p:nvSpPr>
        <p:spPr>
          <a:xfrm>
            <a:off x="1752600" y="762000"/>
            <a:ext cx="8915400" cy="609600"/>
          </a:xfrm>
        </p:spPr>
        <p:txBody>
          <a:bodyPr/>
          <a:lstStyle/>
          <a:p>
            <a:pPr algn="ctr" eaLnBrk="1" fontAlgn="auto" hangingPunct="1">
              <a:spcAft>
                <a:spcPts val="0"/>
              </a:spcAft>
              <a:defRPr/>
            </a:pPr>
            <a:r>
              <a:rPr lang="en-US" altLang="en-US" sz="2000">
                <a:solidFill>
                  <a:schemeClr val="tx1">
                    <a:lumMod val="75000"/>
                    <a:lumOff val="25000"/>
                  </a:schemeClr>
                </a:solidFill>
              </a:rPr>
              <a:t>Obsessive-Compulsive Disorder (OCD)</a:t>
            </a:r>
          </a:p>
        </p:txBody>
      </p:sp>
      <p:sp>
        <p:nvSpPr>
          <p:cNvPr id="76803" name="Rectangle 3">
            <a:extLst>
              <a:ext uri="{FF2B5EF4-FFF2-40B4-BE49-F238E27FC236}">
                <a16:creationId xmlns:a16="http://schemas.microsoft.com/office/drawing/2014/main" id="{51C3FA35-D527-4F2F-B740-5BC6E4794866}"/>
              </a:ext>
            </a:extLst>
          </p:cNvPr>
          <p:cNvSpPr>
            <a:spLocks noGrp="1" noChangeArrowheads="1"/>
          </p:cNvSpPr>
          <p:nvPr>
            <p:ph type="body" idx="4294967295"/>
          </p:nvPr>
        </p:nvSpPr>
        <p:spPr>
          <a:xfrm>
            <a:off x="1524000" y="1447800"/>
            <a:ext cx="9144000" cy="5410200"/>
          </a:xfrm>
        </p:spPr>
        <p:txBody>
          <a:bodyPr lIns="91440"/>
          <a:lstStyle/>
          <a:p>
            <a:pPr eaLnBrk="1" hangingPunct="1"/>
            <a:r>
              <a:rPr lang="en-US" altLang="en-US" sz="1800"/>
              <a:t>OCD is more common in children than in adults.</a:t>
            </a:r>
          </a:p>
          <a:p>
            <a:pPr eaLnBrk="1" hangingPunct="1"/>
            <a:r>
              <a:rPr lang="en-US" altLang="en-US" sz="1800"/>
              <a:t>Children present obsessions about germs or disease and exhibit concomitant compensatory rituals of washing or checking. </a:t>
            </a:r>
          </a:p>
          <a:p>
            <a:pPr eaLnBrk="1" hangingPunct="1"/>
            <a:r>
              <a:rPr lang="en-US" altLang="en-US" sz="1800"/>
              <a:t>Other compulsions include touching, counting, hoarding and repeating.</a:t>
            </a:r>
          </a:p>
          <a:p>
            <a:pPr eaLnBrk="1" hangingPunct="1"/>
            <a:r>
              <a:rPr lang="en-US" altLang="en-US" sz="1800"/>
              <a:t>There is a high rate of comorbidity between OCD, anxiety disorders, and bipolar disorder.</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a:extLst>
              <a:ext uri="{FF2B5EF4-FFF2-40B4-BE49-F238E27FC236}">
                <a16:creationId xmlns:a16="http://schemas.microsoft.com/office/drawing/2014/main" id="{1115EECC-8019-4A7E-AF69-4C434AEAE48D}"/>
              </a:ext>
            </a:extLst>
          </p:cNvPr>
          <p:cNvSpPr>
            <a:spLocks noGrp="1" noChangeArrowheads="1"/>
          </p:cNvSpPr>
          <p:nvPr>
            <p:ph type="title" idx="4294967295"/>
          </p:nvPr>
        </p:nvSpPr>
        <p:spPr>
          <a:xfrm>
            <a:off x="2057400" y="228600"/>
            <a:ext cx="8305800" cy="1143000"/>
          </a:xfrm>
        </p:spPr>
        <p:txBody>
          <a:bodyPr/>
          <a:lstStyle/>
          <a:p>
            <a:pPr algn="ctr" eaLnBrk="1" fontAlgn="auto" hangingPunct="1">
              <a:spcAft>
                <a:spcPts val="0"/>
              </a:spcAft>
              <a:defRPr/>
            </a:pPr>
            <a:r>
              <a:rPr lang="en-US" altLang="en-US" sz="2000">
                <a:solidFill>
                  <a:schemeClr val="tx1">
                    <a:lumMod val="75000"/>
                    <a:lumOff val="25000"/>
                  </a:schemeClr>
                </a:solidFill>
              </a:rPr>
              <a:t>Obsessive-Compulsive Disorder (cont.)</a:t>
            </a:r>
          </a:p>
        </p:txBody>
      </p:sp>
      <p:sp>
        <p:nvSpPr>
          <p:cNvPr id="77827" name="Rectangle 3">
            <a:extLst>
              <a:ext uri="{FF2B5EF4-FFF2-40B4-BE49-F238E27FC236}">
                <a16:creationId xmlns:a16="http://schemas.microsoft.com/office/drawing/2014/main" id="{20A059BE-06A0-4DA9-BC79-EB4C06EBF85C}"/>
              </a:ext>
            </a:extLst>
          </p:cNvPr>
          <p:cNvSpPr>
            <a:spLocks noGrp="1" noChangeArrowheads="1"/>
          </p:cNvSpPr>
          <p:nvPr>
            <p:ph type="body" idx="4294967295"/>
          </p:nvPr>
        </p:nvSpPr>
        <p:spPr>
          <a:xfrm>
            <a:off x="1600200" y="1447800"/>
            <a:ext cx="7696200" cy="5029200"/>
          </a:xfrm>
        </p:spPr>
        <p:txBody>
          <a:bodyPr lIns="91440"/>
          <a:lstStyle/>
          <a:p>
            <a:pPr eaLnBrk="1" hangingPunct="1"/>
            <a:r>
              <a:rPr lang="en-US" altLang="en-US" sz="1800"/>
              <a:t>Intervention Strategies</a:t>
            </a:r>
          </a:p>
          <a:p>
            <a:pPr lvl="1" eaLnBrk="1" hangingPunct="1"/>
            <a:r>
              <a:rPr lang="en-US" altLang="en-US"/>
              <a:t>Cognitive-behavioral interventions. The primary intervention is exposure to obsessions. </a:t>
            </a:r>
          </a:p>
          <a:p>
            <a:pPr lvl="1" eaLnBrk="1" hangingPunct="1"/>
            <a:r>
              <a:rPr lang="en-US" altLang="en-US"/>
              <a:t>Medication is also often used as part of the treatment plan.</a:t>
            </a:r>
          </a:p>
          <a:p>
            <a:pPr eaLnBrk="1" hangingPunct="1"/>
            <a:r>
              <a:rPr lang="en-US" altLang="en-US" sz="1800"/>
              <a:t>Relevance to Professional School Counselors</a:t>
            </a:r>
          </a:p>
          <a:p>
            <a:pPr lvl="1" eaLnBrk="1" hangingPunct="1"/>
            <a:r>
              <a:rPr lang="en-US" altLang="en-US"/>
              <a:t>Professional school counselors can provide information about the disorder and help parents determine whether a referral is warranted.</a:t>
            </a:r>
          </a:p>
          <a:p>
            <a:pPr lvl="1" eaLnBrk="1" hangingPunct="1"/>
            <a:r>
              <a:rPr lang="en-US" altLang="en-US"/>
              <a:t>When a diagnosis is made, professional school counselors can help structure the school modifications and interventions.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a:extLst>
              <a:ext uri="{FF2B5EF4-FFF2-40B4-BE49-F238E27FC236}">
                <a16:creationId xmlns:a16="http://schemas.microsoft.com/office/drawing/2014/main" id="{97D0B687-1174-4A49-BF71-D06220D81FC1}"/>
              </a:ext>
            </a:extLst>
          </p:cNvPr>
          <p:cNvSpPr>
            <a:spLocks noGrp="1" noChangeArrowheads="1"/>
          </p:cNvSpPr>
          <p:nvPr>
            <p:ph type="title" idx="4294967295"/>
          </p:nvPr>
        </p:nvSpPr>
        <p:spPr>
          <a:xfrm>
            <a:off x="1828800" y="533400"/>
            <a:ext cx="8839200" cy="762000"/>
          </a:xfrm>
        </p:spPr>
        <p:txBody>
          <a:bodyPr/>
          <a:lstStyle/>
          <a:p>
            <a:pPr algn="ctr" eaLnBrk="1" fontAlgn="auto" hangingPunct="1">
              <a:spcAft>
                <a:spcPts val="0"/>
              </a:spcAft>
              <a:defRPr/>
            </a:pPr>
            <a:r>
              <a:rPr lang="en-US" altLang="en-US" sz="3600" b="1" dirty="0">
                <a:solidFill>
                  <a:schemeClr val="tx1">
                    <a:lumMod val="75000"/>
                    <a:lumOff val="25000"/>
                  </a:schemeClr>
                </a:solidFill>
              </a:rPr>
              <a:t>The Professional School Counselor’s Role</a:t>
            </a:r>
          </a:p>
        </p:txBody>
      </p:sp>
      <p:sp>
        <p:nvSpPr>
          <p:cNvPr id="14339" name="Rectangle 3">
            <a:extLst>
              <a:ext uri="{FF2B5EF4-FFF2-40B4-BE49-F238E27FC236}">
                <a16:creationId xmlns:a16="http://schemas.microsoft.com/office/drawing/2014/main" id="{C23B82AD-F7B9-45E1-A4EC-07BEBE3131F6}"/>
              </a:ext>
            </a:extLst>
          </p:cNvPr>
          <p:cNvSpPr>
            <a:spLocks noGrp="1" noChangeArrowheads="1"/>
          </p:cNvSpPr>
          <p:nvPr>
            <p:ph type="body" idx="4294967295"/>
          </p:nvPr>
        </p:nvSpPr>
        <p:spPr>
          <a:xfrm>
            <a:off x="1171575" y="1790700"/>
            <a:ext cx="10020300" cy="4506913"/>
          </a:xfrm>
        </p:spPr>
        <p:txBody>
          <a:bodyPr lIns="91440"/>
          <a:lstStyle/>
          <a:p>
            <a:pPr eaLnBrk="1" hangingPunct="1"/>
            <a:r>
              <a:rPr lang="en-US" altLang="en-US" sz="2400"/>
              <a:t>The role of professional school counselors is in a period of transformation.</a:t>
            </a:r>
          </a:p>
          <a:p>
            <a:pPr eaLnBrk="1" hangingPunct="1"/>
            <a:r>
              <a:rPr lang="en-US" altLang="en-US" sz="2400"/>
              <a:t>The focus has shifted from emphasis on a personal growth model that promoted individual development in the 1950s and 1960s to a more recent focus on a comprehensive developmental model with emphasis on educational goals.</a:t>
            </a:r>
          </a:p>
          <a:p>
            <a:pPr eaLnBrk="1" hangingPunct="1"/>
            <a:r>
              <a:rPr lang="en-US" altLang="en-US" sz="2400"/>
              <a:t>There are arguments as to whether or not professional school counselors are doing enough to meet the complex needs of at-risk children.</a:t>
            </a:r>
          </a:p>
          <a:p>
            <a:pPr eaLnBrk="1" hangingPunct="1"/>
            <a:r>
              <a:rPr lang="en-US" altLang="en-US" sz="2400"/>
              <a:t>Leaders in the counseling field argue that the role of school counselors is still evolving, while others believe that new delivery systems for providing school-based mental health services are required (Bemak, Murphy, &amp; Kaffenberger, 2005)</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a:extLst>
              <a:ext uri="{FF2B5EF4-FFF2-40B4-BE49-F238E27FC236}">
                <a16:creationId xmlns:a16="http://schemas.microsoft.com/office/drawing/2014/main" id="{DF708C70-1033-4EBF-8A5A-0F89396E5D2B}"/>
              </a:ext>
            </a:extLst>
          </p:cNvPr>
          <p:cNvSpPr>
            <a:spLocks noGrp="1" noChangeArrowheads="1"/>
          </p:cNvSpPr>
          <p:nvPr>
            <p:ph type="title" idx="4294967295"/>
          </p:nvPr>
        </p:nvSpPr>
        <p:spPr>
          <a:xfrm>
            <a:off x="2438400" y="685800"/>
            <a:ext cx="7772400" cy="609600"/>
          </a:xfrm>
        </p:spPr>
        <p:txBody>
          <a:bodyPr/>
          <a:lstStyle/>
          <a:p>
            <a:pPr algn="ctr" eaLnBrk="1" fontAlgn="auto" hangingPunct="1">
              <a:spcAft>
                <a:spcPts val="0"/>
              </a:spcAft>
              <a:defRPr/>
            </a:pPr>
            <a:r>
              <a:rPr lang="en-US" altLang="en-US" sz="2000">
                <a:solidFill>
                  <a:schemeClr val="tx1">
                    <a:lumMod val="75000"/>
                    <a:lumOff val="25000"/>
                  </a:schemeClr>
                </a:solidFill>
              </a:rPr>
              <a:t>Reactive Attachment Disorder</a:t>
            </a:r>
          </a:p>
        </p:txBody>
      </p:sp>
      <p:sp>
        <p:nvSpPr>
          <p:cNvPr id="78851" name="Rectangle 3">
            <a:extLst>
              <a:ext uri="{FF2B5EF4-FFF2-40B4-BE49-F238E27FC236}">
                <a16:creationId xmlns:a16="http://schemas.microsoft.com/office/drawing/2014/main" id="{F786A902-83E6-49A3-84E7-DD8D753AAAB0}"/>
              </a:ext>
            </a:extLst>
          </p:cNvPr>
          <p:cNvSpPr>
            <a:spLocks noGrp="1" noChangeArrowheads="1"/>
          </p:cNvSpPr>
          <p:nvPr>
            <p:ph type="body" idx="4294967295"/>
          </p:nvPr>
        </p:nvSpPr>
        <p:spPr>
          <a:xfrm>
            <a:off x="1524000" y="1371600"/>
            <a:ext cx="9144000" cy="5486400"/>
          </a:xfrm>
        </p:spPr>
        <p:txBody>
          <a:bodyPr lIns="91440"/>
          <a:lstStyle/>
          <a:p>
            <a:pPr eaLnBrk="1" hangingPunct="1"/>
            <a:r>
              <a:rPr lang="en-US" altLang="en-US" sz="1600"/>
              <a:t>Begins before the age of five years and is characterized by children manifesting severe disturbances in social relatedness.</a:t>
            </a:r>
          </a:p>
          <a:p>
            <a:pPr eaLnBrk="1" hangingPunct="1"/>
            <a:r>
              <a:rPr lang="en-US" altLang="en-US" sz="1600"/>
              <a:t>RAD typically occurs in 1 of 2 extremes:</a:t>
            </a:r>
          </a:p>
          <a:p>
            <a:pPr lvl="1" eaLnBrk="1" hangingPunct="1"/>
            <a:r>
              <a:rPr lang="en-US" altLang="en-US" sz="1600"/>
              <a:t>Indiscriminate and excessive attempts to receive comfort and affection from any available adult</a:t>
            </a:r>
          </a:p>
          <a:p>
            <a:pPr lvl="1" eaLnBrk="1" hangingPunct="1"/>
            <a:r>
              <a:rPr lang="en-US" altLang="en-US" sz="1600"/>
              <a:t>Extreme reluctance to initiate or accept comfort and affection, even from familiar adults and especially when distressed</a:t>
            </a:r>
          </a:p>
          <a:p>
            <a:pPr eaLnBrk="1" hangingPunct="1"/>
            <a:r>
              <a:rPr lang="en-US" altLang="en-US" sz="1600"/>
              <a:t>Attachments to the child’s primary caregivers have been disrupted.</a:t>
            </a:r>
          </a:p>
          <a:p>
            <a:pPr eaLnBrk="1" hangingPunct="1"/>
            <a:r>
              <a:rPr lang="en-US" altLang="en-US" sz="1600"/>
              <a:t>Neglect, abuse, or grossly inadequate parenting is thought to cause this disorder.</a:t>
            </a:r>
          </a:p>
          <a:p>
            <a:pPr eaLnBrk="1" hangingPunct="1"/>
            <a:r>
              <a:rPr lang="en-US" altLang="en-US" sz="1600"/>
              <a:t>Some additional symptoms of RAD include low self-esteem, lack of self-control, antisocial attitudes and behaviors, aggression and violence, and a lack of ability to trust, show affection, or develop intimacy.</a:t>
            </a:r>
          </a:p>
          <a:p>
            <a:pPr eaLnBrk="1" hangingPunct="1"/>
            <a:r>
              <a:rPr lang="en-US" altLang="en-US" sz="1600"/>
              <a:t>Behaviors are generally self-destructive in nature.</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a:extLst>
              <a:ext uri="{FF2B5EF4-FFF2-40B4-BE49-F238E27FC236}">
                <a16:creationId xmlns:a16="http://schemas.microsoft.com/office/drawing/2014/main" id="{62BAD60D-F824-403B-812A-3B44EC0B28F4}"/>
              </a:ext>
            </a:extLst>
          </p:cNvPr>
          <p:cNvSpPr>
            <a:spLocks noGrp="1" noChangeArrowheads="1"/>
          </p:cNvSpPr>
          <p:nvPr>
            <p:ph type="title" idx="4294967295"/>
          </p:nvPr>
        </p:nvSpPr>
        <p:spPr>
          <a:xfrm>
            <a:off x="2362200" y="685800"/>
            <a:ext cx="8077200" cy="838200"/>
          </a:xfrm>
        </p:spPr>
        <p:txBody>
          <a:bodyPr/>
          <a:lstStyle/>
          <a:p>
            <a:pPr algn="ctr" eaLnBrk="1" fontAlgn="auto" hangingPunct="1">
              <a:spcAft>
                <a:spcPts val="0"/>
              </a:spcAft>
              <a:defRPr/>
            </a:pPr>
            <a:r>
              <a:rPr lang="en-US" altLang="en-US" sz="2000">
                <a:solidFill>
                  <a:schemeClr val="tx1">
                    <a:lumMod val="75000"/>
                    <a:lumOff val="25000"/>
                  </a:schemeClr>
                </a:solidFill>
              </a:rPr>
              <a:t>Reactive Attachment Disorder (cont.)</a:t>
            </a:r>
          </a:p>
        </p:txBody>
      </p:sp>
      <p:sp>
        <p:nvSpPr>
          <p:cNvPr id="79875" name="Rectangle 3">
            <a:extLst>
              <a:ext uri="{FF2B5EF4-FFF2-40B4-BE49-F238E27FC236}">
                <a16:creationId xmlns:a16="http://schemas.microsoft.com/office/drawing/2014/main" id="{D506580B-CEC2-455F-BC4D-62C4BC5E7F48}"/>
              </a:ext>
            </a:extLst>
          </p:cNvPr>
          <p:cNvSpPr>
            <a:spLocks noGrp="1" noChangeArrowheads="1"/>
          </p:cNvSpPr>
          <p:nvPr>
            <p:ph type="body" idx="4294967295"/>
          </p:nvPr>
        </p:nvSpPr>
        <p:spPr>
          <a:xfrm>
            <a:off x="2209800" y="1828800"/>
            <a:ext cx="8153400" cy="4387850"/>
          </a:xfrm>
        </p:spPr>
        <p:txBody>
          <a:bodyPr lIns="91440"/>
          <a:lstStyle/>
          <a:p>
            <a:pPr eaLnBrk="1" hangingPunct="1"/>
            <a:r>
              <a:rPr lang="en-US" altLang="en-US" sz="1600">
                <a:solidFill>
                  <a:srgbClr val="D01602"/>
                </a:solidFill>
              </a:rPr>
              <a:t>Intervention Strategies</a:t>
            </a:r>
            <a:r>
              <a:rPr lang="en-US" altLang="en-US" sz="1600"/>
              <a:t> </a:t>
            </a:r>
          </a:p>
          <a:p>
            <a:pPr lvl="1" eaLnBrk="1" hangingPunct="1"/>
            <a:r>
              <a:rPr lang="en-US" altLang="en-US" sz="1600"/>
              <a:t>Early intervention is key.</a:t>
            </a:r>
          </a:p>
          <a:p>
            <a:pPr lvl="1" eaLnBrk="1" hangingPunct="1"/>
            <a:r>
              <a:rPr lang="en-US" altLang="en-US" sz="1600"/>
              <a:t>Once the medical needs of the child are addressed, behavior programs to improve feeding, eating, and caregiving routines can be implemented.</a:t>
            </a:r>
          </a:p>
          <a:p>
            <a:pPr eaLnBrk="1" hangingPunct="1"/>
            <a:r>
              <a:rPr lang="en-US" altLang="en-US" sz="1600">
                <a:solidFill>
                  <a:srgbClr val="D01602"/>
                </a:solidFill>
              </a:rPr>
              <a:t>Relevance To Professional School Counselors</a:t>
            </a:r>
            <a:r>
              <a:rPr lang="en-US" altLang="en-US" sz="1600"/>
              <a:t>	</a:t>
            </a:r>
          </a:p>
          <a:p>
            <a:pPr lvl="1" eaLnBrk="1" hangingPunct="1"/>
            <a:r>
              <a:rPr lang="en-US" altLang="en-US" sz="1600"/>
              <a:t>Professional school counselors need to be aware of the criteria because a connection has been found between insecure attachment and both subsequent behavior and impulse control problems and poor peer relationships in young children.</a:t>
            </a:r>
          </a:p>
          <a:p>
            <a:pPr lvl="1" eaLnBrk="1" hangingPunct="1"/>
            <a:r>
              <a:rPr lang="en-US" altLang="en-US" sz="1600"/>
              <a:t>This disorder may be associated with eating problems, developmental delays, and abuse, neglect, and other parent-child problems.</a:t>
            </a:r>
          </a:p>
          <a:p>
            <a:pPr eaLnBrk="1" hangingPunct="1"/>
            <a:endParaRPr lang="en-US" altLang="en-US" sz="180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a:extLst>
              <a:ext uri="{FF2B5EF4-FFF2-40B4-BE49-F238E27FC236}">
                <a16:creationId xmlns:a16="http://schemas.microsoft.com/office/drawing/2014/main" id="{B962430C-8356-400C-B0B6-DE3B46E41FF8}"/>
              </a:ext>
            </a:extLst>
          </p:cNvPr>
          <p:cNvSpPr>
            <a:spLocks noGrp="1" noChangeArrowheads="1"/>
          </p:cNvSpPr>
          <p:nvPr>
            <p:ph type="title" idx="4294967295"/>
          </p:nvPr>
        </p:nvSpPr>
        <p:spPr>
          <a:xfrm>
            <a:off x="2514600" y="762000"/>
            <a:ext cx="7772400" cy="609600"/>
          </a:xfrm>
        </p:spPr>
        <p:txBody>
          <a:bodyPr/>
          <a:lstStyle/>
          <a:p>
            <a:pPr algn="ctr" eaLnBrk="1" fontAlgn="auto" hangingPunct="1">
              <a:spcAft>
                <a:spcPts val="0"/>
              </a:spcAft>
              <a:defRPr/>
            </a:pPr>
            <a:r>
              <a:rPr lang="en-US" altLang="en-US" sz="2000">
                <a:solidFill>
                  <a:schemeClr val="tx1">
                    <a:lumMod val="75000"/>
                    <a:lumOff val="25000"/>
                  </a:schemeClr>
                </a:solidFill>
              </a:rPr>
              <a:t>Posttraumatic Stress Disorder</a:t>
            </a:r>
          </a:p>
        </p:txBody>
      </p:sp>
      <p:sp>
        <p:nvSpPr>
          <p:cNvPr id="80899" name="Rectangle 3">
            <a:extLst>
              <a:ext uri="{FF2B5EF4-FFF2-40B4-BE49-F238E27FC236}">
                <a16:creationId xmlns:a16="http://schemas.microsoft.com/office/drawing/2014/main" id="{573A3391-830C-4E1E-9329-83FA9DF6DFA0}"/>
              </a:ext>
            </a:extLst>
          </p:cNvPr>
          <p:cNvSpPr>
            <a:spLocks noGrp="1" noChangeArrowheads="1"/>
          </p:cNvSpPr>
          <p:nvPr>
            <p:ph type="body" idx="4294967295"/>
          </p:nvPr>
        </p:nvSpPr>
        <p:spPr>
          <a:xfrm>
            <a:off x="1828800" y="1371600"/>
            <a:ext cx="8839200" cy="5943600"/>
          </a:xfrm>
        </p:spPr>
        <p:txBody>
          <a:bodyPr lIns="91440"/>
          <a:lstStyle/>
          <a:p>
            <a:pPr eaLnBrk="1" hangingPunct="1"/>
            <a:r>
              <a:rPr lang="en-US" altLang="en-US" sz="1800"/>
              <a:t>Triggered by exposure to an extreme threat of death or serious injury, such as sexual abuse or a car accident.</a:t>
            </a:r>
          </a:p>
          <a:p>
            <a:pPr eaLnBrk="1" hangingPunct="1"/>
            <a:r>
              <a:rPr lang="en-US" altLang="en-US" sz="1800"/>
              <a:t>Criteria for diagnosis include: </a:t>
            </a:r>
          </a:p>
          <a:p>
            <a:pPr lvl="1" eaLnBrk="1" hangingPunct="1"/>
            <a:r>
              <a:rPr lang="en-US" altLang="en-US"/>
              <a:t>Great fear and helplessness in response to the event. </a:t>
            </a:r>
          </a:p>
          <a:p>
            <a:pPr lvl="1" eaLnBrk="1" hangingPunct="1"/>
            <a:r>
              <a:rPr lang="en-US" altLang="en-US"/>
              <a:t>Persistent re-experiencing of the event.</a:t>
            </a:r>
          </a:p>
          <a:p>
            <a:pPr lvl="1" eaLnBrk="1" hangingPunct="1"/>
            <a:r>
              <a:rPr lang="en-US" altLang="en-US"/>
              <a:t>Loss of general responsiveness.</a:t>
            </a:r>
          </a:p>
          <a:p>
            <a:pPr lvl="1" eaLnBrk="1" hangingPunct="1"/>
            <a:r>
              <a:rPr lang="en-US" altLang="en-US"/>
              <a:t>Symptoms of arousal and anxiety such as sleep disturbances, anger or irritability. </a:t>
            </a:r>
          </a:p>
          <a:p>
            <a:pPr lvl="1" eaLnBrk="1" hangingPunct="1"/>
            <a:r>
              <a:rPr lang="en-US" altLang="en-US"/>
              <a:t>Children may also experience nightmares.</a:t>
            </a:r>
          </a:p>
          <a:p>
            <a:pPr eaLnBrk="1" hangingPunct="1"/>
            <a:r>
              <a:rPr lang="en-US" altLang="en-US" sz="1800"/>
              <a:t>Symptoms can be expressed both behaviorally (e.g., regressions, anxious attachment) or physiologically (e.g., headaches, stomachaches).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a:extLst>
              <a:ext uri="{FF2B5EF4-FFF2-40B4-BE49-F238E27FC236}">
                <a16:creationId xmlns:a16="http://schemas.microsoft.com/office/drawing/2014/main" id="{902F3F2F-3A7F-4503-A688-CA9943106B00}"/>
              </a:ext>
            </a:extLst>
          </p:cNvPr>
          <p:cNvSpPr>
            <a:spLocks noGrp="1" noChangeArrowheads="1"/>
          </p:cNvSpPr>
          <p:nvPr>
            <p:ph type="title" idx="4294967295"/>
          </p:nvPr>
        </p:nvSpPr>
        <p:spPr>
          <a:xfrm>
            <a:off x="1524000" y="838200"/>
            <a:ext cx="9144000" cy="609600"/>
          </a:xfrm>
        </p:spPr>
        <p:txBody>
          <a:bodyPr/>
          <a:lstStyle/>
          <a:p>
            <a:pPr algn="ctr" eaLnBrk="1" fontAlgn="auto" hangingPunct="1">
              <a:spcAft>
                <a:spcPts val="0"/>
              </a:spcAft>
              <a:defRPr/>
            </a:pPr>
            <a:r>
              <a:rPr lang="en-US" altLang="en-US" sz="2000">
                <a:solidFill>
                  <a:schemeClr val="tx1">
                    <a:lumMod val="75000"/>
                    <a:lumOff val="25000"/>
                  </a:schemeClr>
                </a:solidFill>
              </a:rPr>
              <a:t>Posttraumatic Stress Disorder (cont.)</a:t>
            </a:r>
          </a:p>
        </p:txBody>
      </p:sp>
      <p:sp>
        <p:nvSpPr>
          <p:cNvPr id="81923" name="Rectangle 3">
            <a:extLst>
              <a:ext uri="{FF2B5EF4-FFF2-40B4-BE49-F238E27FC236}">
                <a16:creationId xmlns:a16="http://schemas.microsoft.com/office/drawing/2014/main" id="{96C5CE94-8302-4126-9883-D86C115E6B31}"/>
              </a:ext>
            </a:extLst>
          </p:cNvPr>
          <p:cNvSpPr>
            <a:spLocks noGrp="1" noChangeArrowheads="1"/>
          </p:cNvSpPr>
          <p:nvPr>
            <p:ph type="body" idx="4294967295"/>
          </p:nvPr>
        </p:nvSpPr>
        <p:spPr>
          <a:xfrm>
            <a:off x="2133600" y="1600200"/>
            <a:ext cx="8305800" cy="3352800"/>
          </a:xfrm>
        </p:spPr>
        <p:txBody>
          <a:bodyPr lIns="91440"/>
          <a:lstStyle/>
          <a:p>
            <a:pPr eaLnBrk="1" hangingPunct="1"/>
            <a:r>
              <a:rPr lang="en-US" altLang="en-US" sz="1700">
                <a:solidFill>
                  <a:srgbClr val="D01602"/>
                </a:solidFill>
              </a:rPr>
              <a:t>Prognosis</a:t>
            </a:r>
          </a:p>
          <a:p>
            <a:pPr lvl="1" eaLnBrk="1" hangingPunct="1"/>
            <a:r>
              <a:rPr lang="en-US" altLang="en-US"/>
              <a:t>Prognosis is good with treatment.</a:t>
            </a:r>
          </a:p>
          <a:p>
            <a:pPr lvl="1" eaLnBrk="1" hangingPunct="1"/>
            <a:r>
              <a:rPr lang="en-US" altLang="en-US"/>
              <a:t>Children who perceive that they have strong social support are able to talk about the traumatic event and feelings associated with the event, and who have safe schools and cohesive family environments have a better chance at decreasing their PTSD symptoms more quickly.</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a:extLst>
              <a:ext uri="{FF2B5EF4-FFF2-40B4-BE49-F238E27FC236}">
                <a16:creationId xmlns:a16="http://schemas.microsoft.com/office/drawing/2014/main" id="{D1FC5FE9-023A-4729-828D-42A08033FC9B}"/>
              </a:ext>
            </a:extLst>
          </p:cNvPr>
          <p:cNvSpPr>
            <a:spLocks noGrp="1" noChangeArrowheads="1"/>
          </p:cNvSpPr>
          <p:nvPr>
            <p:ph type="title" idx="4294967295"/>
          </p:nvPr>
        </p:nvSpPr>
        <p:spPr>
          <a:xfrm>
            <a:off x="2362200" y="228600"/>
            <a:ext cx="7772400" cy="1143000"/>
          </a:xfrm>
        </p:spPr>
        <p:txBody>
          <a:bodyPr/>
          <a:lstStyle/>
          <a:p>
            <a:pPr algn="ctr" eaLnBrk="1" fontAlgn="auto" hangingPunct="1">
              <a:spcAft>
                <a:spcPts val="0"/>
              </a:spcAft>
              <a:defRPr/>
            </a:pPr>
            <a:r>
              <a:rPr lang="en-US" altLang="en-US" sz="2000">
                <a:solidFill>
                  <a:schemeClr val="tx1">
                    <a:lumMod val="75000"/>
                    <a:lumOff val="25000"/>
                  </a:schemeClr>
                </a:solidFill>
              </a:rPr>
              <a:t>Posttraumatic Stress Disorder (cont.)</a:t>
            </a:r>
          </a:p>
        </p:txBody>
      </p:sp>
      <p:sp>
        <p:nvSpPr>
          <p:cNvPr id="82947" name="Rectangle 3">
            <a:extLst>
              <a:ext uri="{FF2B5EF4-FFF2-40B4-BE49-F238E27FC236}">
                <a16:creationId xmlns:a16="http://schemas.microsoft.com/office/drawing/2014/main" id="{C087A48B-092F-4474-9D02-4F2DCDF5495F}"/>
              </a:ext>
            </a:extLst>
          </p:cNvPr>
          <p:cNvSpPr>
            <a:spLocks noGrp="1" noChangeArrowheads="1"/>
          </p:cNvSpPr>
          <p:nvPr>
            <p:ph type="body" idx="4294967295"/>
          </p:nvPr>
        </p:nvSpPr>
        <p:spPr>
          <a:xfrm>
            <a:off x="1447800" y="1371600"/>
            <a:ext cx="9296400" cy="4845050"/>
          </a:xfrm>
        </p:spPr>
        <p:txBody>
          <a:bodyPr lIns="91440"/>
          <a:lstStyle/>
          <a:p>
            <a:pPr eaLnBrk="1" hangingPunct="1"/>
            <a:r>
              <a:rPr lang="en-US" altLang="en-US" sz="1500">
                <a:solidFill>
                  <a:srgbClr val="D01602"/>
                </a:solidFill>
              </a:rPr>
              <a:t>Intervention Strategies</a:t>
            </a:r>
          </a:p>
          <a:p>
            <a:pPr lvl="1" eaLnBrk="1" hangingPunct="1"/>
            <a:r>
              <a:rPr lang="en-US" altLang="en-US" sz="1600"/>
              <a:t>Treatment should begin as soon as possible after the symptoms emerge.</a:t>
            </a:r>
          </a:p>
          <a:p>
            <a:pPr lvl="1" eaLnBrk="1" hangingPunct="1"/>
            <a:r>
              <a:rPr lang="en-US" altLang="en-US" sz="1600">
                <a:solidFill>
                  <a:schemeClr val="tx2"/>
                </a:solidFill>
              </a:rPr>
              <a:t>Preventive treatment</a:t>
            </a:r>
            <a:r>
              <a:rPr lang="en-US" altLang="en-US" sz="1600"/>
              <a:t>, even before symptoms emerge, is recommended.</a:t>
            </a:r>
          </a:p>
          <a:p>
            <a:pPr lvl="1" eaLnBrk="1" hangingPunct="1"/>
            <a:r>
              <a:rPr lang="en-US" altLang="en-US" sz="1600">
                <a:solidFill>
                  <a:schemeClr val="tx2"/>
                </a:solidFill>
              </a:rPr>
              <a:t>Group intervention</a:t>
            </a:r>
            <a:r>
              <a:rPr lang="en-US" altLang="en-US" sz="1600"/>
              <a:t> through critical incident stress debriefing.</a:t>
            </a:r>
          </a:p>
          <a:p>
            <a:pPr lvl="1" eaLnBrk="1" hangingPunct="1"/>
            <a:r>
              <a:rPr lang="en-US" altLang="en-US" sz="1600"/>
              <a:t>The </a:t>
            </a:r>
            <a:r>
              <a:rPr lang="en-US" altLang="en-US" sz="1600">
                <a:solidFill>
                  <a:schemeClr val="tx2"/>
                </a:solidFill>
              </a:rPr>
              <a:t>goal of treatment</a:t>
            </a:r>
            <a:r>
              <a:rPr lang="en-US" altLang="en-US" sz="1600"/>
              <a:t> is to help the person access the trauma, express feelings, increase coping and gain control over memories, reduce cognitive distortions and self-blame, and restore self-concept and previous level of functioning.</a:t>
            </a:r>
          </a:p>
          <a:p>
            <a:pPr lvl="1" eaLnBrk="1" hangingPunct="1"/>
            <a:r>
              <a:rPr lang="en-US" altLang="en-US" sz="1600">
                <a:solidFill>
                  <a:schemeClr val="tx2"/>
                </a:solidFill>
              </a:rPr>
              <a:t>Group therapy</a:t>
            </a:r>
            <a:r>
              <a:rPr lang="en-US" altLang="en-US" sz="1600"/>
              <a:t> with people who have had similar traumatic experiences is also beneficial. </a:t>
            </a:r>
          </a:p>
          <a:p>
            <a:pPr lvl="1" eaLnBrk="1" hangingPunct="1"/>
            <a:r>
              <a:rPr lang="en-US" altLang="en-US" sz="1600"/>
              <a:t>Therapeutic interventions should be based within the school setting only when:</a:t>
            </a:r>
          </a:p>
          <a:p>
            <a:pPr lvl="2" eaLnBrk="1" hangingPunct="1"/>
            <a:r>
              <a:rPr lang="en-US" altLang="en-US" sz="1600"/>
              <a:t>Comprehensive assessment has been completed.</a:t>
            </a:r>
          </a:p>
          <a:p>
            <a:pPr lvl="2" eaLnBrk="1" hangingPunct="1"/>
            <a:r>
              <a:rPr lang="en-US" altLang="en-US" sz="1600"/>
              <a:t>It is determined that school-based support is the appropriate, least restrictive level intervention.</a:t>
            </a:r>
          </a:p>
          <a:p>
            <a:pPr lvl="2" eaLnBrk="1" hangingPunct="1"/>
            <a:r>
              <a:rPr lang="en-US" altLang="en-US" sz="1600"/>
              <a:t>Parents have been informed of all treatment options.</a:t>
            </a:r>
          </a:p>
          <a:p>
            <a:pPr lvl="2" eaLnBrk="1" hangingPunct="1"/>
            <a:r>
              <a:rPr lang="en-US" altLang="en-US" sz="1600"/>
              <a:t>The child is experiencing adequate adjustment and academic success with intervention.</a:t>
            </a:r>
          </a:p>
          <a:p>
            <a:pPr lvl="2" eaLnBrk="1" hangingPunct="1"/>
            <a:r>
              <a:rPr lang="en-US" altLang="en-US" sz="1600"/>
              <a:t>Consultation, supervision, and referral are readily utilized by the professional school counselor.</a:t>
            </a:r>
          </a:p>
          <a:p>
            <a:pPr lvl="2" eaLnBrk="1" hangingPunct="1">
              <a:buFont typeface="Arial" panose="020B0604020202020204" pitchFamily="34" charset="0"/>
              <a:buNone/>
            </a:pPr>
            <a:endParaRPr lang="en-US" altLang="en-US" sz="1600"/>
          </a:p>
          <a:p>
            <a:pPr eaLnBrk="1" hangingPunct="1"/>
            <a:endParaRPr lang="en-US" altLang="en-US" sz="180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a:extLst>
              <a:ext uri="{FF2B5EF4-FFF2-40B4-BE49-F238E27FC236}">
                <a16:creationId xmlns:a16="http://schemas.microsoft.com/office/drawing/2014/main" id="{DA57FD76-0F0A-413D-8ABF-24E9A386C1A9}"/>
              </a:ext>
            </a:extLst>
          </p:cNvPr>
          <p:cNvSpPr>
            <a:spLocks noGrp="1" noChangeArrowheads="1"/>
          </p:cNvSpPr>
          <p:nvPr>
            <p:ph type="title" idx="4294967295"/>
          </p:nvPr>
        </p:nvSpPr>
        <p:spPr>
          <a:xfrm>
            <a:off x="2057400" y="381000"/>
            <a:ext cx="8458200" cy="1143000"/>
          </a:xfrm>
        </p:spPr>
        <p:txBody>
          <a:bodyPr>
            <a:normAutofit fontScale="90000"/>
          </a:bodyPr>
          <a:lstStyle/>
          <a:p>
            <a:pPr algn="ctr" eaLnBrk="1" fontAlgn="auto" hangingPunct="1">
              <a:spcAft>
                <a:spcPts val="0"/>
              </a:spcAft>
              <a:defRPr/>
            </a:pPr>
            <a:r>
              <a:rPr lang="en-US" altLang="en-US">
                <a:solidFill>
                  <a:schemeClr val="tx1">
                    <a:lumMod val="75000"/>
                    <a:lumOff val="25000"/>
                  </a:schemeClr>
                </a:solidFill>
              </a:rPr>
              <a:t>Posttraumatic Stress Disorder (cont.)</a:t>
            </a:r>
          </a:p>
        </p:txBody>
      </p:sp>
      <p:sp>
        <p:nvSpPr>
          <p:cNvPr id="83971" name="Rectangle 3">
            <a:extLst>
              <a:ext uri="{FF2B5EF4-FFF2-40B4-BE49-F238E27FC236}">
                <a16:creationId xmlns:a16="http://schemas.microsoft.com/office/drawing/2014/main" id="{0A9DB368-AFC6-40DB-A7DA-7D01B85B493B}"/>
              </a:ext>
            </a:extLst>
          </p:cNvPr>
          <p:cNvSpPr>
            <a:spLocks noGrp="1" noChangeArrowheads="1"/>
          </p:cNvSpPr>
          <p:nvPr>
            <p:ph type="body" idx="4294967295"/>
          </p:nvPr>
        </p:nvSpPr>
        <p:spPr>
          <a:xfrm>
            <a:off x="1981200" y="1676400"/>
            <a:ext cx="8686800" cy="5181600"/>
          </a:xfrm>
        </p:spPr>
        <p:txBody>
          <a:bodyPr lIns="91440"/>
          <a:lstStyle/>
          <a:p>
            <a:pPr eaLnBrk="1" hangingPunct="1"/>
            <a:r>
              <a:rPr lang="en-US" altLang="en-US" sz="1700">
                <a:solidFill>
                  <a:srgbClr val="D01602"/>
                </a:solidFill>
              </a:rPr>
              <a:t>Relevance to the Professional School Counselor</a:t>
            </a:r>
          </a:p>
          <a:p>
            <a:pPr lvl="1" eaLnBrk="1" hangingPunct="1"/>
            <a:r>
              <a:rPr lang="en-US" altLang="en-US"/>
              <a:t>Provide support to students, staff, and parents in the event of a trauma.</a:t>
            </a:r>
          </a:p>
          <a:p>
            <a:pPr lvl="1" eaLnBrk="1" hangingPunct="1"/>
            <a:r>
              <a:rPr lang="en-US" altLang="en-US"/>
              <a:t>Provide group and individual counseling that offer accurate information, give people a place to ask questions and talk about the trauma, and screen for symptoms of PTSD.</a:t>
            </a:r>
          </a:p>
          <a:p>
            <a:pPr lvl="1" eaLnBrk="1" hangingPunct="1"/>
            <a:r>
              <a:rPr lang="en-US" altLang="en-US"/>
              <a:t>Professional school counselors need to be aware of the differences between unhealthy and healthy responses to traumatic events, and be able to provide resources to students and families.</a:t>
            </a:r>
          </a:p>
          <a:p>
            <a:pPr lvl="1" eaLnBrk="1" hangingPunct="1"/>
            <a:r>
              <a:rPr lang="en-US" altLang="en-US"/>
              <a:t>Professional school counselors should have a solid working knowledge of etiological and diagnostic implications of PTSD, the therapeutic options, and ways to facilitate school reintegration of a child who has suffered a traumatic event.</a:t>
            </a:r>
          </a:p>
          <a:p>
            <a:pPr eaLnBrk="1" hangingPunct="1"/>
            <a:endParaRPr lang="en-US" altLang="en-US" sz="160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a:extLst>
              <a:ext uri="{FF2B5EF4-FFF2-40B4-BE49-F238E27FC236}">
                <a16:creationId xmlns:a16="http://schemas.microsoft.com/office/drawing/2014/main" id="{1E0BA74A-BA00-433F-B259-1B74405EE61B}"/>
              </a:ext>
            </a:extLst>
          </p:cNvPr>
          <p:cNvSpPr>
            <a:spLocks noGrp="1" noChangeArrowheads="1"/>
          </p:cNvSpPr>
          <p:nvPr>
            <p:ph type="title" idx="4294967295"/>
          </p:nvPr>
        </p:nvSpPr>
        <p:spPr>
          <a:xfrm>
            <a:off x="2362200" y="152400"/>
            <a:ext cx="7772400" cy="609600"/>
          </a:xfrm>
        </p:spPr>
        <p:txBody>
          <a:bodyPr/>
          <a:lstStyle/>
          <a:p>
            <a:pPr algn="ctr" eaLnBrk="1" fontAlgn="auto" hangingPunct="1">
              <a:spcAft>
                <a:spcPts val="0"/>
              </a:spcAft>
              <a:defRPr/>
            </a:pPr>
            <a:r>
              <a:rPr lang="en-US" altLang="en-US" sz="2000">
                <a:solidFill>
                  <a:schemeClr val="tx1">
                    <a:lumMod val="75000"/>
                    <a:lumOff val="25000"/>
                  </a:schemeClr>
                </a:solidFill>
              </a:rPr>
              <a:t>Adjustment Disorders</a:t>
            </a:r>
          </a:p>
        </p:txBody>
      </p:sp>
      <p:sp>
        <p:nvSpPr>
          <p:cNvPr id="84995" name="Rectangle 3">
            <a:extLst>
              <a:ext uri="{FF2B5EF4-FFF2-40B4-BE49-F238E27FC236}">
                <a16:creationId xmlns:a16="http://schemas.microsoft.com/office/drawing/2014/main" id="{13607666-EE5D-48EE-A536-7F580ECADD17}"/>
              </a:ext>
            </a:extLst>
          </p:cNvPr>
          <p:cNvSpPr>
            <a:spLocks noGrp="1" noChangeArrowheads="1"/>
          </p:cNvSpPr>
          <p:nvPr>
            <p:ph type="body" idx="4294967295"/>
          </p:nvPr>
        </p:nvSpPr>
        <p:spPr>
          <a:xfrm>
            <a:off x="1524000" y="914400"/>
            <a:ext cx="9144000" cy="6172200"/>
          </a:xfrm>
        </p:spPr>
        <p:txBody>
          <a:bodyPr lIns="91440"/>
          <a:lstStyle/>
          <a:p>
            <a:pPr eaLnBrk="1" hangingPunct="1"/>
            <a:r>
              <a:rPr lang="en-US" altLang="en-US" sz="1300"/>
              <a:t>Characterized by a relatively mild maladaptive response to a stressor which occurs within three months of the stressor. Stressors may include changing schools, parental separation, or illness in the family.</a:t>
            </a:r>
          </a:p>
          <a:p>
            <a:pPr eaLnBrk="1" hangingPunct="1"/>
            <a:r>
              <a:rPr lang="en-US" altLang="en-US" sz="1300"/>
              <a:t>Maladaptive responses may include anxiety, depression or behavioral changes.</a:t>
            </a:r>
          </a:p>
          <a:p>
            <a:pPr eaLnBrk="1" hangingPunct="1"/>
            <a:r>
              <a:rPr lang="en-US" altLang="en-US" sz="1300">
                <a:solidFill>
                  <a:srgbClr val="D01602"/>
                </a:solidFill>
              </a:rPr>
              <a:t>Prognosis</a:t>
            </a:r>
          </a:p>
          <a:p>
            <a:pPr lvl="1" eaLnBrk="1" hangingPunct="1"/>
            <a:r>
              <a:rPr lang="en-US" altLang="en-US" sz="1500"/>
              <a:t>Prognosis is good if the disorder stands alone.</a:t>
            </a:r>
          </a:p>
          <a:p>
            <a:pPr eaLnBrk="1" hangingPunct="1"/>
            <a:r>
              <a:rPr lang="en-US" altLang="en-US" sz="1300">
                <a:solidFill>
                  <a:srgbClr val="D01602"/>
                </a:solidFill>
              </a:rPr>
              <a:t>Intervention Strategies</a:t>
            </a:r>
          </a:p>
          <a:p>
            <a:pPr lvl="1" eaLnBrk="1" hangingPunct="1"/>
            <a:r>
              <a:rPr lang="en-US" altLang="en-US" sz="1500"/>
              <a:t>Most improve spontaneously without treatment.</a:t>
            </a:r>
          </a:p>
          <a:p>
            <a:pPr lvl="1" eaLnBrk="1" hangingPunct="1"/>
            <a:r>
              <a:rPr lang="en-US" altLang="en-US" sz="1500"/>
              <a:t>Counseling can facilitate recovery.</a:t>
            </a:r>
          </a:p>
          <a:p>
            <a:pPr lvl="1" eaLnBrk="1" hangingPunct="1"/>
            <a:r>
              <a:rPr lang="en-US" altLang="en-US" sz="1500"/>
              <a:t>Teaching coping skills and adaptive strategies to help people avert future crises and minimize poor choices and self-destructive behaviors.</a:t>
            </a:r>
          </a:p>
          <a:p>
            <a:pPr eaLnBrk="1" hangingPunct="1"/>
            <a:r>
              <a:rPr lang="en-US" altLang="en-US" sz="1300">
                <a:solidFill>
                  <a:srgbClr val="D01602"/>
                </a:solidFill>
              </a:rPr>
              <a:t>Relevance to the Professional School Counselor</a:t>
            </a:r>
          </a:p>
          <a:p>
            <a:pPr lvl="1" eaLnBrk="1" hangingPunct="1"/>
            <a:r>
              <a:rPr lang="en-US" altLang="en-US" sz="1500"/>
              <a:t>Provide students with supportive strategies required to cope with the symptoms.</a:t>
            </a:r>
          </a:p>
          <a:p>
            <a:pPr lvl="1" eaLnBrk="1" hangingPunct="1"/>
            <a:r>
              <a:rPr lang="en-US" altLang="en-US" sz="1500"/>
              <a:t>Provide crisis-intervention.</a:t>
            </a:r>
          </a:p>
          <a:p>
            <a:pPr lvl="1" eaLnBrk="1" hangingPunct="1"/>
            <a:r>
              <a:rPr lang="en-US" altLang="en-US" sz="1500"/>
              <a:t>Help parents understand the effect the stressor is having on their children.</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a:extLst>
              <a:ext uri="{FF2B5EF4-FFF2-40B4-BE49-F238E27FC236}">
                <a16:creationId xmlns:a16="http://schemas.microsoft.com/office/drawing/2014/main" id="{8456C4F1-3169-4993-8C95-9C68F2C145E5}"/>
              </a:ext>
            </a:extLst>
          </p:cNvPr>
          <p:cNvSpPr>
            <a:spLocks noGrp="1" noChangeArrowheads="1"/>
          </p:cNvSpPr>
          <p:nvPr>
            <p:ph type="title" idx="4294967295"/>
          </p:nvPr>
        </p:nvSpPr>
        <p:spPr>
          <a:xfrm>
            <a:off x="2438400" y="762000"/>
            <a:ext cx="7772400" cy="609600"/>
          </a:xfrm>
        </p:spPr>
        <p:txBody>
          <a:bodyPr/>
          <a:lstStyle/>
          <a:p>
            <a:pPr algn="ctr" eaLnBrk="1" fontAlgn="auto" hangingPunct="1">
              <a:spcAft>
                <a:spcPts val="0"/>
              </a:spcAft>
              <a:defRPr/>
            </a:pPr>
            <a:r>
              <a:rPr lang="en-US" altLang="en-US" sz="2000">
                <a:solidFill>
                  <a:schemeClr val="tx1">
                    <a:lumMod val="75000"/>
                    <a:lumOff val="25000"/>
                  </a:schemeClr>
                </a:solidFill>
              </a:rPr>
              <a:t>Separation Anxiety Disorder</a:t>
            </a:r>
          </a:p>
        </p:txBody>
      </p:sp>
      <p:sp>
        <p:nvSpPr>
          <p:cNvPr id="86019" name="Rectangle 3">
            <a:extLst>
              <a:ext uri="{FF2B5EF4-FFF2-40B4-BE49-F238E27FC236}">
                <a16:creationId xmlns:a16="http://schemas.microsoft.com/office/drawing/2014/main" id="{E8EF922B-4448-4ED4-BF7F-1D282E159A48}"/>
              </a:ext>
            </a:extLst>
          </p:cNvPr>
          <p:cNvSpPr>
            <a:spLocks noGrp="1" noChangeArrowheads="1"/>
          </p:cNvSpPr>
          <p:nvPr>
            <p:ph type="body" idx="4294967295"/>
          </p:nvPr>
        </p:nvSpPr>
        <p:spPr>
          <a:xfrm>
            <a:off x="1524000" y="1524000"/>
            <a:ext cx="9144000" cy="5105400"/>
          </a:xfrm>
        </p:spPr>
        <p:txBody>
          <a:bodyPr lIns="91440"/>
          <a:lstStyle/>
          <a:p>
            <a:pPr eaLnBrk="1" hangingPunct="1"/>
            <a:r>
              <a:rPr lang="en-US" altLang="en-US" sz="1700"/>
              <a:t>Separation Anxiety Disorder is diagnosed in 4%-5% of children and young adolescents.</a:t>
            </a:r>
          </a:p>
          <a:p>
            <a:pPr eaLnBrk="1" hangingPunct="1"/>
            <a:r>
              <a:rPr lang="en-US" altLang="en-US" sz="1700"/>
              <a:t>It is characterized by excessive distress upon separation from primary attachment figures.</a:t>
            </a:r>
          </a:p>
          <a:p>
            <a:pPr eaLnBrk="1" hangingPunct="1"/>
            <a:r>
              <a:rPr lang="en-US" altLang="en-US" sz="1700"/>
              <a:t>For diagnosis, a child needs to have 3 or more symptoms present for at least 4 weeks and prior to 18 years of age, e.g.: </a:t>
            </a:r>
          </a:p>
          <a:p>
            <a:pPr lvl="1" eaLnBrk="1" hangingPunct="1"/>
            <a:r>
              <a:rPr lang="en-US" altLang="en-US"/>
              <a:t>Worry about caretakers’ safety.</a:t>
            </a:r>
          </a:p>
          <a:p>
            <a:pPr lvl="1" eaLnBrk="1" hangingPunct="1"/>
            <a:r>
              <a:rPr lang="en-US" altLang="en-US"/>
              <a:t>Reluctance or refusal to go to school or be separated from caregivers.</a:t>
            </a:r>
          </a:p>
          <a:p>
            <a:pPr lvl="1" eaLnBrk="1" hangingPunct="1"/>
            <a:r>
              <a:rPr lang="en-US" altLang="en-US"/>
              <a:t>Fear of being alone.</a:t>
            </a:r>
          </a:p>
          <a:p>
            <a:pPr lvl="1" eaLnBrk="1" hangingPunct="1"/>
            <a:r>
              <a:rPr lang="en-US" altLang="en-US"/>
              <a:t>Repeated nightmares involving separation themes.</a:t>
            </a:r>
          </a:p>
          <a:p>
            <a:pPr lvl="1" eaLnBrk="1" hangingPunct="1"/>
            <a:r>
              <a:rPr lang="en-US" altLang="en-US"/>
              <a:t>Somatic complaints.</a:t>
            </a:r>
          </a:p>
          <a:p>
            <a:pPr eaLnBrk="1" hangingPunct="1"/>
            <a:r>
              <a:rPr lang="en-US" altLang="en-US" sz="1700"/>
              <a:t>Children with a history of SAD are at a 20% increased risk of developing adolescent panic attacks.</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a:extLst>
              <a:ext uri="{FF2B5EF4-FFF2-40B4-BE49-F238E27FC236}">
                <a16:creationId xmlns:a16="http://schemas.microsoft.com/office/drawing/2014/main" id="{BE62F234-BCBB-4090-9933-D71FE1D70B88}"/>
              </a:ext>
            </a:extLst>
          </p:cNvPr>
          <p:cNvSpPr>
            <a:spLocks noGrp="1" noChangeArrowheads="1"/>
          </p:cNvSpPr>
          <p:nvPr>
            <p:ph type="title" idx="4294967295"/>
          </p:nvPr>
        </p:nvSpPr>
        <p:spPr>
          <a:xfrm>
            <a:off x="1524000" y="685800"/>
            <a:ext cx="9144000" cy="1143000"/>
          </a:xfrm>
        </p:spPr>
        <p:txBody>
          <a:bodyPr/>
          <a:lstStyle/>
          <a:p>
            <a:pPr algn="ctr" eaLnBrk="1" fontAlgn="auto" hangingPunct="1">
              <a:spcAft>
                <a:spcPts val="0"/>
              </a:spcAft>
              <a:defRPr/>
            </a:pPr>
            <a:r>
              <a:rPr lang="en-US" altLang="en-US" sz="1800">
                <a:solidFill>
                  <a:schemeClr val="tx1">
                    <a:lumMod val="75000"/>
                    <a:lumOff val="25000"/>
                  </a:schemeClr>
                </a:solidFill>
              </a:rPr>
              <a:t>Separation Anxiety Disorder - Prognosis and Intervention Strategies</a:t>
            </a:r>
          </a:p>
        </p:txBody>
      </p:sp>
      <p:sp>
        <p:nvSpPr>
          <p:cNvPr id="87043" name="Rectangle 3">
            <a:extLst>
              <a:ext uri="{FF2B5EF4-FFF2-40B4-BE49-F238E27FC236}">
                <a16:creationId xmlns:a16="http://schemas.microsoft.com/office/drawing/2014/main" id="{EDABFCB2-CD51-40FB-9EED-B6FA266FEBCD}"/>
              </a:ext>
            </a:extLst>
          </p:cNvPr>
          <p:cNvSpPr>
            <a:spLocks noGrp="1" noChangeArrowheads="1"/>
          </p:cNvSpPr>
          <p:nvPr>
            <p:ph type="body" idx="4294967295"/>
          </p:nvPr>
        </p:nvSpPr>
        <p:spPr>
          <a:xfrm>
            <a:off x="1981200" y="2101850"/>
            <a:ext cx="8686800" cy="4756150"/>
          </a:xfrm>
        </p:spPr>
        <p:txBody>
          <a:bodyPr lIns="91440"/>
          <a:lstStyle/>
          <a:p>
            <a:pPr eaLnBrk="1" hangingPunct="1"/>
            <a:r>
              <a:rPr lang="en-US" altLang="en-US" sz="1800"/>
              <a:t>Prognosis</a:t>
            </a:r>
          </a:p>
          <a:p>
            <a:pPr lvl="1" eaLnBrk="1" hangingPunct="1"/>
            <a:r>
              <a:rPr lang="en-US" altLang="en-US"/>
              <a:t>High rate of recovery with treatment.</a:t>
            </a:r>
          </a:p>
          <a:p>
            <a:pPr eaLnBrk="1" hangingPunct="1"/>
            <a:r>
              <a:rPr lang="en-US" altLang="en-US" sz="1800"/>
              <a:t>Intervention Strategies</a:t>
            </a:r>
          </a:p>
          <a:p>
            <a:pPr lvl="1" eaLnBrk="1" hangingPunct="1"/>
            <a:r>
              <a:rPr lang="en-US" altLang="en-US"/>
              <a:t>Treatment can best be determined when the underlying cause of the disorder is understood.</a:t>
            </a:r>
          </a:p>
          <a:p>
            <a:pPr lvl="1" eaLnBrk="1" hangingPunct="1"/>
            <a:r>
              <a:rPr lang="en-US" altLang="en-US"/>
              <a:t>This disorder is considered a sort of phobia and therefore behavioral strategies, such as systematic desensitization, are used.</a:t>
            </a:r>
          </a:p>
          <a:p>
            <a:pPr lvl="1" eaLnBrk="1" hangingPunct="1"/>
            <a:r>
              <a:rPr lang="en-US" altLang="en-US"/>
              <a:t>Family therapy may also be necessary.</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a:extLst>
              <a:ext uri="{FF2B5EF4-FFF2-40B4-BE49-F238E27FC236}">
                <a16:creationId xmlns:a16="http://schemas.microsoft.com/office/drawing/2014/main" id="{E61450EF-9276-4ADE-A87F-A80B5AE68E63}"/>
              </a:ext>
            </a:extLst>
          </p:cNvPr>
          <p:cNvSpPr>
            <a:spLocks noGrp="1" noChangeArrowheads="1"/>
          </p:cNvSpPr>
          <p:nvPr>
            <p:ph type="title" idx="4294967295"/>
          </p:nvPr>
        </p:nvSpPr>
        <p:spPr>
          <a:xfrm>
            <a:off x="1524000" y="838200"/>
            <a:ext cx="9144000" cy="1143000"/>
          </a:xfrm>
        </p:spPr>
        <p:txBody>
          <a:bodyPr/>
          <a:lstStyle/>
          <a:p>
            <a:pPr algn="ctr" eaLnBrk="1" fontAlgn="auto" hangingPunct="1">
              <a:spcAft>
                <a:spcPts val="0"/>
              </a:spcAft>
              <a:defRPr/>
            </a:pPr>
            <a:r>
              <a:rPr lang="en-US" altLang="en-US" sz="1800">
                <a:solidFill>
                  <a:schemeClr val="tx1">
                    <a:lumMod val="75000"/>
                    <a:lumOff val="25000"/>
                  </a:schemeClr>
                </a:solidFill>
              </a:rPr>
              <a:t>Separation Anxiety Disorder- Relevance To The Professional School Counselor</a:t>
            </a:r>
          </a:p>
        </p:txBody>
      </p:sp>
      <p:sp>
        <p:nvSpPr>
          <p:cNvPr id="88067" name="Rectangle 3">
            <a:extLst>
              <a:ext uri="{FF2B5EF4-FFF2-40B4-BE49-F238E27FC236}">
                <a16:creationId xmlns:a16="http://schemas.microsoft.com/office/drawing/2014/main" id="{597336F3-5063-4A54-88BF-BE541A92347C}"/>
              </a:ext>
            </a:extLst>
          </p:cNvPr>
          <p:cNvSpPr>
            <a:spLocks noGrp="1" noChangeArrowheads="1"/>
          </p:cNvSpPr>
          <p:nvPr>
            <p:ph type="body" idx="4294967295"/>
          </p:nvPr>
        </p:nvSpPr>
        <p:spPr>
          <a:xfrm>
            <a:off x="1524000" y="2101850"/>
            <a:ext cx="9144000" cy="4756150"/>
          </a:xfrm>
        </p:spPr>
        <p:txBody>
          <a:bodyPr lIns="91440"/>
          <a:lstStyle/>
          <a:p>
            <a:pPr eaLnBrk="1" hangingPunct="1"/>
            <a:r>
              <a:rPr lang="en-US" altLang="en-US" sz="1800"/>
              <a:t>Counselors can help parents distinguish between mild and transient symptoms associated with difficulty adjusting to school and true Separation Anxiety Disorder.</a:t>
            </a:r>
          </a:p>
          <a:p>
            <a:pPr eaLnBrk="1" hangingPunct="1"/>
            <a:r>
              <a:rPr lang="en-US" altLang="en-US" sz="1800"/>
              <a:t>Professional school counselors play an important role in helping to plan and implement systematic desensitization.</a:t>
            </a:r>
          </a:p>
          <a:p>
            <a:pPr eaLnBrk="1" hangingPunct="1"/>
            <a:r>
              <a:rPr lang="en-US" altLang="en-US" sz="1800"/>
              <a:t>They can also provide parents with encouragement and support to leave their children at school, and students with the support they need to stay in school.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a:extLst>
              <a:ext uri="{FF2B5EF4-FFF2-40B4-BE49-F238E27FC236}">
                <a16:creationId xmlns:a16="http://schemas.microsoft.com/office/drawing/2014/main" id="{D23D4E74-CCE9-4369-8FCC-49232ED8F580}"/>
              </a:ext>
            </a:extLst>
          </p:cNvPr>
          <p:cNvSpPr>
            <a:spLocks noGrp="1" noChangeArrowheads="1"/>
          </p:cNvSpPr>
          <p:nvPr>
            <p:ph type="title" idx="4294967295"/>
          </p:nvPr>
        </p:nvSpPr>
        <p:spPr>
          <a:xfrm>
            <a:off x="1030288" y="381000"/>
            <a:ext cx="10096500" cy="838200"/>
          </a:xfrm>
        </p:spPr>
        <p:txBody>
          <a:bodyPr/>
          <a:lstStyle/>
          <a:p>
            <a:pPr algn="ctr" eaLnBrk="1" fontAlgn="auto" hangingPunct="1">
              <a:spcAft>
                <a:spcPts val="0"/>
              </a:spcAft>
              <a:defRPr/>
            </a:pPr>
            <a:r>
              <a:rPr lang="en-US" altLang="en-US" sz="3200" b="1" dirty="0">
                <a:solidFill>
                  <a:schemeClr val="tx1">
                    <a:lumMod val="75000"/>
                    <a:lumOff val="25000"/>
                  </a:schemeClr>
                </a:solidFill>
              </a:rPr>
              <a:t>Barriers To Providing Mental Health Services in the Schools</a:t>
            </a:r>
          </a:p>
        </p:txBody>
      </p:sp>
      <p:sp>
        <p:nvSpPr>
          <p:cNvPr id="15363" name="Rectangle 3">
            <a:extLst>
              <a:ext uri="{FF2B5EF4-FFF2-40B4-BE49-F238E27FC236}">
                <a16:creationId xmlns:a16="http://schemas.microsoft.com/office/drawing/2014/main" id="{7486180D-7030-4592-8EF6-2AB0692CD5A3}"/>
              </a:ext>
            </a:extLst>
          </p:cNvPr>
          <p:cNvSpPr>
            <a:spLocks noGrp="1" noChangeArrowheads="1"/>
          </p:cNvSpPr>
          <p:nvPr>
            <p:ph type="body" idx="4294967295"/>
          </p:nvPr>
        </p:nvSpPr>
        <p:spPr>
          <a:xfrm>
            <a:off x="747713" y="1727200"/>
            <a:ext cx="10650537" cy="4583113"/>
          </a:xfrm>
        </p:spPr>
        <p:txBody>
          <a:bodyPr lIns="91440"/>
          <a:lstStyle/>
          <a:p>
            <a:pPr eaLnBrk="1" hangingPunct="1"/>
            <a:r>
              <a:rPr lang="en-US" altLang="en-US" sz="2400"/>
              <a:t>The ability of professional school counselors to meet the needs of students with mental health issues is limited by:</a:t>
            </a:r>
          </a:p>
          <a:p>
            <a:pPr lvl="1" eaLnBrk="1" hangingPunct="1"/>
            <a:r>
              <a:rPr lang="en-US" altLang="en-US" sz="2400" b="1"/>
              <a:t>Workload and non-counseling-related responsibilities</a:t>
            </a:r>
          </a:p>
          <a:p>
            <a:pPr lvl="2" eaLnBrk="1" hangingPunct="1"/>
            <a:r>
              <a:rPr lang="en-US" altLang="en-US" sz="2400"/>
              <a:t>Duties beyond those described by professional standards, such as lunch duty, bus duty, after-school functions, and administrative duties.</a:t>
            </a:r>
          </a:p>
          <a:p>
            <a:pPr lvl="1" eaLnBrk="1" hangingPunct="1"/>
            <a:r>
              <a:rPr lang="en-US" altLang="en-US" sz="2400" b="1"/>
              <a:t>Fragmentation and duplication of services and programs</a:t>
            </a:r>
          </a:p>
          <a:p>
            <a:pPr lvl="2" eaLnBrk="1" hangingPunct="1"/>
            <a:r>
              <a:rPr lang="en-US" altLang="en-US" sz="2400"/>
              <a:t>School- and community-based services and programs often have been developed in isolation, without consideration of existing services and programs.</a:t>
            </a:r>
          </a:p>
          <a:p>
            <a:pPr lvl="1" eaLnBrk="1" hangingPunct="1"/>
            <a:r>
              <a:rPr lang="en-US" altLang="en-US" sz="2400" b="1"/>
              <a:t>Discrepancy between the professional school counselors’ need to understand mental disorders and their knowledge base</a:t>
            </a:r>
          </a:p>
          <a:p>
            <a:pPr lvl="2" eaLnBrk="1" hangingPunct="1"/>
            <a:r>
              <a:rPr lang="en-US" altLang="en-US" sz="2400"/>
              <a:t>Not all professional school counselors possess the knowledge, experience, and expertise needed to recognize the mental health needs of students.</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a:extLst>
              <a:ext uri="{FF2B5EF4-FFF2-40B4-BE49-F238E27FC236}">
                <a16:creationId xmlns:a16="http://schemas.microsoft.com/office/drawing/2014/main" id="{76922706-4366-4BE9-B037-C08C2281624E}"/>
              </a:ext>
            </a:extLst>
          </p:cNvPr>
          <p:cNvSpPr>
            <a:spLocks noGrp="1" noChangeArrowheads="1"/>
          </p:cNvSpPr>
          <p:nvPr>
            <p:ph type="title" idx="4294967295"/>
          </p:nvPr>
        </p:nvSpPr>
        <p:spPr>
          <a:xfrm>
            <a:off x="2362200" y="152400"/>
            <a:ext cx="7772400" cy="609600"/>
          </a:xfrm>
        </p:spPr>
        <p:txBody>
          <a:bodyPr/>
          <a:lstStyle/>
          <a:p>
            <a:pPr algn="ctr" eaLnBrk="1" fontAlgn="auto" hangingPunct="1">
              <a:spcAft>
                <a:spcPts val="0"/>
              </a:spcAft>
              <a:defRPr/>
            </a:pPr>
            <a:r>
              <a:rPr lang="en-US" altLang="en-US" sz="2000">
                <a:solidFill>
                  <a:schemeClr val="tx1">
                    <a:lumMod val="75000"/>
                    <a:lumOff val="25000"/>
                  </a:schemeClr>
                </a:solidFill>
              </a:rPr>
              <a:t>Generalized Anxiety Disorder</a:t>
            </a:r>
          </a:p>
        </p:txBody>
      </p:sp>
      <p:sp>
        <p:nvSpPr>
          <p:cNvPr id="89091" name="Rectangle 3">
            <a:extLst>
              <a:ext uri="{FF2B5EF4-FFF2-40B4-BE49-F238E27FC236}">
                <a16:creationId xmlns:a16="http://schemas.microsoft.com/office/drawing/2014/main" id="{47D3E063-9F3F-48F2-9C23-B0F419ECC22B}"/>
              </a:ext>
            </a:extLst>
          </p:cNvPr>
          <p:cNvSpPr>
            <a:spLocks noGrp="1" noChangeArrowheads="1"/>
          </p:cNvSpPr>
          <p:nvPr>
            <p:ph type="body" idx="4294967295"/>
          </p:nvPr>
        </p:nvSpPr>
        <p:spPr>
          <a:xfrm>
            <a:off x="1524000" y="762000"/>
            <a:ext cx="9144000" cy="6096000"/>
          </a:xfrm>
        </p:spPr>
        <p:txBody>
          <a:bodyPr lIns="91440"/>
          <a:lstStyle/>
          <a:p>
            <a:pPr eaLnBrk="1" hangingPunct="1"/>
            <a:r>
              <a:rPr lang="en-US" altLang="en-US" sz="1400"/>
              <a:t>Characterized by feelings of worry or anxiety about many aspects of the person’s life and is reflected in related physical symptoms such as shortness of breath and muscle tension that are difficult to control.</a:t>
            </a:r>
          </a:p>
          <a:p>
            <a:pPr eaLnBrk="1" hangingPunct="1"/>
            <a:r>
              <a:rPr lang="en-US" altLang="en-US" sz="1400"/>
              <a:t>Symptoms must persist for at least 6 months and have a significant impact on the person’s functioning.</a:t>
            </a:r>
          </a:p>
          <a:p>
            <a:pPr eaLnBrk="1" hangingPunct="1"/>
            <a:r>
              <a:rPr lang="en-US" altLang="en-US" sz="1400">
                <a:solidFill>
                  <a:srgbClr val="D01602"/>
                </a:solidFill>
              </a:rPr>
              <a:t>Prognosis</a:t>
            </a:r>
          </a:p>
          <a:p>
            <a:pPr lvl="1" eaLnBrk="1" hangingPunct="1"/>
            <a:r>
              <a:rPr lang="en-US" altLang="en-US" sz="1600"/>
              <a:t>People who receive cognitive-behavioral therapy show significant improvement, although few will be free of all symptoms.</a:t>
            </a:r>
          </a:p>
          <a:p>
            <a:pPr eaLnBrk="1" hangingPunct="1"/>
            <a:r>
              <a:rPr lang="en-US" altLang="en-US" sz="1400">
                <a:solidFill>
                  <a:srgbClr val="D01602"/>
                </a:solidFill>
              </a:rPr>
              <a:t>Intervention Strategies</a:t>
            </a:r>
          </a:p>
          <a:p>
            <a:pPr lvl="1" eaLnBrk="1" hangingPunct="1"/>
            <a:r>
              <a:rPr lang="en-US" altLang="en-US" sz="1600"/>
              <a:t>Cognitive-behavioral approaches are the most effective.</a:t>
            </a:r>
          </a:p>
          <a:p>
            <a:pPr lvl="1" eaLnBrk="1" hangingPunct="1"/>
            <a:r>
              <a:rPr lang="en-US" altLang="en-US" sz="1600"/>
              <a:t>The goal of treatment is to lessen the extent of the anxiety and the overarousal that accompanies it by teaching children to cope with anxiety using a variety of strategies such as identification and modification of anxious self-talk, modeling, education about emotions, relaxation techniques, and homework.</a:t>
            </a:r>
          </a:p>
          <a:p>
            <a:pPr eaLnBrk="1" hangingPunct="1"/>
            <a:r>
              <a:rPr lang="en-US" altLang="en-US" sz="1400">
                <a:solidFill>
                  <a:srgbClr val="D01602"/>
                </a:solidFill>
              </a:rPr>
              <a:t>Relevance to the Professional School Counselor</a:t>
            </a:r>
          </a:p>
          <a:p>
            <a:pPr lvl="1" eaLnBrk="1" hangingPunct="1"/>
            <a:r>
              <a:rPr lang="en-US" altLang="en-US" sz="1600"/>
              <a:t>Suggest stress management strategies.</a:t>
            </a:r>
          </a:p>
          <a:p>
            <a:pPr lvl="1" eaLnBrk="1" hangingPunct="1"/>
            <a:r>
              <a:rPr lang="en-US" altLang="en-US" sz="1600"/>
              <a:t>Help parents understand the disorder.</a:t>
            </a:r>
          </a:p>
          <a:p>
            <a:pPr lvl="1" eaLnBrk="1" hangingPunct="1"/>
            <a:r>
              <a:rPr lang="en-US" altLang="en-US" sz="1600"/>
              <a:t>Offer guidance units and small group counseling sessions to students coping with severe anxiety, as well as workshops to help their parents.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a:extLst>
              <a:ext uri="{FF2B5EF4-FFF2-40B4-BE49-F238E27FC236}">
                <a16:creationId xmlns:a16="http://schemas.microsoft.com/office/drawing/2014/main" id="{90366789-62BE-4075-815D-0465D88F054B}"/>
              </a:ext>
            </a:extLst>
          </p:cNvPr>
          <p:cNvSpPr>
            <a:spLocks noGrp="1" noChangeArrowheads="1"/>
          </p:cNvSpPr>
          <p:nvPr>
            <p:ph type="title" idx="4294967295"/>
          </p:nvPr>
        </p:nvSpPr>
        <p:spPr>
          <a:xfrm>
            <a:off x="1096963" y="720725"/>
            <a:ext cx="10058400" cy="849313"/>
          </a:xfrm>
        </p:spPr>
        <p:txBody>
          <a:bodyPr/>
          <a:lstStyle/>
          <a:p>
            <a:pPr algn="ctr" eaLnBrk="1" fontAlgn="auto" hangingPunct="1">
              <a:spcAft>
                <a:spcPts val="0"/>
              </a:spcAft>
              <a:defRPr/>
            </a:pPr>
            <a:r>
              <a:rPr lang="en-US" altLang="en-US" sz="3200" b="1" dirty="0">
                <a:solidFill>
                  <a:schemeClr val="tx1">
                    <a:lumMod val="75000"/>
                    <a:lumOff val="25000"/>
                  </a:schemeClr>
                </a:solidFill>
              </a:rPr>
              <a:t>Current &amp; Future Trends in the Way Services Are Provided</a:t>
            </a:r>
          </a:p>
        </p:txBody>
      </p:sp>
      <p:sp>
        <p:nvSpPr>
          <p:cNvPr id="16387" name="Rectangle 3">
            <a:extLst>
              <a:ext uri="{FF2B5EF4-FFF2-40B4-BE49-F238E27FC236}">
                <a16:creationId xmlns:a16="http://schemas.microsoft.com/office/drawing/2014/main" id="{28CE5556-B36B-4132-9038-E717F7ECE84C}"/>
              </a:ext>
            </a:extLst>
          </p:cNvPr>
          <p:cNvSpPr>
            <a:spLocks noGrp="1" noChangeArrowheads="1"/>
          </p:cNvSpPr>
          <p:nvPr>
            <p:ph type="body" idx="4294967295"/>
          </p:nvPr>
        </p:nvSpPr>
        <p:spPr>
          <a:xfrm>
            <a:off x="1416050" y="2209800"/>
            <a:ext cx="9099550" cy="4062413"/>
          </a:xfrm>
        </p:spPr>
        <p:txBody>
          <a:bodyPr lIns="91440"/>
          <a:lstStyle/>
          <a:p>
            <a:pPr eaLnBrk="1" hangingPunct="1"/>
            <a:r>
              <a:rPr lang="en-US" altLang="en-US" sz="2800"/>
              <a:t>The U.S. Dept. of Ed. and the U. S. Dept. of Health and Human Services (2008) are encouraging preventive care.</a:t>
            </a:r>
          </a:p>
          <a:p>
            <a:pPr eaLnBrk="1" hangingPunct="1"/>
            <a:r>
              <a:rPr lang="en-US" altLang="en-US" sz="2800"/>
              <a:t>Schools are a logical place to implement programs to both prevent and ameliorate mental health problems in students and their families.</a:t>
            </a:r>
          </a:p>
          <a:p>
            <a:pPr eaLnBrk="1" hangingPunct="1"/>
            <a:r>
              <a:rPr lang="en-US" altLang="en-US" sz="2800"/>
              <a:t>In many schools, this responsibility is shared between the professional school counselor and outside agencies, or contracted out completely.</a:t>
            </a:r>
          </a:p>
        </p:txBody>
      </p:sp>
    </p:spTree>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16</TotalTime>
  <Words>6489</Words>
  <Application>Microsoft Office PowerPoint</Application>
  <PresentationFormat>Widescreen</PresentationFormat>
  <Paragraphs>515</Paragraphs>
  <Slides>80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80</vt:i4>
      </vt:variant>
    </vt:vector>
  </HeadingPairs>
  <TitlesOfParts>
    <vt:vector size="87" baseType="lpstr">
      <vt:lpstr>Calibri</vt:lpstr>
      <vt:lpstr>Arial</vt:lpstr>
      <vt:lpstr>Calibri Light</vt:lpstr>
      <vt:lpstr>Baskerville Old Face</vt:lpstr>
      <vt:lpstr>Verdana</vt:lpstr>
      <vt:lpstr>Wingdings</vt:lpstr>
      <vt:lpstr>Retrospect</vt:lpstr>
      <vt:lpstr> Helping Students With Mental and Emotional Disorders</vt:lpstr>
      <vt:lpstr>Helping Students</vt:lpstr>
      <vt:lpstr>Prevalence of Mental Disorders and Mental Health Issues in Children and Adolescents</vt:lpstr>
      <vt:lpstr>Prevalence of Mental Disorders and Mental Health Issues in Children and Adolescents</vt:lpstr>
      <vt:lpstr>Factors Contributing to a High Incidence of Emotional Disturbance</vt:lpstr>
      <vt:lpstr>Factors Contributing to a High Incidence of Emotional Disturbance</vt:lpstr>
      <vt:lpstr>The Professional School Counselor’s Role</vt:lpstr>
      <vt:lpstr>Barriers To Providing Mental Health Services in the Schools</vt:lpstr>
      <vt:lpstr>Current &amp; Future Trends in the Way Services Are Provided</vt:lpstr>
      <vt:lpstr>Benefits Of The Direct Service Model</vt:lpstr>
      <vt:lpstr>What Professional School Counselors Need To Know About Mental &amp; Emotional Disorders</vt:lpstr>
      <vt:lpstr>What Professional School Counselors Need To Know About Mental &amp; Emotional Disorders</vt:lpstr>
      <vt:lpstr>Mental Disorders In Infants, Children, &amp; Adolescents</vt:lpstr>
      <vt:lpstr>Intellectual Development Disorder- Diagnosis</vt:lpstr>
      <vt:lpstr>Intellectual Development Disorder- Degrees</vt:lpstr>
      <vt:lpstr>Intellectual Development Disorder- Causes</vt:lpstr>
      <vt:lpstr>Intellectual Development Disorder–  Intervention Strategies</vt:lpstr>
      <vt:lpstr>Intellectual Development Disorder- Prognosis</vt:lpstr>
      <vt:lpstr>Intellectual Development Disorder -  Relevance To Professional School Counselors</vt:lpstr>
      <vt:lpstr>Specific Learning, Motor, &amp; Communication Disorders</vt:lpstr>
      <vt:lpstr>Learning Disorders</vt:lpstr>
      <vt:lpstr>Dyslexia (Reading Disorder)</vt:lpstr>
      <vt:lpstr>Dyscalculia (Mathematics Disorder)</vt:lpstr>
      <vt:lpstr>Dysgraphia (Disorder of Written Expression)</vt:lpstr>
      <vt:lpstr>Communication Disorders</vt:lpstr>
      <vt:lpstr>Specific Learning, Motor, &amp; Communication Disorders</vt:lpstr>
      <vt:lpstr>Specific Learning, Motor, &amp; Communication Disorders - Intervention Strategies</vt:lpstr>
      <vt:lpstr>Specific Learning, Motor, &amp; Communication Disorders - Prognosis</vt:lpstr>
      <vt:lpstr>Specific Learning, Motor, &amp; Communication Disorders - Relevance to Professional School Counselors</vt:lpstr>
      <vt:lpstr>Autism Spectrum Disorders (ASD)</vt:lpstr>
      <vt:lpstr>ASD &amp; Prognosis</vt:lpstr>
      <vt:lpstr>ASD &amp; Intervention Strategies</vt:lpstr>
      <vt:lpstr>ASD &amp; Relevance To Professional School Counselors</vt:lpstr>
      <vt:lpstr>Attention-Deficit Hyperactivity Disorder &amp; Disruptive Behavior Disorders</vt:lpstr>
      <vt:lpstr>Attention-Deficit/Hyperactivity Disorder (AD/HD)</vt:lpstr>
      <vt:lpstr>Attention-Deficit/Hyperactivity Disorder (AD/HD) (cont.)</vt:lpstr>
      <vt:lpstr>Attention-Deficit/Hyperactivity Disorder (AD/HD) - Prevalance</vt:lpstr>
      <vt:lpstr>Attention-Deficit/Hyperactivity Disorder (AD/HD) - Prognosis</vt:lpstr>
      <vt:lpstr>Attention-Deficit/Hyperactivity Disorder (AD/HD) Intervention Strategies</vt:lpstr>
      <vt:lpstr>Tic Disorders</vt:lpstr>
      <vt:lpstr>Tic Disorders - Tourette’s Disorder</vt:lpstr>
      <vt:lpstr>Tic Disorders - Prognosis &amp; Intervention Strategies</vt:lpstr>
      <vt:lpstr>Tic Disorders - Relevance To Professional School Counselors</vt:lpstr>
      <vt:lpstr>Disruptive Behavior Disorders</vt:lpstr>
      <vt:lpstr>Disruptive Behavior Disorders - Diagnosis</vt:lpstr>
      <vt:lpstr>Disruptive Behavior Disorders - Conduct Disorder</vt:lpstr>
      <vt:lpstr>Disruptive Behavior Disorders - ODD</vt:lpstr>
      <vt:lpstr>Disruptive Behavior Disorders - Prognosis</vt:lpstr>
      <vt:lpstr>Disruptive Behavior Disorders –  Intervention Strategies</vt:lpstr>
      <vt:lpstr>Disruptive Behavior Disorders - Relevance to Professional School Counselors </vt:lpstr>
      <vt:lpstr>Disruptive Behavior Disorders – Research and Early Prevention</vt:lpstr>
      <vt:lpstr>Eating Disorders In Children &amp; Adolescents</vt:lpstr>
      <vt:lpstr>Other Eating Disorders</vt:lpstr>
      <vt:lpstr>Other Eating Disorders</vt:lpstr>
      <vt:lpstr>Eating Disorders - Prognosis</vt:lpstr>
      <vt:lpstr>Eating Disorders - Intervention Strategies</vt:lpstr>
      <vt:lpstr>Eating Disorders - Relevance to Professional School Counselors</vt:lpstr>
      <vt:lpstr>Elimination Disorders: Encopresis &amp; Enuresis</vt:lpstr>
      <vt:lpstr>Elimination Disorders - Relevance To The Professional School Counselor</vt:lpstr>
      <vt:lpstr>Depressive and Bipolar Disorders</vt:lpstr>
      <vt:lpstr>Mood Disorders (cont.)</vt:lpstr>
      <vt:lpstr>Substance-Related Disorders</vt:lpstr>
      <vt:lpstr>Substance-Related Disorders (cont.)</vt:lpstr>
      <vt:lpstr>Substance-Related Disorders (cont.)</vt:lpstr>
      <vt:lpstr>Substance-Related Disorders (cont.)</vt:lpstr>
      <vt:lpstr>Psychotic Disorders</vt:lpstr>
      <vt:lpstr>Psychotic Disorders (cont.)</vt:lpstr>
      <vt:lpstr>Obsessive-Compulsive Disorder (OCD)</vt:lpstr>
      <vt:lpstr>Obsessive-Compulsive Disorder (cont.)</vt:lpstr>
      <vt:lpstr>Reactive Attachment Disorder</vt:lpstr>
      <vt:lpstr>Reactive Attachment Disorder (cont.)</vt:lpstr>
      <vt:lpstr>Posttraumatic Stress Disorder</vt:lpstr>
      <vt:lpstr>Posttraumatic Stress Disorder (cont.)</vt:lpstr>
      <vt:lpstr>Posttraumatic Stress Disorder (cont.)</vt:lpstr>
      <vt:lpstr>Posttraumatic Stress Disorder (cont.)</vt:lpstr>
      <vt:lpstr>Adjustment Disorders</vt:lpstr>
      <vt:lpstr>Separation Anxiety Disorder</vt:lpstr>
      <vt:lpstr>Separation Anxiety Disorder - Prognosis and Intervention Strategies</vt:lpstr>
      <vt:lpstr>Separation Anxiety Disorder- Relevance To The Professional School Counselor</vt:lpstr>
      <vt:lpstr>Generalized Anxiety Disorder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Rowland</dc:creator>
  <cp:lastModifiedBy>Karen Rowland</cp:lastModifiedBy>
  <cp:revision>5</cp:revision>
  <dcterms:created xsi:type="dcterms:W3CDTF">2014-12-03T22:30:31Z</dcterms:created>
  <dcterms:modified xsi:type="dcterms:W3CDTF">2018-05-18T01:34:53Z</dcterms:modified>
</cp:coreProperties>
</file>