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9" r:id="rId3"/>
    <p:sldId id="320" r:id="rId4"/>
    <p:sldId id="321" r:id="rId5"/>
    <p:sldId id="322" r:id="rId6"/>
    <p:sldId id="27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660066"/>
    <a:srgbClr val="6600CC"/>
    <a:srgbClr val="FF0066"/>
    <a:srgbClr val="008000"/>
    <a:srgbClr val="FFFF99"/>
    <a:srgbClr val="3366FF"/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0522" autoAdjust="0"/>
  </p:normalViewPr>
  <p:slideViewPr>
    <p:cSldViewPr>
      <p:cViewPr varScale="1">
        <p:scale>
          <a:sx n="60" d="100"/>
          <a:sy n="60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B645F1-6241-400B-87B1-DBB10B4D0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2: ASCA National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D4165-D679-4A15-B347-AACCF0D9C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6E1F-5644-4129-9BA2-D7A5E9530F1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C9C4-5E43-46FE-A835-70C9A38FA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36985-B71B-41EF-84F8-9B48C5B63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F6A5-0E29-4389-87FC-A8EADA32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50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Chapter 2: ASCA National Model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3E7FE-8051-4001-A834-56421BCEA8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8E9-E423-405B-B545-397154D10C2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B5D460-CC4E-4D73-8306-643F7EB2885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Chapter 2: ASCA National Model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3CCC0-05AA-4521-A63B-D3F29287228B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AB3B20-2027-459D-A4CE-40476D91406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Chapter 2: ASCA National Model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ofaq.org/posts/2017/01/fundamental-planning-tips-for-planning-an-online-even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jcpsramp.wikispaces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228600"/>
            <a:ext cx="5638800" cy="4114800"/>
          </a:xfrm>
        </p:spPr>
        <p:txBody>
          <a:bodyPr anchor="t"/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The ASCA National Model: Developing a Comprehensive, Developmental School Counseling Program</a:t>
            </a:r>
            <a:br>
              <a:rPr lang="en-US" sz="4000" dirty="0">
                <a:latin typeface="Cooper Black" panose="0208090404030B020404" pitchFamily="18" charset="0"/>
              </a:rPr>
            </a:br>
            <a:endParaRPr lang="ru-RU" sz="4000" dirty="0">
              <a:latin typeface="Impact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19800"/>
            <a:ext cx="2819400" cy="6858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latin typeface="Cooper Black" pitchFamily="18" charset="0"/>
              </a:rPr>
              <a:t>CHAPTER 2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575B6B-A7D4-413D-869E-AE8EA0B0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35814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098"/>
            <a:ext cx="8458200" cy="941702"/>
          </a:xfrm>
        </p:spPr>
        <p:txBody>
          <a:bodyPr tIns="91425">
            <a:noAutofit/>
          </a:bodyPr>
          <a:lstStyle/>
          <a:p>
            <a:pPr lvl="0">
              <a:defRPr/>
            </a:pP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Themes of the A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S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C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A National Model</a:t>
            </a:r>
            <a:endParaRPr lang="en-US" sz="2000" b="0" dirty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305800" cy="507952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change 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encompasses schoolwide changes in expectations, instructional practices, support services, and philosophy with the goal of raising achievement levels and creating opportunity and access for all students.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focus on data-driven and evidence-based programming allows professional school counselors to identify areas in need of improvement.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alterations in systemic policies and procedures that empower students and lead to higher performance and greater opportunities for postsecondary success.</a:t>
            </a:r>
          </a:p>
        </p:txBody>
      </p:sp>
    </p:spTree>
    <p:extLst>
      <p:ext uri="{BB962C8B-B14F-4D97-AF65-F5344CB8AC3E}">
        <p14:creationId xmlns:p14="http://schemas.microsoft.com/office/powerpoint/2010/main" val="169679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000" dirty="0">
                <a:solidFill>
                  <a:srgbClr val="FFFF99"/>
                </a:solidFill>
                <a:latin typeface="Impact" panose="020B0806030902050204" pitchFamily="34" charset="0"/>
              </a:rPr>
              <a:t>Primary Program Components of the National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10600" cy="34290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primary program components </a:t>
            </a:r>
            <a:r>
              <a:rPr lang="en-US" altLang="en-US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National Model are: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219D7-B2D2-46D9-B499-2AC27E826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95600"/>
            <a:ext cx="2743200" cy="258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2F61C0-6637-45C0-8CC5-0A83AE62A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71800" y="4572000"/>
            <a:ext cx="3200400" cy="209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756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144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99"/>
                </a:solidFill>
                <a:latin typeface="Impact" panose="020B0806030902050204" pitchFamily="34" charset="0"/>
              </a:rPr>
              <a:t>Foundation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foundation, the </a:t>
            </a:r>
            <a:r>
              <a:rPr lang="en-US" altLang="en-US" sz="2400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“what” </a:t>
            </a:r>
            <a:r>
              <a:rPr lang="en-US" altLang="en-US" sz="2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comprehensive school counseling program, makes clear what every student will know and be able to do.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emphases on the school counseling program’s vision statement that stems from a school counselor’s beliefs and philosophies, mission, student competencies, and professional competencies.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teamwork and collaboration among stakeholders, counselors help construct a vision statement (based on principles and beliefs) that will guide the program.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and vision of a program are then operationalized through development of a program mission statement and program goals.</a:t>
            </a:r>
          </a:p>
        </p:txBody>
      </p:sp>
    </p:spTree>
    <p:extLst>
      <p:ext uri="{BB962C8B-B14F-4D97-AF65-F5344CB8AC3E}">
        <p14:creationId xmlns:p14="http://schemas.microsoft.com/office/powerpoint/2010/main" val="351602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315200" cy="715962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99"/>
                </a:solidFill>
                <a:latin typeface="Impact" panose="020B0806030902050204" pitchFamily="34" charset="0"/>
              </a:rPr>
              <a:t>Delivery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is the </a:t>
            </a:r>
            <a:r>
              <a:rPr lang="en-US" altLang="en-US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“how”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comprehensive, developmental school counseling program, and includes direct and indirect student services.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services are frequently targeted to students and include attention to the school counseling core curriculum, individual student planning, and responsive services.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Systematic, developmental classroom lessons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workshops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or small-group counseling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response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services support direct services and are the foundation of a system-focused school counseling program and include referrals, consultation,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67502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Delivery: School Counseling Core 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3340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 counseling core curriculum provides services to large, usually classroom-sized groups. Examples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instruction and activities (units)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workshops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helper programs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instructional units are not independent; they may be linked to classroom units at other grade levels and/or integrated into the school’s core curriculum.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and sequence across grade levels is an important consideration.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advantage of classroom guidance is that it enables service delivery to a large number of individuals that addresses topics in a preventive manner.</a:t>
            </a:r>
          </a:p>
        </p:txBody>
      </p:sp>
    </p:spTree>
    <p:extLst>
      <p:ext uri="{BB962C8B-B14F-4D97-AF65-F5344CB8AC3E}">
        <p14:creationId xmlns:p14="http://schemas.microsoft.com/office/powerpoint/2010/main" val="271500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B2F64-F571-43C9-8E4A-AACA18C9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26489"/>
            <a:ext cx="1657350" cy="240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899755"/>
          </a:xfrm>
        </p:spPr>
        <p:txBody>
          <a:bodyPr tIns="91425">
            <a:noAutofit/>
          </a:bodyPr>
          <a:lstStyle/>
          <a:p>
            <a:pPr lvl="0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</a:rPr>
              <a:t>Delivery: Individual Student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763000" cy="52578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student planning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addresses the need for all students to plan and monitor their academic progress.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or small-group appraisal includes using test information and other student data to help develop goals and plans.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comprehensive school counseling program offers an integrated and holistic method for students to assess and become knowledgeable about their abilities, interests, skills, and achievement.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individual advisement, the professional school counselor helps students plan for and realize their goals.</a:t>
            </a:r>
          </a:p>
        </p:txBody>
      </p:sp>
    </p:spTree>
    <p:extLst>
      <p:ext uri="{BB962C8B-B14F-4D97-AF65-F5344CB8AC3E}">
        <p14:creationId xmlns:p14="http://schemas.microsoft.com/office/powerpoint/2010/main" val="35125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67A9A2-B5C4-45DF-A915-F1C5875C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48200"/>
            <a:ext cx="3295384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914400"/>
          </a:xfrm>
        </p:spPr>
        <p:txBody>
          <a:bodyPr tIns="91425">
            <a:noAutofit/>
          </a:bodyPr>
          <a:lstStyle/>
          <a:p>
            <a:pPr lvl="0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1"/>
            <a:ext cx="8763000" cy="4894384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 services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both 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and indirect services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address both 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and reactive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direct service delivery for responsive services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counseling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Small-group counseling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response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indirect service delivery for responsive services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and collaboration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</a:p>
        </p:txBody>
      </p:sp>
    </p:spTree>
    <p:extLst>
      <p:ext uri="{BB962C8B-B14F-4D97-AF65-F5344CB8AC3E}">
        <p14:creationId xmlns:p14="http://schemas.microsoft.com/office/powerpoint/2010/main" val="324792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C175F-DFFC-41D6-A42A-7380F9CD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86300"/>
            <a:ext cx="32004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9144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763000" cy="452825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counseling sessions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both 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and reactive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needs.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perspective on individual counseling promoted by the “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vision”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school counseling is that, if professional school counselors spend too much time with a few students, they will be perceived as “therapists” and probably shortchange most of the student body.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proportion of a professional school counselor’s day needs to be spent outside of or beyond the school counseling office.</a:t>
            </a:r>
          </a:p>
        </p:txBody>
      </p:sp>
    </p:spTree>
    <p:extLst>
      <p:ext uri="{BB962C8B-B14F-4D97-AF65-F5344CB8AC3E}">
        <p14:creationId xmlns:p14="http://schemas.microsoft.com/office/powerpoint/2010/main" val="384153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8382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763000" cy="491448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Small-group counseling 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responds both proactively and reactively to student needs.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counseling and</a:t>
            </a:r>
            <a:r>
              <a:rPr lang="en-US" altLang="en-US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psychoeducational counseling services offer a variety of small-group experiences on relevant topics or issues such as study skills, effective relationships, bereavement, and postsecondary planning.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insight and/or learning can come from group leaders, other group members, and/or the synergy of the group.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counseling allows school counselors to address issues common to several students at one time, which makes it a time- and cost-efficient method of service delivery.</a:t>
            </a:r>
          </a:p>
        </p:txBody>
      </p:sp>
    </p:spTree>
    <p:extLst>
      <p:ext uri="{BB962C8B-B14F-4D97-AF65-F5344CB8AC3E}">
        <p14:creationId xmlns:p14="http://schemas.microsoft.com/office/powerpoint/2010/main" val="215219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9144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915400" cy="54102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response 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critical and acute situations that require immediate intervention is an important counselor function.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situations usually call for such immediate intervention because of their sudden onset.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counseling interventions include individual counseling, group counseling, and/or the managing and coordinating of the services of others.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crisis response interventions is to diffuse a situation, serve school community members affected by the situation, and initiate a healing process.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may lead or contribute to a committee review and update of the school’s crisis response plan to ensure it is current and accurate.</a:t>
            </a:r>
          </a:p>
        </p:txBody>
      </p:sp>
    </p:spTree>
    <p:extLst>
      <p:ext uri="{BB962C8B-B14F-4D97-AF65-F5344CB8AC3E}">
        <p14:creationId xmlns:p14="http://schemas.microsoft.com/office/powerpoint/2010/main" val="152446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9368CCC-1A63-42A5-8F0C-4F2EF37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09044"/>
            <a:ext cx="3276600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0668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3200" dirty="0">
                <a:solidFill>
                  <a:srgbClr val="FFFF00"/>
                </a:solidFill>
                <a:latin typeface="Impact" panose="020B0806030902050204" pitchFamily="34" charset="0"/>
              </a:rPr>
              <a:t>The ASCA Mindsets and Behaviors and National Model</a:t>
            </a:r>
            <a:endParaRPr lang="en-US" altLang="en-US" sz="32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002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1997, the American School Counselor Association (A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published The National Standards for School Counseling Programs to provide a standardized basis for the creation of comprehensive, developmental, and preventive school counseling services.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2014, A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published the Mindsets and Behaviors based on research from the University of Chicago on noncognitive factors influencing learning.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standards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the academic, career, and social/emotional domains.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standards also are further organized into a </a:t>
            </a:r>
            <a:r>
              <a:rPr lang="en-US" altLang="en-US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 standards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and a </a:t>
            </a:r>
            <a:r>
              <a:rPr lang="en-US" altLang="en-US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standards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subdivided into learning strategies, self-management skills, and social skills.</a:t>
            </a:r>
          </a:p>
        </p:txBody>
      </p:sp>
    </p:spTree>
    <p:extLst>
      <p:ext uri="{BB962C8B-B14F-4D97-AF65-F5344CB8AC3E}">
        <p14:creationId xmlns:p14="http://schemas.microsoft.com/office/powerpoint/2010/main" val="128943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DB888-4833-4FFF-BCB6-DD71153E6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7037" r="16666"/>
          <a:stretch/>
        </p:blipFill>
        <p:spPr>
          <a:xfrm>
            <a:off x="6279669" y="3581400"/>
            <a:ext cx="2864331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9654"/>
            <a:ext cx="7467600" cy="877146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5296746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and collaboration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indirect responsive services in which professional school counselors consult and collaborate with administrators, teachers, or parents to help them with student issues or concerns.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is a process of directly working with a second party (the consultee) to indirectly help a third party (the student).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the consultation process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 purpose.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 goal.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strategies to meet that goal.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 responsibilities to carry out that goal.</a:t>
            </a:r>
          </a:p>
        </p:txBody>
      </p:sp>
    </p:spTree>
    <p:extLst>
      <p:ext uri="{BB962C8B-B14F-4D97-AF65-F5344CB8AC3E}">
        <p14:creationId xmlns:p14="http://schemas.microsoft.com/office/powerpoint/2010/main" val="242766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1397"/>
            <a:ext cx="7315200" cy="893056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</a:rPr>
              <a:t>Delivery: Responsive Services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10600" cy="4878475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enlists the services of other professionals to assist school counselors.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today are confronted with complex issues compounded by family, peer pressure, developmental, and societal situations.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practical for professional school counselors to be the sole service provider for these students.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enlist the services of other school personnel (e.g., school psychologist, school nurse, school social worker) and/or community agency personnel to address some student issues.</a:t>
            </a:r>
          </a:p>
        </p:txBody>
      </p:sp>
    </p:spTree>
    <p:extLst>
      <p:ext uri="{BB962C8B-B14F-4D97-AF65-F5344CB8AC3E}">
        <p14:creationId xmlns:p14="http://schemas.microsoft.com/office/powerpoint/2010/main" val="412563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EDE5E-1D16-4B0C-BFEC-951645C3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55" y="2362200"/>
            <a:ext cx="3524945" cy="257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103"/>
            <a:ext cx="7315200" cy="715962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00"/>
                </a:solidFill>
                <a:latin typeface="Impact" panose="020B0806030902050204" pitchFamily="34" charset="0"/>
              </a:rPr>
              <a:t>Management</a:t>
            </a:r>
            <a:endParaRPr lang="en-US" altLang="en-US" sz="48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915400" cy="54864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 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accounts for the </a:t>
            </a:r>
            <a:r>
              <a:rPr lang="en-US" alt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“when,” “why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and “</a:t>
            </a:r>
            <a:r>
              <a:rPr lang="en-US" alt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what authority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of a comprehensive school counseling program. It comprises: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counselor competencies assessments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counseling program assessments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time assessments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agreements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 council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data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results data (e.g., process, perceptions, and outcome data)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plans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plans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counseling program calendar</a:t>
            </a:r>
          </a:p>
        </p:txBody>
      </p:sp>
    </p:spTree>
    <p:extLst>
      <p:ext uri="{BB962C8B-B14F-4D97-AF65-F5344CB8AC3E}">
        <p14:creationId xmlns:p14="http://schemas.microsoft.com/office/powerpoint/2010/main" val="181772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76346-7FBF-4F80-A21C-9D2B91A72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10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00"/>
                </a:solidFill>
                <a:latin typeface="Impact" panose="020B0806030902050204" pitchFamily="34" charset="0"/>
              </a:rPr>
              <a:t>Management</a:t>
            </a:r>
            <a:endParaRPr lang="en-US" altLang="en-US" sz="48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3913703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  <a:defRPr/>
            </a:pP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agreements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meant to help both professional school counselors and administrators to understand the goals of a school counseling program and to remove barriers to its effective implementation.</a:t>
            </a:r>
          </a:p>
          <a:p>
            <a:pPr marL="741553" lvl="1" indent="-284353">
              <a:spcAft>
                <a:spcPct val="0"/>
              </a:spcAft>
              <a:buSzPts val="2400"/>
              <a:defRPr/>
            </a:pP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These agreements are short and to the point, but they represent a basic understanding of responsibilities and program management.</a:t>
            </a:r>
          </a:p>
        </p:txBody>
      </p:sp>
    </p:spTree>
    <p:extLst>
      <p:ext uri="{BB962C8B-B14F-4D97-AF65-F5344CB8AC3E}">
        <p14:creationId xmlns:p14="http://schemas.microsoft.com/office/powerpoint/2010/main" val="190729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620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00"/>
                </a:solidFill>
                <a:latin typeface="Impact" panose="020B0806030902050204" pitchFamily="34" charset="0"/>
              </a:rPr>
              <a:t>Management</a:t>
            </a:r>
            <a:endParaRPr lang="en-US" altLang="en-US" sz="48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 councils 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mechanism for input, feedback, and evaluation of the school counseling program’s activities for a wide range of individuals.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counseling program advisory committee (SCPAC) 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serves as a sounding board and steering committee and should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counselor(s)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influential teachers and parents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Influential school resource person (e.g., school psychologist, reading specialist)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SCPAC should convene at least twice annually—and more frequently if the program is new or undergoing major changes.</a:t>
            </a:r>
          </a:p>
        </p:txBody>
      </p:sp>
    </p:spTree>
    <p:extLst>
      <p:ext uri="{BB962C8B-B14F-4D97-AF65-F5344CB8AC3E}">
        <p14:creationId xmlns:p14="http://schemas.microsoft.com/office/powerpoint/2010/main" val="186958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92162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00"/>
                </a:solidFill>
                <a:latin typeface="Impact" panose="020B0806030902050204" pitchFamily="34" charset="0"/>
              </a:rPr>
              <a:t>Management</a:t>
            </a:r>
            <a:endParaRPr lang="en-US" altLang="en-US" sz="48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43772"/>
            <a:ext cx="8686800" cy="5585628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Data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monitor student progress and collect and disaggregate data to identify systemic issues that interfere with equity in achievement.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plans </a:t>
            </a:r>
            <a:r>
              <a:rPr lang="en-US" altLang="en-US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detailed strategies for achieving important outcomes. They 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to be addressed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Domain(s), standard(s), and competencies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school counseling activities and title of curriculum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 and name of person(s) responsible for each activity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evaluating student success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2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 for students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plans </a:t>
            </a:r>
            <a:r>
              <a:rPr lang="en-US" altLang="en-US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implement developmental, psychoeducational lessons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14139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9906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00"/>
                </a:solidFill>
                <a:latin typeface="Impact" panose="020B0806030902050204" pitchFamily="34" charset="0"/>
              </a:rPr>
              <a:t>Management</a:t>
            </a:r>
            <a:endParaRPr lang="en-US" altLang="en-US" sz="48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098643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  <a:defRPr/>
            </a:pPr>
            <a:r>
              <a:rPr 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Professional school counselors are strongly encouraged to produce weekly, monthly, and annual calendars.</a:t>
            </a:r>
            <a:endParaRPr lang="en-US" sz="2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553" lvl="1" indent="-284353">
              <a:spcAft>
                <a:spcPct val="0"/>
              </a:spcAft>
              <a:buSzPts val="2400"/>
              <a:defRPr/>
            </a:pPr>
            <a:r>
              <a:rPr lang="en-US" sz="2600" b="1" i="1" dirty="0">
                <a:solidFill>
                  <a:srgbClr val="336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Annual calendars </a:t>
            </a:r>
            <a:r>
              <a:rPr 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should contain classroom lessons, back-to-school night, open house, meetings, standardized test dates, career or college nights, and school evening activities.</a:t>
            </a:r>
          </a:p>
          <a:p>
            <a:pPr marL="741553" lvl="1" indent="-284353">
              <a:spcAft>
                <a:spcPct val="0"/>
              </a:spcAft>
              <a:buSzPts val="2400"/>
              <a:defRPr/>
            </a:pPr>
            <a:r>
              <a:rPr lang="en-US" sz="2600" b="1" i="1" dirty="0">
                <a:solidFill>
                  <a:srgbClr val="336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Weekly calendars </a:t>
            </a:r>
            <a:r>
              <a:rPr 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should contain classroom lessons, group and individual counseling, meetings with students, collaboration and advocacy, and data analysis.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913D4-CB7F-4B75-84AB-B2C269F2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77809"/>
            <a:ext cx="1803991" cy="18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A5970-1971-4736-B8C1-29BE83EB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23015" r="5834" b="24603"/>
          <a:stretch/>
        </p:blipFill>
        <p:spPr>
          <a:xfrm>
            <a:off x="5532474" y="1905000"/>
            <a:ext cx="3581400" cy="2363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933317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99"/>
                </a:solidFill>
                <a:latin typeface="Impact" panose="020B0806030902050204" pitchFamily="34" charset="0"/>
              </a:rPr>
              <a:t>Management: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" y="1219200"/>
            <a:ext cx="8763000" cy="4629283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Annually, professional school counselors should assess: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professional competencies.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the school </a:t>
            </a:r>
          </a:p>
          <a:p>
            <a:pPr marL="457200" lvl="1" indent="0">
              <a:spcAft>
                <a:spcPct val="0"/>
              </a:spcAft>
              <a:buSzPts val="2400"/>
              <a:buNone/>
            </a:pPr>
            <a:r>
              <a:rPr lang="en-US" altLang="en-US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counseling program.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they are using their time.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 recommends that professional school counselors should spend at least 80% of their time in direct service activities.</a:t>
            </a:r>
          </a:p>
        </p:txBody>
      </p:sp>
    </p:spTree>
    <p:extLst>
      <p:ext uri="{BB962C8B-B14F-4D97-AF65-F5344CB8AC3E}">
        <p14:creationId xmlns:p14="http://schemas.microsoft.com/office/powerpoint/2010/main" val="580117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315200" cy="857729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4800" dirty="0">
                <a:solidFill>
                  <a:srgbClr val="FFFF99"/>
                </a:solidFill>
                <a:latin typeface="Impact" panose="020B0806030902050204" pitchFamily="34" charset="0"/>
              </a:rPr>
              <a:t>Accountability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628"/>
            <a:ext cx="8610600" cy="542877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answers the all-important question of “How are students different as a result of the program?”</a:t>
            </a:r>
          </a:p>
          <a:p>
            <a:pPr lvl="1">
              <a:spcAft>
                <a:spcPct val="0"/>
              </a:spcAft>
            </a:pPr>
            <a:r>
              <a:rPr lang="en-US" altLang="en-US" sz="22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results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comprise outcomes assessments that document changes in students through systematic analysis of their performance within various program components.</a:t>
            </a:r>
          </a:p>
          <a:p>
            <a:pPr lvl="1">
              <a:spcAft>
                <a:spcPct val="0"/>
              </a:spcAft>
            </a:pPr>
            <a:r>
              <a:rPr lang="en-US" altLang="en-US" sz="22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appraisal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all local job and program expectations that help to assess one’s skill in implementing a comprehensive, developmental school counseling program.</a:t>
            </a:r>
          </a:p>
          <a:p>
            <a:pPr lvl="1">
              <a:spcAft>
                <a:spcPct val="0"/>
              </a:spcAft>
            </a:pPr>
            <a:r>
              <a:rPr lang="en-US" altLang="en-US" sz="22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assessment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analyses are conducted to ensure that a school’s program aligns with some set of standards, whether at the local or state level, or with the A S C A National Model.</a:t>
            </a:r>
          </a:p>
          <a:p>
            <a:pPr lvl="1">
              <a:spcAft>
                <a:spcPct val="0"/>
              </a:spcAft>
            </a:pPr>
            <a:r>
              <a:rPr lang="en-US" altLang="en-US" sz="22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analysis of student achievement data and use-of-time (service) assessments.</a:t>
            </a:r>
          </a:p>
        </p:txBody>
      </p:sp>
    </p:spTree>
    <p:extLst>
      <p:ext uri="{BB962C8B-B14F-4D97-AF65-F5344CB8AC3E}">
        <p14:creationId xmlns:p14="http://schemas.microsoft.com/office/powerpoint/2010/main" val="264057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"/>
            <a:ext cx="8534400" cy="1143001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srgbClr val="FFFF99"/>
                </a:solidFill>
                <a:latin typeface="Impact" panose="020B0806030902050204" pitchFamily="34" charset="0"/>
              </a:rPr>
              <a:t>Roles of Other School Personnel in the Comprehensive School Counseling Program</a:t>
            </a:r>
            <a:endParaRPr lang="en-US" sz="2000" b="0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80103"/>
            <a:ext cx="8610600" cy="460968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counselor is but one player in a team effort.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serve as valuable allies, as well as referral sources for children in need of counseling services.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properly prepared and motivated to help students meet the school counseling program’s competencies.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establish positive working relationships with teachers can affect access to that teachers’ students and limit a counselor’s ability to implement the classroom guidance curriculum.</a:t>
            </a:r>
          </a:p>
        </p:txBody>
      </p:sp>
    </p:spTree>
    <p:extLst>
      <p:ext uri="{BB962C8B-B14F-4D97-AF65-F5344CB8AC3E}">
        <p14:creationId xmlns:p14="http://schemas.microsoft.com/office/powerpoint/2010/main" val="213886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763000" cy="510540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Mindsets and Behaviors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are further organized into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 standards 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category: 6 standards; personal belief system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standards 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category:</a:t>
            </a:r>
          </a:p>
          <a:p>
            <a:pPr marL="1144778" lvl="2" indent="-230378">
              <a:spcAft>
                <a:spcPct val="0"/>
              </a:spcAft>
            </a:pP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strategies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standards; tactics used when learning or thinking</a:t>
            </a:r>
          </a:p>
          <a:p>
            <a:pPr marL="1144778" lvl="2" indent="-230378">
              <a:spcAft>
                <a:spcPct val="0"/>
              </a:spcAft>
            </a:pP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skills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standards; persistence, avoidance, and organizational skills</a:t>
            </a:r>
          </a:p>
          <a:p>
            <a:pPr marL="1144778" lvl="2" indent="-230378">
              <a:spcAft>
                <a:spcPct val="0"/>
              </a:spcAft>
            </a:pP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skills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standards; social interaction skills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these</a:t>
            </a:r>
            <a:r>
              <a:rPr lang="en-US" altLang="en-US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implemented through nearly any component of the school counseling program, many professional school counselors today implement much of this developmental model through: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classroom guidance lessons.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 services.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3E4921-7C08-457A-A1C2-4283B403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44562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FFFF00"/>
                </a:solidFill>
                <a:latin typeface="Impact" panose="020B0806030902050204" pitchFamily="34" charset="0"/>
              </a:rPr>
              <a:t>The ASCA Mindsets and Behaviors and National Model</a:t>
            </a:r>
            <a:endParaRPr lang="en-US" sz="3200" dirty="0"/>
          </a:p>
        </p:txBody>
      </p:sp>
      <p:pic>
        <p:nvPicPr>
          <p:cNvPr id="6" name="Picture 5" descr="C:\Users\Karen Rowland\AppData\Local\Microsoft\Windows\Temporary Internet Files\Content.IE5\ZXGP39FM\MP900439573[1].jpg">
            <a:extLst>
              <a:ext uri="{FF2B5EF4-FFF2-40B4-BE49-F238E27FC236}">
                <a16:creationId xmlns:a16="http://schemas.microsoft.com/office/drawing/2014/main" id="{54593A95-11BD-41E0-9A04-50402CAC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559442" cy="234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04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967346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srgbClr val="FFFF00"/>
                </a:solidFill>
                <a:latin typeface="Impact" panose="020B0806030902050204" pitchFamily="34" charset="0"/>
                <a:ea typeface="ＭＳ Ｐゴシック" charset="0"/>
              </a:rPr>
              <a:t>Roles of Other School Personnel in the Comprehensive School Counseling Program</a:t>
            </a:r>
            <a:endParaRPr lang="en-US" sz="20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344886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  <a:defRPr/>
            </a:pPr>
            <a:r>
              <a:rPr 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Teachers:</a:t>
            </a:r>
          </a:p>
          <a:p>
            <a:pPr marL="741553" lvl="1" indent="-284353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Possess special expertise that make them invaluable consultants and referral sources.</a:t>
            </a:r>
          </a:p>
          <a:p>
            <a:pPr marL="741553" lvl="1" indent="-284353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Connecting with these teachers ensures that all students receive comprehensive school counseling services.</a:t>
            </a:r>
          </a:p>
          <a:p>
            <a:pPr marL="255651" lvl="0" indent="-255651">
              <a:spcAft>
                <a:spcPct val="0"/>
              </a:spcAft>
              <a:tabLst/>
              <a:defRPr/>
            </a:pPr>
            <a:r>
              <a:rPr 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Principals and Assistant Principals:</a:t>
            </a:r>
          </a:p>
          <a:p>
            <a:pPr marL="741553" lvl="1" indent="-284353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Contribute to many important facets of the comprehensive school counseling program, such as facilitating needs assessments and program evaluations.</a:t>
            </a:r>
          </a:p>
          <a:p>
            <a:pPr marL="741553" lvl="1" indent="-284353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Defend the counselor from role diffusion and non-counseling tasks.</a:t>
            </a:r>
          </a:p>
        </p:txBody>
      </p:sp>
    </p:spTree>
    <p:extLst>
      <p:ext uri="{BB962C8B-B14F-4D97-AF65-F5344CB8AC3E}">
        <p14:creationId xmlns:p14="http://schemas.microsoft.com/office/powerpoint/2010/main" val="100438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FFFF00"/>
                </a:solidFill>
                <a:latin typeface="Impact" panose="020B0806030902050204" pitchFamily="34" charset="0"/>
                <a:ea typeface="ＭＳ Ｐゴシック" charset="0"/>
              </a:rPr>
              <a:t>Roles of Other School Personnel in the Comprehensive School Counseling Program</a:t>
            </a:r>
            <a:endParaRPr lang="en-US" sz="32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Psychologists: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Specially trained to provide psychological services in a school environment.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includes consultation with parents and school personnel, case management of special-needs children, and counseling with severely behavior-disordered or emotionally disturbed students.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Social Workers (Visiting Teachers, Pupil Personnel Workers):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sociological assessments for child study proceedings and work with needy families to secure social, financial, and medical services.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sources of information on families and communities.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as liaisons between the school and public health facilities.</a:t>
            </a:r>
          </a:p>
        </p:txBody>
      </p:sp>
    </p:spTree>
    <p:extLst>
      <p:ext uri="{BB962C8B-B14F-4D97-AF65-F5344CB8AC3E}">
        <p14:creationId xmlns:p14="http://schemas.microsoft.com/office/powerpoint/2010/main" val="2614641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906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FFFF00"/>
                </a:solidFill>
                <a:latin typeface="Impact" panose="020B0806030902050204" pitchFamily="34" charset="0"/>
                <a:ea typeface="ＭＳ Ｐゴシック" charset="0"/>
              </a:rPr>
              <a:t>Roles of Other School Personnel in the Comprehensive School Counseling Program</a:t>
            </a:r>
            <a:endParaRPr lang="en-US" sz="3200" b="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Nurses: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valuable ally to school counselors on developmental matters (i.e., hygiene, personal safety, and physical and sexual development).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serve as referral and information sources.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Secretaries (Administrative Assistants):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among the first to encounter parents and students in crisis.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manner in which secretaries respond to situations speaks volumes about the school climate.</a:t>
            </a:r>
          </a:p>
        </p:txBody>
      </p:sp>
    </p:spTree>
    <p:extLst>
      <p:ext uri="{BB962C8B-B14F-4D97-AF65-F5344CB8AC3E}">
        <p14:creationId xmlns:p14="http://schemas.microsoft.com/office/powerpoint/2010/main" val="67417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23C7BC-BBA4-40FE-8D8F-E43F60932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6600" y="0"/>
            <a:ext cx="2057400" cy="1976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9144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5400" dirty="0">
                <a:solidFill>
                  <a:srgbClr val="FFFF00"/>
                </a:solidFill>
                <a:latin typeface="Impact" panose="020B0806030902050204" pitchFamily="34" charset="0"/>
              </a:rPr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676400"/>
            <a:ext cx="8458200" cy="4494028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Mindsets and Behaviors 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guide for implementing curricular goals and competencies across the domains of student academic, career, and social/emotional development.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Model 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framework for describing, implementing, and evaluating a comprehensive developmental school counseling program.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must work in partnership with stakeholders and other school personnel to help facilitate and smoothly implement the comprehensive school counseling program.</a:t>
            </a:r>
          </a:p>
        </p:txBody>
      </p:sp>
    </p:spTree>
    <p:extLst>
      <p:ext uri="{BB962C8B-B14F-4D97-AF65-F5344CB8AC3E}">
        <p14:creationId xmlns:p14="http://schemas.microsoft.com/office/powerpoint/2010/main" val="138130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3200" dirty="0">
                <a:solidFill>
                  <a:srgbClr val="FFFF00"/>
                </a:solidFill>
                <a:latin typeface="Impact" panose="020B0806030902050204" pitchFamily="34" charset="0"/>
              </a:rPr>
              <a:t>The ASCA Mindsets and Behaviors and National Model</a:t>
            </a:r>
            <a:endParaRPr lang="en-US" alt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51816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expand on and integrate the ASCA National Standards into a comprehensive framework that addressed the </a:t>
            </a:r>
            <a:r>
              <a:rPr lang="en-US" alt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“how”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school counseling, ASCA published </a:t>
            </a:r>
            <a:r>
              <a:rPr lang="en-US" alt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 National Model: A Framework for School Counseling Programs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(now in its 3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edition).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were encouraged to switch from the traditional focus on services for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 needy students to program-centered services for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student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 and, by extension, for their families and community.</a:t>
            </a:r>
          </a:p>
        </p:txBody>
      </p:sp>
    </p:spTree>
    <p:extLst>
      <p:ext uri="{BB962C8B-B14F-4D97-AF65-F5344CB8AC3E}">
        <p14:creationId xmlns:p14="http://schemas.microsoft.com/office/powerpoint/2010/main" val="382926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9C6AF-F72F-4AA4-9034-8915E585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62461"/>
            <a:ext cx="4114800" cy="3540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 tIns="91425">
            <a:noAutofit/>
          </a:bodyPr>
          <a:lstStyle/>
          <a:p>
            <a:pPr lvl="0" algn="ctr"/>
            <a:r>
              <a:rPr lang="en-US" altLang="en-US" sz="3200" dirty="0">
                <a:solidFill>
                  <a:srgbClr val="FFFF00"/>
                </a:solidFill>
                <a:latin typeface="Impact" panose="020B0806030902050204" pitchFamily="34" charset="0"/>
              </a:rPr>
              <a:t>The ASCA Mindsets and Behaviors and National Model</a:t>
            </a:r>
            <a:endParaRPr lang="en-US" alt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ASCA National Model focused professional school counselors on a more </a:t>
            </a:r>
            <a:r>
              <a:rPr lang="en-US" alt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comprehensive, systemic approach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core elements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mechanisms for student success: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pPr marL="255651" lvl="0" indent="-255651">
              <a:spcAft>
                <a:spcPct val="0"/>
              </a:spcAft>
              <a:tabLst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model’s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infused themes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change</a:t>
            </a:r>
          </a:p>
          <a:p>
            <a:pPr marL="741553" lvl="1" indent="-284353"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teaming</a:t>
            </a:r>
          </a:p>
        </p:txBody>
      </p:sp>
    </p:spTree>
    <p:extLst>
      <p:ext uri="{BB962C8B-B14F-4D97-AF65-F5344CB8AC3E}">
        <p14:creationId xmlns:p14="http://schemas.microsoft.com/office/powerpoint/2010/main" val="352762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EF14B-7D55-40E6-9FA3-26FA374CB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6705600" cy="6322182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116600"/>
            <a:ext cx="6019800" cy="7159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B92D14"/>
                </a:solidFill>
                <a:latin typeface="Impact" pitchFamily="34" charset="0"/>
              </a:rPr>
              <a:t>THE ASCA NATIONAL MODEL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</a:rPr>
              <a:t>Themes of the A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</a:rPr>
              <a:t>S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</a:rPr>
              <a:t>C</a:t>
            </a:r>
            <a:r>
              <a:rPr lang="en-US" sz="100" dirty="0">
                <a:solidFill>
                  <a:srgbClr val="FFFFCC"/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</a:rPr>
              <a:t>A National Model</a:t>
            </a:r>
            <a:endParaRPr lang="en-US" sz="2000" b="0" dirty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10600" cy="46482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describes the activities of professional school counselors within the school and beyond to enact systemwide changes to facilitate student success.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all students have access to rigorous academic programs.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achievement and opportunity gaps among student groups, particularly minorities and the materially poor.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D2F68-6C72-48D6-A8BC-4E2B367FD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33937"/>
            <a:ext cx="3048000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A4E6A-105F-40BC-A3EF-7B9CBDE54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99" y="4191000"/>
            <a:ext cx="4575323" cy="244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715962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FFFFCC"/>
                </a:solidFill>
                <a:latin typeface="Impact" panose="020B0806030902050204" pitchFamily="34" charset="0"/>
              </a:rPr>
              <a:t>Themes of the ASCA National Model</a:t>
            </a:r>
            <a:endParaRPr lang="en-US" sz="4000" b="0" dirty="0"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6660"/>
            <a:ext cx="8610600" cy="509654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involves the systematic identification of student needs and accompanying efforts to ensure that those needs are met.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school counselors help every student to achieve academic success by: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high expectations.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needed support.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systemic barriers to success.</a:t>
            </a:r>
          </a:p>
        </p:txBody>
      </p:sp>
    </p:spTree>
    <p:extLst>
      <p:ext uri="{BB962C8B-B14F-4D97-AF65-F5344CB8AC3E}">
        <p14:creationId xmlns:p14="http://schemas.microsoft.com/office/powerpoint/2010/main" val="343610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38200"/>
          </a:xfrm>
        </p:spPr>
        <p:txBody>
          <a:bodyPr tIns="91425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CC"/>
                </a:solidFill>
                <a:latin typeface="Impact" panose="020B0806030902050204" pitchFamily="34" charset="0"/>
                <a:ea typeface="ＭＳ Ｐゴシック" charset="0"/>
              </a:rPr>
              <a:t>Themes of the A S C A National Model</a:t>
            </a:r>
            <a:endParaRPr lang="en-US" b="0" dirty="0"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requires that professional school counselors work with a wide array of stakeholders within the school, school system, and community.</a:t>
            </a:r>
          </a:p>
          <a:p>
            <a:pPr marL="255651" lvl="0" indent="-255651">
              <a:spcAft>
                <a:spcPct val="0"/>
              </a:spcAft>
              <a:buSzPts val="2400"/>
              <a:tabLst/>
            </a:pP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efforts should focus on: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students access to rigorous academic programs.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 leading to academic success.</a:t>
            </a:r>
          </a:p>
          <a:p>
            <a:pPr marL="741553" lvl="1" indent="-284353">
              <a:spcAft>
                <a:spcPct val="0"/>
              </a:spcAft>
              <a:buSzPts val="2400"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Teaming with parents, educators, and community agencies.</a:t>
            </a:r>
          </a:p>
        </p:txBody>
      </p:sp>
    </p:spTree>
    <p:extLst>
      <p:ext uri="{BB962C8B-B14F-4D97-AF65-F5344CB8AC3E}">
        <p14:creationId xmlns:p14="http://schemas.microsoft.com/office/powerpoint/2010/main" val="331122381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9A5E40"/>
      </a:lt2>
      <a:accent1>
        <a:srgbClr val="AE7750"/>
      </a:accent1>
      <a:accent2>
        <a:srgbClr val="C08D60"/>
      </a:accent2>
      <a:accent3>
        <a:srgbClr val="FFFFFF"/>
      </a:accent3>
      <a:accent4>
        <a:srgbClr val="404040"/>
      </a:accent4>
      <a:accent5>
        <a:srgbClr val="D3BDB3"/>
      </a:accent5>
      <a:accent6>
        <a:srgbClr val="AE7F56"/>
      </a:accent6>
      <a:hlink>
        <a:srgbClr val="CCA47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2002</TotalTime>
  <Words>2498</Words>
  <Application>Microsoft Office PowerPoint</Application>
  <PresentationFormat>On-screen Show (4:3)</PresentationFormat>
  <Paragraphs>208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Cooper Black</vt:lpstr>
      <vt:lpstr>Impact</vt:lpstr>
      <vt:lpstr>Microsoft Sans Serif</vt:lpstr>
      <vt:lpstr>Times New Roman</vt:lpstr>
      <vt:lpstr>powerpoint-template</vt:lpstr>
      <vt:lpstr>The ASCA National Model: Developing a Comprehensive, Developmental School Counseling Program </vt:lpstr>
      <vt:lpstr>The ASCA Mindsets and Behaviors and National Model</vt:lpstr>
      <vt:lpstr>The ASCA Mindsets and Behaviors and National Model</vt:lpstr>
      <vt:lpstr>The ASCA Mindsets and Behaviors and National Model</vt:lpstr>
      <vt:lpstr>The ASCA Mindsets and Behaviors and National Model</vt:lpstr>
      <vt:lpstr>THE ASCA NATIONAL MODEL</vt:lpstr>
      <vt:lpstr>Themes of the A S C A National Model</vt:lpstr>
      <vt:lpstr>Themes of the ASCA National Model</vt:lpstr>
      <vt:lpstr>Themes of the A S C A National Model</vt:lpstr>
      <vt:lpstr>Themes of the A S C A National Model</vt:lpstr>
      <vt:lpstr>Primary Program Components of the National Model</vt:lpstr>
      <vt:lpstr>Foundation</vt:lpstr>
      <vt:lpstr>Delivery</vt:lpstr>
      <vt:lpstr>Delivery: School Counseling Core Curriculum</vt:lpstr>
      <vt:lpstr>Delivery: Individual Student Planning</vt:lpstr>
      <vt:lpstr>Delivery: Responsive Services</vt:lpstr>
      <vt:lpstr>Delivery: Responsive Services</vt:lpstr>
      <vt:lpstr>Delivery: Responsive Services</vt:lpstr>
      <vt:lpstr>Delivery: Responsive Services</vt:lpstr>
      <vt:lpstr>Delivery: Responsive Services</vt:lpstr>
      <vt:lpstr>Delivery: Responsive Services</vt:lpstr>
      <vt:lpstr>Management</vt:lpstr>
      <vt:lpstr>Management</vt:lpstr>
      <vt:lpstr>Management</vt:lpstr>
      <vt:lpstr>Management</vt:lpstr>
      <vt:lpstr>Management</vt:lpstr>
      <vt:lpstr>Management: Assessments</vt:lpstr>
      <vt:lpstr>Accountability System</vt:lpstr>
      <vt:lpstr>Roles of Other School Personnel in the Comprehensive School Counseling Program</vt:lpstr>
      <vt:lpstr>Roles of Other School Personnel in the Comprehensive School Counseling Program</vt:lpstr>
      <vt:lpstr>Roles of Other School Personnel in the Comprehensive School Counseling Program</vt:lpstr>
      <vt:lpstr>Roles of Other School Personnel in the Comprehensive School Counseling Program</vt:lpstr>
      <vt:lpstr>Summary</vt:lpstr>
    </vt:vector>
  </TitlesOfParts>
  <Company>mercer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rowland_kd</dc:creator>
  <cp:lastModifiedBy>Karen Rowland</cp:lastModifiedBy>
  <cp:revision>24</cp:revision>
  <dcterms:created xsi:type="dcterms:W3CDTF">2013-04-16T21:41:27Z</dcterms:created>
  <dcterms:modified xsi:type="dcterms:W3CDTF">2018-05-17T00:07:57Z</dcterms:modified>
</cp:coreProperties>
</file>