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8" r:id="rId2"/>
    <p:sldId id="319" r:id="rId3"/>
    <p:sldId id="320" r:id="rId4"/>
    <p:sldId id="321" r:id="rId5"/>
    <p:sldId id="322" r:id="rId6"/>
    <p:sldId id="323" r:id="rId7"/>
    <p:sldId id="324" r:id="rId8"/>
    <p:sldId id="325" r:id="rId9"/>
    <p:sldId id="326" r:id="rId10"/>
    <p:sldId id="327"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5" r:id="rId35"/>
    <p:sldId id="373" r:id="rId36"/>
    <p:sldId id="374" r:id="rId37"/>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3300"/>
    <a:srgbClr val="A50021"/>
    <a:srgbClr val="660066"/>
    <a:srgbClr val="FF0066"/>
    <a:srgbClr val="008000"/>
    <a:srgbClr val="006600"/>
    <a:srgbClr val="FF6600"/>
    <a:srgbClr val="3333CC"/>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94660" autoAdjust="0"/>
  </p:normalViewPr>
  <p:slideViewPr>
    <p:cSldViewPr>
      <p:cViewPr>
        <p:scale>
          <a:sx n="66" d="100"/>
          <a:sy n="66" d="100"/>
        </p:scale>
        <p:origin x="1208"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0C4DED7-32B8-41B5-828E-740CB0267F90}"/>
              </a:ext>
            </a:extLst>
          </p:cNvPr>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smtClean="0">
                <a:latin typeface="Arial" charset="0"/>
              </a:defRPr>
            </a:lvl1pPr>
          </a:lstStyle>
          <a:p>
            <a:pPr>
              <a:defRPr/>
            </a:pPr>
            <a:r>
              <a:rPr lang="en-US"/>
              <a:t>Chapter3: Transforming the School Counseling Profession</a:t>
            </a:r>
          </a:p>
        </p:txBody>
      </p:sp>
      <p:sp>
        <p:nvSpPr>
          <p:cNvPr id="44035" name="Rectangle 3">
            <a:extLst>
              <a:ext uri="{FF2B5EF4-FFF2-40B4-BE49-F238E27FC236}">
                <a16:creationId xmlns:a16="http://schemas.microsoft.com/office/drawing/2014/main" id="{988A821D-4291-4FC4-BB7A-65DF06205EB9}"/>
              </a:ext>
            </a:extLst>
          </p:cNvPr>
          <p:cNvSpPr>
            <a:spLocks noGrp="1" noChangeArrowheads="1"/>
          </p:cNvSpPr>
          <p:nvPr>
            <p:ph type="dt" sz="quarter" idx="1"/>
          </p:nvPr>
        </p:nvSpPr>
        <p:spPr bwMode="auto">
          <a:xfrm>
            <a:off x="4008438"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atin typeface="Arial" charset="0"/>
              </a:defRPr>
            </a:lvl1pPr>
          </a:lstStyle>
          <a:p>
            <a:pPr>
              <a:defRPr/>
            </a:pPr>
            <a:endParaRPr lang="en-US"/>
          </a:p>
        </p:txBody>
      </p:sp>
      <p:sp>
        <p:nvSpPr>
          <p:cNvPr id="44036" name="Rectangle 4">
            <a:extLst>
              <a:ext uri="{FF2B5EF4-FFF2-40B4-BE49-F238E27FC236}">
                <a16:creationId xmlns:a16="http://schemas.microsoft.com/office/drawing/2014/main" id="{A68AF57B-4FC1-48E0-90F8-CCF8EB7D2208}"/>
              </a:ext>
            </a:extLst>
          </p:cNvPr>
          <p:cNvSpPr>
            <a:spLocks noGrp="1" noChangeArrowheads="1"/>
          </p:cNvSpPr>
          <p:nvPr>
            <p:ph type="ftr" sz="quarter" idx="2"/>
          </p:nvPr>
        </p:nvSpPr>
        <p:spPr bwMode="auto">
          <a:xfrm>
            <a:off x="0" y="8893175"/>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atin typeface="Arial" charset="0"/>
              </a:defRPr>
            </a:lvl1pPr>
          </a:lstStyle>
          <a:p>
            <a:pPr>
              <a:defRPr/>
            </a:pPr>
            <a:endParaRPr lang="en-US"/>
          </a:p>
        </p:txBody>
      </p:sp>
      <p:sp>
        <p:nvSpPr>
          <p:cNvPr id="44037" name="Rectangle 5">
            <a:extLst>
              <a:ext uri="{FF2B5EF4-FFF2-40B4-BE49-F238E27FC236}">
                <a16:creationId xmlns:a16="http://schemas.microsoft.com/office/drawing/2014/main" id="{0D8CDC4C-3267-4CD5-B7F0-38D7C305A05C}"/>
              </a:ext>
            </a:extLst>
          </p:cNvPr>
          <p:cNvSpPr>
            <a:spLocks noGrp="1" noChangeArrowheads="1"/>
          </p:cNvSpPr>
          <p:nvPr>
            <p:ph type="sldNum" sz="quarter" idx="3"/>
          </p:nvPr>
        </p:nvSpPr>
        <p:spPr bwMode="auto">
          <a:xfrm>
            <a:off x="4008438" y="8893175"/>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81B57D4B-18CE-47A8-8E52-C23CDFD29D7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F2DA2E7-3BE8-4E7B-A32B-A5FC566C01EC}"/>
              </a:ext>
            </a:extLst>
          </p:cNvPr>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smtClean="0">
                <a:latin typeface="Arial" charset="0"/>
              </a:defRPr>
            </a:lvl1pPr>
          </a:lstStyle>
          <a:p>
            <a:pPr>
              <a:defRPr/>
            </a:pPr>
            <a:r>
              <a:rPr lang="en-US"/>
              <a:t>Chapter3: Transforming the School Counseling Profession</a:t>
            </a:r>
          </a:p>
        </p:txBody>
      </p:sp>
      <p:sp>
        <p:nvSpPr>
          <p:cNvPr id="12291" name="Rectangle 3">
            <a:extLst>
              <a:ext uri="{FF2B5EF4-FFF2-40B4-BE49-F238E27FC236}">
                <a16:creationId xmlns:a16="http://schemas.microsoft.com/office/drawing/2014/main" id="{B23577C8-61DE-446F-B9BF-6985D3AC9AF5}"/>
              </a:ext>
            </a:extLst>
          </p:cNvPr>
          <p:cNvSpPr>
            <a:spLocks noGrp="1" noChangeArrowheads="1"/>
          </p:cNvSpPr>
          <p:nvPr>
            <p:ph type="dt" idx="1"/>
          </p:nvPr>
        </p:nvSpPr>
        <p:spPr bwMode="auto">
          <a:xfrm>
            <a:off x="4008438"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a:extLst>
              <a:ext uri="{FF2B5EF4-FFF2-40B4-BE49-F238E27FC236}">
                <a16:creationId xmlns:a16="http://schemas.microsoft.com/office/drawing/2014/main" id="{EB1BCA60-7AFD-4E9E-90D4-30467C844733}"/>
              </a:ext>
            </a:extLst>
          </p:cNvPr>
          <p:cNvSpPr>
            <a:spLocks noRo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933E6381-09CE-4A7E-86EF-144CF77F801C}"/>
              </a:ext>
            </a:extLst>
          </p:cNvPr>
          <p:cNvSpPr>
            <a:spLocks noGrp="1" noChangeArrowheads="1"/>
          </p:cNvSpPr>
          <p:nvPr>
            <p:ph type="body" sz="quarter" idx="3"/>
          </p:nvPr>
        </p:nvSpPr>
        <p:spPr bwMode="auto">
          <a:xfrm>
            <a:off x="708025" y="4448175"/>
            <a:ext cx="5661025" cy="4213225"/>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1A053279-C96B-4FAA-9CE3-01B688214FCE}"/>
              </a:ext>
            </a:extLst>
          </p:cNvPr>
          <p:cNvSpPr>
            <a:spLocks noGrp="1" noChangeArrowheads="1"/>
          </p:cNvSpPr>
          <p:nvPr>
            <p:ph type="ftr" sz="quarter" idx="4"/>
          </p:nvPr>
        </p:nvSpPr>
        <p:spPr bwMode="auto">
          <a:xfrm>
            <a:off x="0" y="8893175"/>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atin typeface="Arial" charset="0"/>
              </a:defRPr>
            </a:lvl1pPr>
          </a:lstStyle>
          <a:p>
            <a:pPr>
              <a:defRPr/>
            </a:pPr>
            <a:endParaRPr lang="en-US"/>
          </a:p>
        </p:txBody>
      </p:sp>
      <p:sp>
        <p:nvSpPr>
          <p:cNvPr id="12295" name="Rectangle 7">
            <a:extLst>
              <a:ext uri="{FF2B5EF4-FFF2-40B4-BE49-F238E27FC236}">
                <a16:creationId xmlns:a16="http://schemas.microsoft.com/office/drawing/2014/main" id="{A356F109-C5C7-4635-9BDC-D8E50911F43B}"/>
              </a:ext>
            </a:extLst>
          </p:cNvPr>
          <p:cNvSpPr>
            <a:spLocks noGrp="1" noChangeArrowheads="1"/>
          </p:cNvSpPr>
          <p:nvPr>
            <p:ph type="sldNum" sz="quarter" idx="5"/>
          </p:nvPr>
        </p:nvSpPr>
        <p:spPr bwMode="auto">
          <a:xfrm>
            <a:off x="4008438" y="8893175"/>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688DAD7F-02EA-44D4-8EB3-75E864E98467}"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2CD229E-04D2-45B4-A2AF-8B37CB3CB12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Chapter3: Transforming the School Counseling Profession</a:t>
            </a:r>
          </a:p>
        </p:txBody>
      </p:sp>
      <p:sp>
        <p:nvSpPr>
          <p:cNvPr id="26627" name="Rectangle 7">
            <a:extLst>
              <a:ext uri="{FF2B5EF4-FFF2-40B4-BE49-F238E27FC236}">
                <a16:creationId xmlns:a16="http://schemas.microsoft.com/office/drawing/2014/main" id="{A7AF5EE2-C988-421B-B93D-5888AD0A24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866368-15D9-40FC-916D-B527605FDA43}" type="slidenum">
              <a:rPr lang="en-US" altLang="en-US"/>
              <a:pPr eaLnBrk="1" hangingPunct="1"/>
              <a:t>1</a:t>
            </a:fld>
            <a:endParaRPr lang="en-US" altLang="en-US"/>
          </a:p>
        </p:txBody>
      </p:sp>
      <p:sp>
        <p:nvSpPr>
          <p:cNvPr id="26628" name="Rectangle 2">
            <a:extLst>
              <a:ext uri="{FF2B5EF4-FFF2-40B4-BE49-F238E27FC236}">
                <a16:creationId xmlns:a16="http://schemas.microsoft.com/office/drawing/2014/main" id="{ABB378ED-BA93-4036-B8E8-C0705A075582}"/>
              </a:ext>
            </a:extLst>
          </p:cNvPr>
          <p:cNvSpPr>
            <a:spLocks noRot="1" noChangeArrowheads="1" noTextEdit="1"/>
          </p:cNvSpPr>
          <p:nvPr>
            <p:ph type="sldImg"/>
          </p:nvPr>
        </p:nvSpPr>
        <p:spPr>
          <a:ln/>
        </p:spPr>
      </p:sp>
      <p:sp>
        <p:nvSpPr>
          <p:cNvPr id="26629" name="Rectangle 3">
            <a:extLst>
              <a:ext uri="{FF2B5EF4-FFF2-40B4-BE49-F238E27FC236}">
                <a16:creationId xmlns:a16="http://schemas.microsoft.com/office/drawing/2014/main" id="{9FBA9AB1-A42E-4DBA-824D-A3944DDBBC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5409585-6F00-4BC8-986C-EE5BC7A9A8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2F39F9-718D-40C1-B8C7-CE971346DBD7}"/>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6" name="Rectangle 6">
            <a:extLst>
              <a:ext uri="{FF2B5EF4-FFF2-40B4-BE49-F238E27FC236}">
                <a16:creationId xmlns:a16="http://schemas.microsoft.com/office/drawing/2014/main" id="{B5F4F919-F3DB-4711-BD9F-800126595AF5}"/>
              </a:ext>
            </a:extLst>
          </p:cNvPr>
          <p:cNvSpPr>
            <a:spLocks noGrp="1" noChangeArrowheads="1"/>
          </p:cNvSpPr>
          <p:nvPr>
            <p:ph type="sldNum" sz="quarter" idx="12"/>
          </p:nvPr>
        </p:nvSpPr>
        <p:spPr>
          <a:ln/>
        </p:spPr>
        <p:txBody>
          <a:bodyPr/>
          <a:lstStyle>
            <a:lvl1pPr>
              <a:defRPr/>
            </a:lvl1pPr>
          </a:lstStyle>
          <a:p>
            <a:fld id="{1BBB4053-3B04-4C79-8E48-D07F921CB2DB}" type="slidenum">
              <a:rPr lang="en-US" altLang="en-US"/>
              <a:pPr/>
              <a:t>‹#›</a:t>
            </a:fld>
            <a:endParaRPr lang="en-US" altLang="en-US"/>
          </a:p>
        </p:txBody>
      </p:sp>
    </p:spTree>
    <p:extLst>
      <p:ext uri="{BB962C8B-B14F-4D97-AF65-F5344CB8AC3E}">
        <p14:creationId xmlns:p14="http://schemas.microsoft.com/office/powerpoint/2010/main" val="18282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CB1EC8-382D-4F24-90B6-5AC766B29C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0C005E-5215-4635-AAF1-D9328102EAF0}"/>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6" name="Rectangle 6">
            <a:extLst>
              <a:ext uri="{FF2B5EF4-FFF2-40B4-BE49-F238E27FC236}">
                <a16:creationId xmlns:a16="http://schemas.microsoft.com/office/drawing/2014/main" id="{0384CB99-286F-4A4A-872E-8CC686EA6248}"/>
              </a:ext>
            </a:extLst>
          </p:cNvPr>
          <p:cNvSpPr>
            <a:spLocks noGrp="1" noChangeArrowheads="1"/>
          </p:cNvSpPr>
          <p:nvPr>
            <p:ph type="sldNum" sz="quarter" idx="12"/>
          </p:nvPr>
        </p:nvSpPr>
        <p:spPr>
          <a:ln/>
        </p:spPr>
        <p:txBody>
          <a:bodyPr/>
          <a:lstStyle>
            <a:lvl1pPr>
              <a:defRPr/>
            </a:lvl1pPr>
          </a:lstStyle>
          <a:p>
            <a:fld id="{29D707C8-3B82-4256-A83C-B535D2964849}" type="slidenum">
              <a:rPr lang="en-US" altLang="en-US"/>
              <a:pPr/>
              <a:t>‹#›</a:t>
            </a:fld>
            <a:endParaRPr lang="en-US" altLang="en-US"/>
          </a:p>
        </p:txBody>
      </p:sp>
    </p:spTree>
    <p:extLst>
      <p:ext uri="{BB962C8B-B14F-4D97-AF65-F5344CB8AC3E}">
        <p14:creationId xmlns:p14="http://schemas.microsoft.com/office/powerpoint/2010/main" val="207934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A53275-C955-4FB3-A21B-B48AA8735F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6481B5-9AD1-4EEA-87C6-8E39E9D61A55}"/>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6" name="Rectangle 6">
            <a:extLst>
              <a:ext uri="{FF2B5EF4-FFF2-40B4-BE49-F238E27FC236}">
                <a16:creationId xmlns:a16="http://schemas.microsoft.com/office/drawing/2014/main" id="{9ECC45C6-1D0F-4936-89D2-D65C1B1829DE}"/>
              </a:ext>
            </a:extLst>
          </p:cNvPr>
          <p:cNvSpPr>
            <a:spLocks noGrp="1" noChangeArrowheads="1"/>
          </p:cNvSpPr>
          <p:nvPr>
            <p:ph type="sldNum" sz="quarter" idx="12"/>
          </p:nvPr>
        </p:nvSpPr>
        <p:spPr>
          <a:ln/>
        </p:spPr>
        <p:txBody>
          <a:bodyPr/>
          <a:lstStyle>
            <a:lvl1pPr>
              <a:defRPr/>
            </a:lvl1pPr>
          </a:lstStyle>
          <a:p>
            <a:fld id="{D23CA4BF-0A35-4C62-96D8-44FB812111B6}" type="slidenum">
              <a:rPr lang="en-US" altLang="en-US"/>
              <a:pPr/>
              <a:t>‹#›</a:t>
            </a:fld>
            <a:endParaRPr lang="en-US" altLang="en-US"/>
          </a:p>
        </p:txBody>
      </p:sp>
    </p:spTree>
    <p:extLst>
      <p:ext uri="{BB962C8B-B14F-4D97-AF65-F5344CB8AC3E}">
        <p14:creationId xmlns:p14="http://schemas.microsoft.com/office/powerpoint/2010/main" val="201374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3526AD12-4305-4AC2-9D25-B6A318636A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CF7572-4501-456E-AF13-F8998FA3665B}"/>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6" name="Rectangle 6">
            <a:extLst>
              <a:ext uri="{FF2B5EF4-FFF2-40B4-BE49-F238E27FC236}">
                <a16:creationId xmlns:a16="http://schemas.microsoft.com/office/drawing/2014/main" id="{0EC9CA9B-BB99-404D-BC98-0F3931B06F7E}"/>
              </a:ext>
            </a:extLst>
          </p:cNvPr>
          <p:cNvSpPr>
            <a:spLocks noGrp="1" noChangeArrowheads="1"/>
          </p:cNvSpPr>
          <p:nvPr>
            <p:ph type="sldNum" sz="quarter" idx="12"/>
          </p:nvPr>
        </p:nvSpPr>
        <p:spPr>
          <a:ln/>
        </p:spPr>
        <p:txBody>
          <a:bodyPr/>
          <a:lstStyle>
            <a:lvl1pPr>
              <a:defRPr/>
            </a:lvl1pPr>
          </a:lstStyle>
          <a:p>
            <a:fld id="{62D8B04F-00D0-48F5-AC2D-442452AA1D45}" type="slidenum">
              <a:rPr lang="en-US" altLang="en-US"/>
              <a:pPr/>
              <a:t>‹#›</a:t>
            </a:fld>
            <a:endParaRPr lang="en-US" altLang="en-US"/>
          </a:p>
        </p:txBody>
      </p:sp>
    </p:spTree>
    <p:extLst>
      <p:ext uri="{BB962C8B-B14F-4D97-AF65-F5344CB8AC3E}">
        <p14:creationId xmlns:p14="http://schemas.microsoft.com/office/powerpoint/2010/main" val="2010057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a:extLst>
              <a:ext uri="{FF2B5EF4-FFF2-40B4-BE49-F238E27FC236}">
                <a16:creationId xmlns:a16="http://schemas.microsoft.com/office/drawing/2014/main" id="{8B092688-2B79-40E3-AA2C-A6F803336E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26234D-BA10-4110-8786-0FD05FED8732}"/>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7" name="Rectangle 6">
            <a:extLst>
              <a:ext uri="{FF2B5EF4-FFF2-40B4-BE49-F238E27FC236}">
                <a16:creationId xmlns:a16="http://schemas.microsoft.com/office/drawing/2014/main" id="{3456D286-61FB-4AD8-99FC-081CED93E7EF}"/>
              </a:ext>
            </a:extLst>
          </p:cNvPr>
          <p:cNvSpPr>
            <a:spLocks noGrp="1" noChangeArrowheads="1"/>
          </p:cNvSpPr>
          <p:nvPr>
            <p:ph type="sldNum" sz="quarter" idx="12"/>
          </p:nvPr>
        </p:nvSpPr>
        <p:spPr>
          <a:ln/>
        </p:spPr>
        <p:txBody>
          <a:bodyPr/>
          <a:lstStyle>
            <a:lvl1pPr>
              <a:defRPr/>
            </a:lvl1pPr>
          </a:lstStyle>
          <a:p>
            <a:fld id="{0856A1A4-3B52-4595-AEEB-8272B6C02B86}" type="slidenum">
              <a:rPr lang="en-US" altLang="en-US"/>
              <a:pPr/>
              <a:t>‹#›</a:t>
            </a:fld>
            <a:endParaRPr lang="en-US" altLang="en-US"/>
          </a:p>
        </p:txBody>
      </p:sp>
    </p:spTree>
    <p:extLst>
      <p:ext uri="{BB962C8B-B14F-4D97-AF65-F5344CB8AC3E}">
        <p14:creationId xmlns:p14="http://schemas.microsoft.com/office/powerpoint/2010/main" val="2620739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5/16/2018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27773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1C1392-146F-40DC-9A3C-724BAC0704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944094-9705-4E4E-8C42-19623C1A6D1D}"/>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6" name="Rectangle 6">
            <a:extLst>
              <a:ext uri="{FF2B5EF4-FFF2-40B4-BE49-F238E27FC236}">
                <a16:creationId xmlns:a16="http://schemas.microsoft.com/office/drawing/2014/main" id="{8DCF3D72-B95E-4DF8-84D1-C8C7E89A1563}"/>
              </a:ext>
            </a:extLst>
          </p:cNvPr>
          <p:cNvSpPr>
            <a:spLocks noGrp="1" noChangeArrowheads="1"/>
          </p:cNvSpPr>
          <p:nvPr>
            <p:ph type="sldNum" sz="quarter" idx="12"/>
          </p:nvPr>
        </p:nvSpPr>
        <p:spPr>
          <a:ln/>
        </p:spPr>
        <p:txBody>
          <a:bodyPr/>
          <a:lstStyle>
            <a:lvl1pPr>
              <a:defRPr/>
            </a:lvl1pPr>
          </a:lstStyle>
          <a:p>
            <a:fld id="{14FF2E28-E697-441B-8974-2E06D707F80D}" type="slidenum">
              <a:rPr lang="en-US" altLang="en-US"/>
              <a:pPr/>
              <a:t>‹#›</a:t>
            </a:fld>
            <a:endParaRPr lang="en-US" altLang="en-US"/>
          </a:p>
        </p:txBody>
      </p:sp>
    </p:spTree>
    <p:extLst>
      <p:ext uri="{BB962C8B-B14F-4D97-AF65-F5344CB8AC3E}">
        <p14:creationId xmlns:p14="http://schemas.microsoft.com/office/powerpoint/2010/main" val="47373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29CB278-2550-4387-B5DC-9A3C3636E8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8E6412-1000-4E9B-93A9-AFCD4A0C735F}"/>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6" name="Rectangle 6">
            <a:extLst>
              <a:ext uri="{FF2B5EF4-FFF2-40B4-BE49-F238E27FC236}">
                <a16:creationId xmlns:a16="http://schemas.microsoft.com/office/drawing/2014/main" id="{A002C047-39CD-4C6A-8A16-AC7FFE7FE7E8}"/>
              </a:ext>
            </a:extLst>
          </p:cNvPr>
          <p:cNvSpPr>
            <a:spLocks noGrp="1" noChangeArrowheads="1"/>
          </p:cNvSpPr>
          <p:nvPr>
            <p:ph type="sldNum" sz="quarter" idx="12"/>
          </p:nvPr>
        </p:nvSpPr>
        <p:spPr>
          <a:ln/>
        </p:spPr>
        <p:txBody>
          <a:bodyPr/>
          <a:lstStyle>
            <a:lvl1pPr>
              <a:defRPr/>
            </a:lvl1pPr>
          </a:lstStyle>
          <a:p>
            <a:fld id="{1EC79E71-69A0-467B-A05D-B305630E0BF0}" type="slidenum">
              <a:rPr lang="en-US" altLang="en-US"/>
              <a:pPr/>
              <a:t>‹#›</a:t>
            </a:fld>
            <a:endParaRPr lang="en-US" altLang="en-US"/>
          </a:p>
        </p:txBody>
      </p:sp>
    </p:spTree>
    <p:extLst>
      <p:ext uri="{BB962C8B-B14F-4D97-AF65-F5344CB8AC3E}">
        <p14:creationId xmlns:p14="http://schemas.microsoft.com/office/powerpoint/2010/main" val="410569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663C617-89E6-44F3-860F-FE9F87A9A6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2B758D0-FB97-4949-891C-7A9E1AFBE3A9}"/>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7" name="Rectangle 6">
            <a:extLst>
              <a:ext uri="{FF2B5EF4-FFF2-40B4-BE49-F238E27FC236}">
                <a16:creationId xmlns:a16="http://schemas.microsoft.com/office/drawing/2014/main" id="{B865320D-3A18-4724-89DA-B95F0D88B772}"/>
              </a:ext>
            </a:extLst>
          </p:cNvPr>
          <p:cNvSpPr>
            <a:spLocks noGrp="1" noChangeArrowheads="1"/>
          </p:cNvSpPr>
          <p:nvPr>
            <p:ph type="sldNum" sz="quarter" idx="12"/>
          </p:nvPr>
        </p:nvSpPr>
        <p:spPr>
          <a:ln/>
        </p:spPr>
        <p:txBody>
          <a:bodyPr/>
          <a:lstStyle>
            <a:lvl1pPr>
              <a:defRPr/>
            </a:lvl1pPr>
          </a:lstStyle>
          <a:p>
            <a:fld id="{3991ADE9-9448-4486-9340-D8ACA5C3BA54}" type="slidenum">
              <a:rPr lang="en-US" altLang="en-US"/>
              <a:pPr/>
              <a:t>‹#›</a:t>
            </a:fld>
            <a:endParaRPr lang="en-US" altLang="en-US"/>
          </a:p>
        </p:txBody>
      </p:sp>
    </p:spTree>
    <p:extLst>
      <p:ext uri="{BB962C8B-B14F-4D97-AF65-F5344CB8AC3E}">
        <p14:creationId xmlns:p14="http://schemas.microsoft.com/office/powerpoint/2010/main" val="98153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61DE8C6-4712-4FCF-9C36-97D86134887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88875C-BE9F-4C12-9E0A-675F84918F06}"/>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9" name="Rectangle 6">
            <a:extLst>
              <a:ext uri="{FF2B5EF4-FFF2-40B4-BE49-F238E27FC236}">
                <a16:creationId xmlns:a16="http://schemas.microsoft.com/office/drawing/2014/main" id="{5C080206-7218-43FD-99A6-288C458E180F}"/>
              </a:ext>
            </a:extLst>
          </p:cNvPr>
          <p:cNvSpPr>
            <a:spLocks noGrp="1" noChangeArrowheads="1"/>
          </p:cNvSpPr>
          <p:nvPr>
            <p:ph type="sldNum" sz="quarter" idx="12"/>
          </p:nvPr>
        </p:nvSpPr>
        <p:spPr>
          <a:ln/>
        </p:spPr>
        <p:txBody>
          <a:bodyPr/>
          <a:lstStyle>
            <a:lvl1pPr>
              <a:defRPr/>
            </a:lvl1pPr>
          </a:lstStyle>
          <a:p>
            <a:fld id="{C2FD7FA4-55C1-413B-82FF-207A4670AF1E}" type="slidenum">
              <a:rPr lang="en-US" altLang="en-US"/>
              <a:pPr/>
              <a:t>‹#›</a:t>
            </a:fld>
            <a:endParaRPr lang="en-US" altLang="en-US"/>
          </a:p>
        </p:txBody>
      </p:sp>
    </p:spTree>
    <p:extLst>
      <p:ext uri="{BB962C8B-B14F-4D97-AF65-F5344CB8AC3E}">
        <p14:creationId xmlns:p14="http://schemas.microsoft.com/office/powerpoint/2010/main" val="297886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79098E5-CD10-40CC-AFD3-4E178A377EE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0780A90-165F-49AB-9F16-BAE32D3913DA}"/>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5" name="Rectangle 6">
            <a:extLst>
              <a:ext uri="{FF2B5EF4-FFF2-40B4-BE49-F238E27FC236}">
                <a16:creationId xmlns:a16="http://schemas.microsoft.com/office/drawing/2014/main" id="{F6462C0C-D8FA-4FE2-8A13-6D3E912476DA}"/>
              </a:ext>
            </a:extLst>
          </p:cNvPr>
          <p:cNvSpPr>
            <a:spLocks noGrp="1" noChangeArrowheads="1"/>
          </p:cNvSpPr>
          <p:nvPr>
            <p:ph type="sldNum" sz="quarter" idx="12"/>
          </p:nvPr>
        </p:nvSpPr>
        <p:spPr>
          <a:ln/>
        </p:spPr>
        <p:txBody>
          <a:bodyPr/>
          <a:lstStyle>
            <a:lvl1pPr>
              <a:defRPr/>
            </a:lvl1pPr>
          </a:lstStyle>
          <a:p>
            <a:fld id="{87BF8BB7-F4DE-4856-AB52-42C8810D1984}" type="slidenum">
              <a:rPr lang="en-US" altLang="en-US"/>
              <a:pPr/>
              <a:t>‹#›</a:t>
            </a:fld>
            <a:endParaRPr lang="en-US" altLang="en-US"/>
          </a:p>
        </p:txBody>
      </p:sp>
    </p:spTree>
    <p:extLst>
      <p:ext uri="{BB962C8B-B14F-4D97-AF65-F5344CB8AC3E}">
        <p14:creationId xmlns:p14="http://schemas.microsoft.com/office/powerpoint/2010/main" val="366710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B6B66F-3A03-44AB-B69E-BF7FF9A9369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D57ED06-69C3-41CE-9986-32D5FC11236E}"/>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4" name="Rectangle 6">
            <a:extLst>
              <a:ext uri="{FF2B5EF4-FFF2-40B4-BE49-F238E27FC236}">
                <a16:creationId xmlns:a16="http://schemas.microsoft.com/office/drawing/2014/main" id="{EF408CC2-C3EA-4D11-9DAD-C6ABF847C38F}"/>
              </a:ext>
            </a:extLst>
          </p:cNvPr>
          <p:cNvSpPr>
            <a:spLocks noGrp="1" noChangeArrowheads="1"/>
          </p:cNvSpPr>
          <p:nvPr>
            <p:ph type="sldNum" sz="quarter" idx="12"/>
          </p:nvPr>
        </p:nvSpPr>
        <p:spPr>
          <a:ln/>
        </p:spPr>
        <p:txBody>
          <a:bodyPr/>
          <a:lstStyle>
            <a:lvl1pPr>
              <a:defRPr/>
            </a:lvl1pPr>
          </a:lstStyle>
          <a:p>
            <a:fld id="{0E436DFD-2901-4790-B1C9-D764131C6C75}" type="slidenum">
              <a:rPr lang="en-US" altLang="en-US"/>
              <a:pPr/>
              <a:t>‹#›</a:t>
            </a:fld>
            <a:endParaRPr lang="en-US" altLang="en-US"/>
          </a:p>
        </p:txBody>
      </p:sp>
    </p:spTree>
    <p:extLst>
      <p:ext uri="{BB962C8B-B14F-4D97-AF65-F5344CB8AC3E}">
        <p14:creationId xmlns:p14="http://schemas.microsoft.com/office/powerpoint/2010/main" val="19585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9190155-2D4A-45A6-9BB8-52E3611ACE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1CAC42-407D-4EFF-B5F4-FCA976132F45}"/>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7" name="Rectangle 6">
            <a:extLst>
              <a:ext uri="{FF2B5EF4-FFF2-40B4-BE49-F238E27FC236}">
                <a16:creationId xmlns:a16="http://schemas.microsoft.com/office/drawing/2014/main" id="{BA5F8D05-DABC-4D10-B3EB-0D3BEEA8B9B3}"/>
              </a:ext>
            </a:extLst>
          </p:cNvPr>
          <p:cNvSpPr>
            <a:spLocks noGrp="1" noChangeArrowheads="1"/>
          </p:cNvSpPr>
          <p:nvPr>
            <p:ph type="sldNum" sz="quarter" idx="12"/>
          </p:nvPr>
        </p:nvSpPr>
        <p:spPr>
          <a:ln/>
        </p:spPr>
        <p:txBody>
          <a:bodyPr/>
          <a:lstStyle>
            <a:lvl1pPr>
              <a:defRPr/>
            </a:lvl1pPr>
          </a:lstStyle>
          <a:p>
            <a:fld id="{B51E8B5B-1FDB-478F-A915-709A94006885}" type="slidenum">
              <a:rPr lang="en-US" altLang="en-US"/>
              <a:pPr/>
              <a:t>‹#›</a:t>
            </a:fld>
            <a:endParaRPr lang="en-US" altLang="en-US"/>
          </a:p>
        </p:txBody>
      </p:sp>
    </p:spTree>
    <p:extLst>
      <p:ext uri="{BB962C8B-B14F-4D97-AF65-F5344CB8AC3E}">
        <p14:creationId xmlns:p14="http://schemas.microsoft.com/office/powerpoint/2010/main" val="422346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1A9D74A-08D6-43BB-80B9-873EEB85D2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7DFE36-989E-4F71-8291-9A9561F3C618}"/>
              </a:ext>
            </a:extLst>
          </p:cNvPr>
          <p:cNvSpPr>
            <a:spLocks noGrp="1" noChangeArrowheads="1"/>
          </p:cNvSpPr>
          <p:nvPr>
            <p:ph type="ftr" sz="quarter" idx="11"/>
          </p:nvPr>
        </p:nvSpPr>
        <p:spPr>
          <a:ln/>
        </p:spPr>
        <p:txBody>
          <a:bodyPr/>
          <a:lstStyle>
            <a:lvl1pPr>
              <a:defRPr/>
            </a:lvl1pPr>
          </a:lstStyle>
          <a:p>
            <a:pPr>
              <a:defRPr/>
            </a:pPr>
            <a:r>
              <a:rPr lang="en-US"/>
              <a:t>Chapter 3</a:t>
            </a:r>
          </a:p>
        </p:txBody>
      </p:sp>
      <p:sp>
        <p:nvSpPr>
          <p:cNvPr id="7" name="Rectangle 6">
            <a:extLst>
              <a:ext uri="{FF2B5EF4-FFF2-40B4-BE49-F238E27FC236}">
                <a16:creationId xmlns:a16="http://schemas.microsoft.com/office/drawing/2014/main" id="{FC7362B9-37E6-42EA-83FC-64D5D36A7817}"/>
              </a:ext>
            </a:extLst>
          </p:cNvPr>
          <p:cNvSpPr>
            <a:spLocks noGrp="1" noChangeArrowheads="1"/>
          </p:cNvSpPr>
          <p:nvPr>
            <p:ph type="sldNum" sz="quarter" idx="12"/>
          </p:nvPr>
        </p:nvSpPr>
        <p:spPr>
          <a:ln/>
        </p:spPr>
        <p:txBody>
          <a:bodyPr/>
          <a:lstStyle>
            <a:lvl1pPr>
              <a:defRPr/>
            </a:lvl1pPr>
          </a:lstStyle>
          <a:p>
            <a:fld id="{D03F9212-541C-4BD9-A0E8-B3FA52B46268}" type="slidenum">
              <a:rPr lang="en-US" altLang="en-US"/>
              <a:pPr/>
              <a:t>‹#›</a:t>
            </a:fld>
            <a:endParaRPr lang="en-US" altLang="en-US"/>
          </a:p>
        </p:txBody>
      </p:sp>
    </p:spTree>
    <p:extLst>
      <p:ext uri="{BB962C8B-B14F-4D97-AF65-F5344CB8AC3E}">
        <p14:creationId xmlns:p14="http://schemas.microsoft.com/office/powerpoint/2010/main" val="55009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46C716A-E76F-4B35-904D-5931749B7AA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1C706C1-673D-46FD-B1EF-41E996D98BB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3E934BE-1BC2-4B3D-BA0B-579E83E253C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72DCDF4-FB9A-401B-AE8E-742555BF7DC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r>
              <a:rPr lang="en-US"/>
              <a:t>Chapter 3</a:t>
            </a:r>
          </a:p>
        </p:txBody>
      </p:sp>
      <p:sp>
        <p:nvSpPr>
          <p:cNvPr id="1030" name="Rectangle 6">
            <a:extLst>
              <a:ext uri="{FF2B5EF4-FFF2-40B4-BE49-F238E27FC236}">
                <a16:creationId xmlns:a16="http://schemas.microsoft.com/office/drawing/2014/main" id="{7506B40A-A9B4-4608-9B56-AE17BBD7368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380825-E498-4142-B2CF-30A0593782D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hyperlink" Target="http://scherlund.blogspot.com/2015/04/new-high-school-math-studies-aim-for.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eadingmotivationandinstruction.wikispaces.com/What+Research+Says+about+Reading+Motivation"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Hampshire_college.jpg"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jcpsramp.wikispaces.com/"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wowritingteachers.wordpress.com/2011/07/31/perfectionandrisk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anisclass.wikispaces.com/First+Grade+Facts"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opulation-based-intervention.wikispaces.com/Professional+development+for+school+staff+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84891A-4DD1-471A-8F5C-0407C14BDD5A}"/>
              </a:ext>
            </a:extLst>
          </p:cNvPr>
          <p:cNvPicPr>
            <a:picLocks noChangeAspect="1"/>
          </p:cNvPicPr>
          <p:nvPr/>
        </p:nvPicPr>
        <p:blipFill rotWithShape="1">
          <a:blip r:embed="rId3">
            <a:extLst>
              <a:ext uri="{28A0092B-C50C-407E-A947-70E740481C1C}">
                <a14:useLocalDpi xmlns:a14="http://schemas.microsoft.com/office/drawing/2010/main" val="0"/>
              </a:ext>
            </a:extLst>
          </a:blip>
          <a:srcRect l="12501" t="13317" r="8332" b="34162"/>
          <a:stretch/>
        </p:blipFill>
        <p:spPr>
          <a:xfrm>
            <a:off x="3209926" y="3959937"/>
            <a:ext cx="5248274" cy="2153232"/>
          </a:xfrm>
          <a:prstGeom prst="rect">
            <a:avLst/>
          </a:prstGeom>
        </p:spPr>
      </p:pic>
      <p:sp>
        <p:nvSpPr>
          <p:cNvPr id="2050" name="Footer Placeholder 4">
            <a:extLst>
              <a:ext uri="{FF2B5EF4-FFF2-40B4-BE49-F238E27FC236}">
                <a16:creationId xmlns:a16="http://schemas.microsoft.com/office/drawing/2014/main" id="{D2AC64D0-D79B-4987-87DE-DBFD9DF93D5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3</a:t>
            </a:r>
          </a:p>
        </p:txBody>
      </p:sp>
      <p:sp>
        <p:nvSpPr>
          <p:cNvPr id="2051" name="Slide Number Placeholder 5">
            <a:extLst>
              <a:ext uri="{FF2B5EF4-FFF2-40B4-BE49-F238E27FC236}">
                <a16:creationId xmlns:a16="http://schemas.microsoft.com/office/drawing/2014/main" id="{93F71A7E-5FDD-479F-AD64-40BB3E720D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05DDD5-8701-4F7B-BDA0-D1F2D3ED44DB}" type="slidenum">
              <a:rPr lang="en-US" altLang="en-US"/>
              <a:pPr eaLnBrk="1" hangingPunct="1"/>
              <a:t>1</a:t>
            </a:fld>
            <a:endParaRPr lang="en-US" altLang="en-US"/>
          </a:p>
        </p:txBody>
      </p:sp>
      <p:sp>
        <p:nvSpPr>
          <p:cNvPr id="2052" name="Rectangle 1496">
            <a:extLst>
              <a:ext uri="{FF2B5EF4-FFF2-40B4-BE49-F238E27FC236}">
                <a16:creationId xmlns:a16="http://schemas.microsoft.com/office/drawing/2014/main" id="{9A72CA7A-C5E0-4472-9F52-E80ADDF7A0CE}"/>
              </a:ext>
            </a:extLst>
          </p:cNvPr>
          <p:cNvSpPr>
            <a:spLocks noGrp="1" noChangeArrowheads="1"/>
          </p:cNvSpPr>
          <p:nvPr>
            <p:ph type="ctrTitle"/>
          </p:nvPr>
        </p:nvSpPr>
        <p:spPr>
          <a:xfrm>
            <a:off x="685800" y="1487488"/>
            <a:ext cx="7772400" cy="2322512"/>
          </a:xfrm>
        </p:spPr>
        <p:txBody>
          <a:bodyPr/>
          <a:lstStyle/>
          <a:p>
            <a:pPr eaLnBrk="1" hangingPunct="1"/>
            <a:r>
              <a:rPr lang="en-US" altLang="en-US" sz="5400" dirty="0">
                <a:solidFill>
                  <a:srgbClr val="008000"/>
                </a:solidFill>
                <a:latin typeface="Impact" panose="020B0806030902050204" pitchFamily="34" charset="0"/>
              </a:rPr>
              <a:t>Transformational Thinking in Today’s Schools</a:t>
            </a:r>
          </a:p>
        </p:txBody>
      </p:sp>
      <p:sp>
        <p:nvSpPr>
          <p:cNvPr id="2053" name="Rectangle 1497">
            <a:extLst>
              <a:ext uri="{FF2B5EF4-FFF2-40B4-BE49-F238E27FC236}">
                <a16:creationId xmlns:a16="http://schemas.microsoft.com/office/drawing/2014/main" id="{CE2523EE-7E6E-4F8D-B4D6-4688435C3B88}"/>
              </a:ext>
            </a:extLst>
          </p:cNvPr>
          <p:cNvSpPr>
            <a:spLocks noGrp="1" noChangeArrowheads="1"/>
          </p:cNvSpPr>
          <p:nvPr>
            <p:ph type="subTitle" idx="1"/>
          </p:nvPr>
        </p:nvSpPr>
        <p:spPr>
          <a:xfrm>
            <a:off x="1524000" y="338931"/>
            <a:ext cx="5105400" cy="838200"/>
          </a:xfrm>
        </p:spPr>
        <p:txBody>
          <a:bodyPr/>
          <a:lstStyle/>
          <a:p>
            <a:pPr eaLnBrk="1" hangingPunct="1"/>
            <a:r>
              <a:rPr lang="en-US" altLang="en-US" sz="5400" dirty="0">
                <a:solidFill>
                  <a:srgbClr val="990000"/>
                </a:solidFill>
                <a:latin typeface="Rockwell Extra Bold" panose="020B0604020202020204" pitchFamily="18" charset="0"/>
              </a:rPr>
              <a:t>CHAPTER 3</a:t>
            </a:r>
          </a:p>
        </p:txBody>
      </p:sp>
      <p:pic>
        <p:nvPicPr>
          <p:cNvPr id="2054" name="Picture 10" descr="School bus">
            <a:extLst>
              <a:ext uri="{FF2B5EF4-FFF2-40B4-BE49-F238E27FC236}">
                <a16:creationId xmlns:a16="http://schemas.microsoft.com/office/drawing/2014/main" id="{C3690F2E-600E-4131-BEA6-B7087D416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04800"/>
            <a:ext cx="166687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071533-2B98-48A1-ADCC-62966A11A3C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64179" y="0"/>
            <a:ext cx="2971800" cy="1718072"/>
          </a:xfrm>
          <a:prstGeom prst="rect">
            <a:avLst/>
          </a:prstGeom>
        </p:spPr>
      </p:pic>
      <p:sp>
        <p:nvSpPr>
          <p:cNvPr id="2" name="Title 1"/>
          <p:cNvSpPr>
            <a:spLocks noGrp="1"/>
          </p:cNvSpPr>
          <p:nvPr>
            <p:ph type="title"/>
          </p:nvPr>
        </p:nvSpPr>
        <p:spPr>
          <a:xfrm>
            <a:off x="16844" y="153144"/>
            <a:ext cx="6147335" cy="1370855"/>
          </a:xfrm>
        </p:spPr>
        <p:txBody>
          <a:bodyPr tIns="91425">
            <a:noAutofit/>
          </a:bodyPr>
          <a:lstStyle/>
          <a:p>
            <a:pPr lvl="0">
              <a:defRPr/>
            </a:pPr>
            <a:r>
              <a:rPr lang="en-US" sz="3200" dirty="0">
                <a:solidFill>
                  <a:srgbClr val="00B050"/>
                </a:solidFill>
                <a:latin typeface="Impact" panose="020B0806030902050204" pitchFamily="34" charset="0"/>
              </a:rPr>
              <a:t>Changes in the Economy and the Workplace</a:t>
            </a:r>
            <a:endParaRPr lang="en-US" sz="3200" b="0" dirty="0">
              <a:solidFill>
                <a:srgbClr val="00B050"/>
              </a:solidFill>
              <a:latin typeface="Impact" panose="020B0806030902050204" pitchFamily="34" charset="0"/>
            </a:endParaRPr>
          </a:p>
        </p:txBody>
      </p:sp>
      <p:sp>
        <p:nvSpPr>
          <p:cNvPr id="3" name="Text Placeholder 2"/>
          <p:cNvSpPr>
            <a:spLocks noGrp="1"/>
          </p:cNvSpPr>
          <p:nvPr>
            <p:ph type="body" idx="1"/>
          </p:nvPr>
        </p:nvSpPr>
        <p:spPr>
          <a:xfrm>
            <a:off x="457200" y="1417638"/>
            <a:ext cx="8153400" cy="4329821"/>
          </a:xfrm>
        </p:spPr>
        <p:txBody>
          <a:bodyPr wrap="square" lIns="91425" tIns="91425" rIns="91425" bIns="91425">
            <a:noAutofit/>
          </a:bodyPr>
          <a:lstStyle/>
          <a:p>
            <a:pPr marL="255651" lvl="0" indent="-255651">
              <a:spcAft>
                <a:spcPct val="0"/>
              </a:spcAft>
              <a:buSzPts val="2400"/>
              <a:tabLst/>
            </a:pPr>
            <a:r>
              <a:rPr lang="en-US" altLang="en-US" sz="2400" b="1" dirty="0">
                <a:solidFill>
                  <a:srgbClr val="FF3300"/>
                </a:solidFill>
                <a:latin typeface="Times New Roman" panose="02020603050405020304" pitchFamily="18" charset="0"/>
                <a:cs typeface="Times New Roman" panose="02020603050405020304" pitchFamily="18" charset="0"/>
              </a:rPr>
              <a:t>There have been significant increases in the skills and knowledge required for success at all levels in the 21st century workplace—from entry-level to professional jobs.</a:t>
            </a:r>
          </a:p>
          <a:p>
            <a:pPr marL="255651" lvl="0" indent="-255651">
              <a:spcAft>
                <a:spcPct val="0"/>
              </a:spcAft>
              <a:buSzPts val="2400"/>
              <a:tabLst/>
            </a:pPr>
            <a:r>
              <a:rPr lang="en-US" altLang="en-US" sz="2400" b="1" i="1" dirty="0">
                <a:solidFill>
                  <a:srgbClr val="FF3300"/>
                </a:solidFill>
                <a:latin typeface="Times New Roman" panose="02020603050405020304" pitchFamily="18" charset="0"/>
                <a:cs typeface="Times New Roman" panose="02020603050405020304" pitchFamily="18" charset="0"/>
              </a:rPr>
              <a:t>The academic performance of U.S. students is being surpassed by the students in industrialized competitor countries.</a:t>
            </a:r>
          </a:p>
          <a:p>
            <a:pPr marL="741553" lvl="1" indent="-284353">
              <a:spcAft>
                <a:spcPct val="0"/>
              </a:spcAft>
              <a:buSzPts val="2400"/>
            </a:pPr>
            <a:r>
              <a:rPr lang="en-US" altLang="en-US" sz="2400" b="1" i="1" dirty="0">
                <a:solidFill>
                  <a:srgbClr val="FF3300"/>
                </a:solidFill>
                <a:latin typeface="Times New Roman" panose="02020603050405020304" pitchFamily="18" charset="0"/>
                <a:cs typeface="Times New Roman" panose="02020603050405020304" pitchFamily="18" charset="0"/>
              </a:rPr>
              <a:t>Students in the United States consistently score lower on international assessments of mathematics and science than many students in other industrialized and even some non-industrialized nations.</a:t>
            </a:r>
          </a:p>
        </p:txBody>
      </p:sp>
    </p:spTree>
    <p:extLst>
      <p:ext uri="{BB962C8B-B14F-4D97-AF65-F5344CB8AC3E}">
        <p14:creationId xmlns:p14="http://schemas.microsoft.com/office/powerpoint/2010/main" val="16545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20C771-93F2-452F-933E-4B54282380C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33" t="23336" r="3333" b="15176"/>
          <a:stretch/>
        </p:blipFill>
        <p:spPr>
          <a:xfrm>
            <a:off x="2590800" y="5105400"/>
            <a:ext cx="4267200" cy="1371600"/>
          </a:xfrm>
          <a:prstGeom prst="rect">
            <a:avLst/>
          </a:prstGeom>
        </p:spPr>
      </p:pic>
      <p:sp>
        <p:nvSpPr>
          <p:cNvPr id="2" name="Title 1"/>
          <p:cNvSpPr>
            <a:spLocks noGrp="1"/>
          </p:cNvSpPr>
          <p:nvPr>
            <p:ph type="title"/>
          </p:nvPr>
        </p:nvSpPr>
        <p:spPr>
          <a:xfrm>
            <a:off x="571499" y="304800"/>
            <a:ext cx="8001001" cy="920414"/>
          </a:xfrm>
        </p:spPr>
        <p:txBody>
          <a:bodyPr tIns="91425">
            <a:noAutofit/>
          </a:bodyPr>
          <a:lstStyle/>
          <a:p>
            <a:pPr lvl="0">
              <a:defRPr/>
            </a:pPr>
            <a:r>
              <a:rPr lang="en-US" sz="3600" dirty="0">
                <a:solidFill>
                  <a:srgbClr val="7030A0"/>
                </a:solidFill>
                <a:latin typeface="Impact" panose="020B0806030902050204" pitchFamily="34" charset="0"/>
              </a:rPr>
              <a:t>Major Changes in Education Public Policy</a:t>
            </a:r>
            <a:endParaRPr lang="en-US" sz="3600" b="0" dirty="0">
              <a:solidFill>
                <a:srgbClr val="7030A0"/>
              </a:solidFill>
              <a:latin typeface="Impact" panose="020B0806030902050204" pitchFamily="34" charset="0"/>
            </a:endParaRPr>
          </a:p>
        </p:txBody>
      </p:sp>
      <p:sp>
        <p:nvSpPr>
          <p:cNvPr id="3" name="Text Placeholder 2"/>
          <p:cNvSpPr>
            <a:spLocks noGrp="1"/>
          </p:cNvSpPr>
          <p:nvPr>
            <p:ph type="body" idx="1"/>
          </p:nvPr>
        </p:nvSpPr>
        <p:spPr>
          <a:xfrm>
            <a:off x="457200" y="1225214"/>
            <a:ext cx="8115300" cy="4483773"/>
          </a:xfrm>
        </p:spPr>
        <p:txBody>
          <a:bodyPr wrap="square" lIns="91425" tIns="91425" rIns="91425" bIns="91425">
            <a:noAutofit/>
          </a:bodyPr>
          <a:lstStyle/>
          <a:p>
            <a:pPr marL="255651" lvl="0" indent="-255651">
              <a:spcAft>
                <a:spcPct val="0"/>
              </a:spcAft>
              <a:tabLst/>
            </a:pPr>
            <a:r>
              <a:rPr lang="en-US" altLang="en-US" sz="2000" b="1" dirty="0">
                <a:solidFill>
                  <a:srgbClr val="FF3300"/>
                </a:solidFill>
                <a:latin typeface="Times New Roman" panose="02020603050405020304" pitchFamily="18" charset="0"/>
                <a:cs typeface="Times New Roman" panose="02020603050405020304" pitchFamily="18" charset="0"/>
              </a:rPr>
              <a:t>The </a:t>
            </a:r>
            <a:r>
              <a:rPr lang="en-US" altLang="en-US" sz="2000" b="1" i="1" dirty="0">
                <a:solidFill>
                  <a:srgbClr val="FF3300"/>
                </a:solidFill>
                <a:latin typeface="Times New Roman" panose="02020603050405020304" pitchFamily="18" charset="0"/>
                <a:cs typeface="Times New Roman" panose="02020603050405020304" pitchFamily="18" charset="0"/>
              </a:rPr>
              <a:t>1994 reauthorization of the Elementary and Secondary Education Act (E</a:t>
            </a:r>
            <a:r>
              <a:rPr lang="en-US" altLang="en-US" sz="100" b="1" i="1" dirty="0">
                <a:solidFill>
                  <a:srgbClr val="FF3300"/>
                </a:solidFill>
                <a:latin typeface="Times New Roman" panose="02020603050405020304" pitchFamily="18" charset="0"/>
                <a:cs typeface="Times New Roman" panose="02020603050405020304" pitchFamily="18" charset="0"/>
              </a:rPr>
              <a:t> </a:t>
            </a:r>
            <a:r>
              <a:rPr lang="en-US" altLang="en-US" sz="2000" b="1" i="1" dirty="0">
                <a:solidFill>
                  <a:srgbClr val="FF3300"/>
                </a:solidFill>
                <a:latin typeface="Times New Roman" panose="02020603050405020304" pitchFamily="18" charset="0"/>
                <a:cs typeface="Times New Roman" panose="02020603050405020304" pitchFamily="18" charset="0"/>
              </a:rPr>
              <a:t>S</a:t>
            </a:r>
            <a:r>
              <a:rPr lang="en-US" altLang="en-US" sz="100" b="1" i="1" dirty="0">
                <a:solidFill>
                  <a:srgbClr val="FF3300"/>
                </a:solidFill>
                <a:latin typeface="Times New Roman" panose="02020603050405020304" pitchFamily="18" charset="0"/>
                <a:cs typeface="Times New Roman" panose="02020603050405020304" pitchFamily="18" charset="0"/>
              </a:rPr>
              <a:t> </a:t>
            </a:r>
            <a:r>
              <a:rPr lang="en-US" altLang="en-US" sz="2000" b="1" i="1" dirty="0">
                <a:solidFill>
                  <a:srgbClr val="FF3300"/>
                </a:solidFill>
                <a:latin typeface="Times New Roman" panose="02020603050405020304" pitchFamily="18" charset="0"/>
                <a:cs typeface="Times New Roman" panose="02020603050405020304" pitchFamily="18" charset="0"/>
              </a:rPr>
              <a:t>E</a:t>
            </a:r>
            <a:r>
              <a:rPr lang="en-US" altLang="en-US" sz="100" b="1" i="1" dirty="0">
                <a:solidFill>
                  <a:srgbClr val="FF3300"/>
                </a:solidFill>
                <a:latin typeface="Times New Roman" panose="02020603050405020304" pitchFamily="18" charset="0"/>
                <a:cs typeface="Times New Roman" panose="02020603050405020304" pitchFamily="18" charset="0"/>
              </a:rPr>
              <a:t> </a:t>
            </a:r>
            <a:r>
              <a:rPr lang="en-US" altLang="en-US" sz="2000" b="1" i="1" dirty="0">
                <a:solidFill>
                  <a:srgbClr val="FF3300"/>
                </a:solidFill>
                <a:latin typeface="Times New Roman" panose="02020603050405020304" pitchFamily="18" charset="0"/>
                <a:cs typeface="Times New Roman" panose="02020603050405020304" pitchFamily="18" charset="0"/>
              </a:rPr>
              <a:t>A)</a:t>
            </a:r>
            <a:r>
              <a:rPr lang="en-US" altLang="en-US" sz="2000" b="1" dirty="0">
                <a:solidFill>
                  <a:srgbClr val="FF3300"/>
                </a:solidFill>
                <a:latin typeface="Times New Roman" panose="02020603050405020304" pitchFamily="18" charset="0"/>
                <a:cs typeface="Times New Roman" panose="02020603050405020304" pitchFamily="18" charset="0"/>
              </a:rPr>
              <a:t>—also known as the </a:t>
            </a:r>
            <a:r>
              <a:rPr lang="en-US" altLang="en-US" sz="2000" b="1" i="1" dirty="0">
                <a:solidFill>
                  <a:srgbClr val="FF3300"/>
                </a:solidFill>
                <a:latin typeface="Times New Roman" panose="02020603050405020304" pitchFamily="18" charset="0"/>
                <a:cs typeface="Times New Roman" panose="02020603050405020304" pitchFamily="18" charset="0"/>
              </a:rPr>
              <a:t>Improving America</a:t>
            </a:r>
            <a:r>
              <a:rPr lang="en-US" altLang="ja-JP" sz="2000" b="1" i="1" dirty="0">
                <a:solidFill>
                  <a:srgbClr val="FF3300"/>
                </a:solidFill>
                <a:latin typeface="Times New Roman" panose="02020603050405020304" pitchFamily="18" charset="0"/>
                <a:cs typeface="Times New Roman" panose="02020603050405020304" pitchFamily="18" charset="0"/>
              </a:rPr>
              <a:t>’s Schools Act</a:t>
            </a:r>
            <a:r>
              <a:rPr lang="en-US" altLang="ja-JP" sz="2000" b="1" dirty="0">
                <a:solidFill>
                  <a:srgbClr val="FF3300"/>
                </a:solidFill>
                <a:latin typeface="Times New Roman" panose="02020603050405020304" pitchFamily="18" charset="0"/>
                <a:cs typeface="Times New Roman" panose="02020603050405020304" pitchFamily="18" charset="0"/>
              </a:rPr>
              <a:t>—brought a sea change to the educational landscape.</a:t>
            </a:r>
          </a:p>
          <a:p>
            <a:pPr marL="741553" lvl="1" indent="-284353">
              <a:spcAft>
                <a:spcPct val="0"/>
              </a:spcAft>
            </a:pPr>
            <a:r>
              <a:rPr lang="en-US" altLang="en-US" sz="2000" b="1" dirty="0">
                <a:solidFill>
                  <a:srgbClr val="FF3300"/>
                </a:solidFill>
                <a:latin typeface="Times New Roman" panose="02020603050405020304" pitchFamily="18" charset="0"/>
                <a:cs typeface="Times New Roman" panose="02020603050405020304" pitchFamily="18" charset="0"/>
              </a:rPr>
              <a:t>The E</a:t>
            </a:r>
            <a:r>
              <a:rPr lang="en-US" altLang="en-US" sz="100" b="1" dirty="0">
                <a:solidFill>
                  <a:srgbClr val="FF3300"/>
                </a:solidFill>
                <a:latin typeface="Times New Roman" panose="02020603050405020304" pitchFamily="18" charset="0"/>
                <a:cs typeface="Times New Roman" panose="02020603050405020304" pitchFamily="18" charset="0"/>
              </a:rPr>
              <a:t> </a:t>
            </a:r>
            <a:r>
              <a:rPr lang="en-US" altLang="en-US" sz="2000" b="1" dirty="0">
                <a:solidFill>
                  <a:srgbClr val="FF3300"/>
                </a:solidFill>
                <a:latin typeface="Times New Roman" panose="02020603050405020304" pitchFamily="18" charset="0"/>
                <a:cs typeface="Times New Roman" panose="02020603050405020304" pitchFamily="18" charset="0"/>
              </a:rPr>
              <a:t>S</a:t>
            </a:r>
            <a:r>
              <a:rPr lang="en-US" altLang="en-US" sz="100" b="1" dirty="0">
                <a:solidFill>
                  <a:srgbClr val="FF3300"/>
                </a:solidFill>
                <a:latin typeface="Times New Roman" panose="02020603050405020304" pitchFamily="18" charset="0"/>
                <a:cs typeface="Times New Roman" panose="02020603050405020304" pitchFamily="18" charset="0"/>
              </a:rPr>
              <a:t> </a:t>
            </a:r>
            <a:r>
              <a:rPr lang="en-US" altLang="en-US" sz="2000" b="1" dirty="0">
                <a:solidFill>
                  <a:srgbClr val="FF3300"/>
                </a:solidFill>
                <a:latin typeface="Times New Roman" panose="02020603050405020304" pitchFamily="18" charset="0"/>
                <a:cs typeface="Times New Roman" panose="02020603050405020304" pitchFamily="18" charset="0"/>
              </a:rPr>
              <a:t>E</a:t>
            </a:r>
            <a:r>
              <a:rPr lang="en-US" altLang="en-US" sz="100" b="1" dirty="0">
                <a:solidFill>
                  <a:srgbClr val="FF3300"/>
                </a:solidFill>
                <a:latin typeface="Times New Roman" panose="02020603050405020304" pitchFamily="18" charset="0"/>
                <a:cs typeface="Times New Roman" panose="02020603050405020304" pitchFamily="18" charset="0"/>
              </a:rPr>
              <a:t> </a:t>
            </a:r>
            <a:r>
              <a:rPr lang="en-US" altLang="en-US" sz="2000" b="1" dirty="0">
                <a:solidFill>
                  <a:srgbClr val="FF3300"/>
                </a:solidFill>
                <a:latin typeface="Times New Roman" panose="02020603050405020304" pitchFamily="18" charset="0"/>
                <a:cs typeface="Times New Roman" panose="02020603050405020304" pitchFamily="18" charset="0"/>
              </a:rPr>
              <a:t>A required all schools to educate students from low-income families according to the same challenging academic content standards used by all other schools.</a:t>
            </a:r>
          </a:p>
          <a:p>
            <a:pPr marL="741553" lvl="1" indent="-284353">
              <a:spcAft>
                <a:spcPct val="0"/>
              </a:spcAft>
            </a:pPr>
            <a:r>
              <a:rPr lang="en-US" altLang="en-US" sz="2000" b="1" dirty="0">
                <a:solidFill>
                  <a:srgbClr val="FF3300"/>
                </a:solidFill>
                <a:latin typeface="Times New Roman" panose="02020603050405020304" pitchFamily="18" charset="0"/>
                <a:cs typeface="Times New Roman" panose="02020603050405020304" pitchFamily="18" charset="0"/>
              </a:rPr>
              <a:t>The E</a:t>
            </a:r>
            <a:r>
              <a:rPr lang="en-US" altLang="en-US" sz="100" b="1" dirty="0">
                <a:solidFill>
                  <a:srgbClr val="FF3300"/>
                </a:solidFill>
                <a:latin typeface="Times New Roman" panose="02020603050405020304" pitchFamily="18" charset="0"/>
                <a:cs typeface="Times New Roman" panose="02020603050405020304" pitchFamily="18" charset="0"/>
              </a:rPr>
              <a:t> </a:t>
            </a:r>
            <a:r>
              <a:rPr lang="en-US" altLang="en-US" sz="2000" b="1" dirty="0">
                <a:solidFill>
                  <a:srgbClr val="FF3300"/>
                </a:solidFill>
                <a:latin typeface="Times New Roman" panose="02020603050405020304" pitchFamily="18" charset="0"/>
                <a:cs typeface="Times New Roman" panose="02020603050405020304" pitchFamily="18" charset="0"/>
              </a:rPr>
              <a:t>S</a:t>
            </a:r>
            <a:r>
              <a:rPr lang="en-US" altLang="en-US" sz="100" b="1" dirty="0">
                <a:solidFill>
                  <a:srgbClr val="FF3300"/>
                </a:solidFill>
                <a:latin typeface="Times New Roman" panose="02020603050405020304" pitchFamily="18" charset="0"/>
                <a:cs typeface="Times New Roman" panose="02020603050405020304" pitchFamily="18" charset="0"/>
              </a:rPr>
              <a:t> </a:t>
            </a:r>
            <a:r>
              <a:rPr lang="en-US" altLang="en-US" sz="2000" b="1" dirty="0">
                <a:solidFill>
                  <a:srgbClr val="FF3300"/>
                </a:solidFill>
                <a:latin typeface="Times New Roman" panose="02020603050405020304" pitchFamily="18" charset="0"/>
                <a:cs typeface="Times New Roman" panose="02020603050405020304" pitchFamily="18" charset="0"/>
              </a:rPr>
              <a:t>E</a:t>
            </a:r>
            <a:r>
              <a:rPr lang="en-US" altLang="en-US" sz="100" b="1" dirty="0">
                <a:solidFill>
                  <a:srgbClr val="FF3300"/>
                </a:solidFill>
                <a:latin typeface="Times New Roman" panose="02020603050405020304" pitchFamily="18" charset="0"/>
                <a:cs typeface="Times New Roman" panose="02020603050405020304" pitchFamily="18" charset="0"/>
              </a:rPr>
              <a:t> </a:t>
            </a:r>
            <a:r>
              <a:rPr lang="en-US" altLang="en-US" sz="2000" b="1" dirty="0">
                <a:solidFill>
                  <a:srgbClr val="FF3300"/>
                </a:solidFill>
                <a:latin typeface="Times New Roman" panose="02020603050405020304" pitchFamily="18" charset="0"/>
                <a:cs typeface="Times New Roman" panose="02020603050405020304" pitchFamily="18" charset="0"/>
              </a:rPr>
              <a:t>A instituted another deep policy change, a change from a focus on inputs to measuring success.</a:t>
            </a:r>
          </a:p>
          <a:p>
            <a:pPr marL="741553" lvl="1" indent="-284353">
              <a:spcAft>
                <a:spcPct val="0"/>
              </a:spcAft>
            </a:pPr>
            <a:r>
              <a:rPr lang="en-US" altLang="en-US" sz="2000" b="1" dirty="0">
                <a:solidFill>
                  <a:srgbClr val="FF3300"/>
                </a:solidFill>
                <a:latin typeface="Times New Roman" panose="02020603050405020304" pitchFamily="18" charset="0"/>
                <a:cs typeface="Times New Roman" panose="02020603050405020304" pitchFamily="18" charset="0"/>
              </a:rPr>
              <a:t>All states, districts, and schools receiving federal support from </a:t>
            </a:r>
            <a:r>
              <a:rPr lang="en-US" altLang="en-US" sz="2000" b="1" i="1" dirty="0">
                <a:solidFill>
                  <a:srgbClr val="FF3300"/>
                </a:solidFill>
                <a:latin typeface="Times New Roman" panose="02020603050405020304" pitchFamily="18" charset="0"/>
                <a:cs typeface="Times New Roman" panose="02020603050405020304" pitchFamily="18" charset="0"/>
              </a:rPr>
              <a:t>Title 1 of the E</a:t>
            </a:r>
            <a:r>
              <a:rPr lang="en-US" altLang="en-US" sz="100" b="1" i="1" dirty="0">
                <a:solidFill>
                  <a:srgbClr val="FF3300"/>
                </a:solidFill>
                <a:latin typeface="Times New Roman" panose="02020603050405020304" pitchFamily="18" charset="0"/>
                <a:cs typeface="Times New Roman" panose="02020603050405020304" pitchFamily="18" charset="0"/>
              </a:rPr>
              <a:t> </a:t>
            </a:r>
            <a:r>
              <a:rPr lang="en-US" altLang="en-US" sz="2000" b="1" i="1" dirty="0">
                <a:solidFill>
                  <a:srgbClr val="FF3300"/>
                </a:solidFill>
                <a:latin typeface="Times New Roman" panose="02020603050405020304" pitchFamily="18" charset="0"/>
                <a:cs typeface="Times New Roman" panose="02020603050405020304" pitchFamily="18" charset="0"/>
              </a:rPr>
              <a:t>S</a:t>
            </a:r>
            <a:r>
              <a:rPr lang="en-US" altLang="en-US" sz="100" b="1" i="1" dirty="0">
                <a:solidFill>
                  <a:srgbClr val="FF3300"/>
                </a:solidFill>
                <a:latin typeface="Times New Roman" panose="02020603050405020304" pitchFamily="18" charset="0"/>
                <a:cs typeface="Times New Roman" panose="02020603050405020304" pitchFamily="18" charset="0"/>
              </a:rPr>
              <a:t> </a:t>
            </a:r>
            <a:r>
              <a:rPr lang="en-US" altLang="en-US" sz="2000" b="1" i="1" dirty="0">
                <a:solidFill>
                  <a:srgbClr val="FF3300"/>
                </a:solidFill>
                <a:latin typeface="Times New Roman" panose="02020603050405020304" pitchFamily="18" charset="0"/>
                <a:cs typeface="Times New Roman" panose="02020603050405020304" pitchFamily="18" charset="0"/>
              </a:rPr>
              <a:t>E</a:t>
            </a:r>
            <a:r>
              <a:rPr lang="en-US" altLang="en-US" sz="100" b="1" i="1" dirty="0">
                <a:solidFill>
                  <a:srgbClr val="FF3300"/>
                </a:solidFill>
                <a:latin typeface="Times New Roman" panose="02020603050405020304" pitchFamily="18" charset="0"/>
                <a:cs typeface="Times New Roman" panose="02020603050405020304" pitchFamily="18" charset="0"/>
              </a:rPr>
              <a:t> </a:t>
            </a:r>
            <a:r>
              <a:rPr lang="en-US" altLang="en-US" sz="2000" b="1" i="1" dirty="0">
                <a:solidFill>
                  <a:srgbClr val="FF3300"/>
                </a:solidFill>
                <a:latin typeface="Times New Roman" panose="02020603050405020304" pitchFamily="18" charset="0"/>
                <a:cs typeface="Times New Roman" panose="02020603050405020304" pitchFamily="18" charset="0"/>
              </a:rPr>
              <a:t>A </a:t>
            </a:r>
            <a:r>
              <a:rPr lang="en-US" altLang="en-US" sz="2000" b="1" dirty="0">
                <a:solidFill>
                  <a:srgbClr val="FF3300"/>
                </a:solidFill>
                <a:latin typeface="Times New Roman" panose="02020603050405020304" pitchFamily="18" charset="0"/>
                <a:cs typeface="Times New Roman" panose="02020603050405020304" pitchFamily="18" charset="0"/>
              </a:rPr>
              <a:t>are accountable for the academic results of all students—both what students learned and their progress toward meeting proficiency levels on state standards.</a:t>
            </a:r>
          </a:p>
        </p:txBody>
      </p:sp>
    </p:spTree>
    <p:extLst>
      <p:ext uri="{BB962C8B-B14F-4D97-AF65-F5344CB8AC3E}">
        <p14:creationId xmlns:p14="http://schemas.microsoft.com/office/powerpoint/2010/main" val="389615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77200" cy="1097279"/>
          </a:xfrm>
        </p:spPr>
        <p:txBody>
          <a:bodyPr tIns="91425">
            <a:noAutofit/>
          </a:bodyPr>
          <a:lstStyle/>
          <a:p>
            <a:pPr lvl="0">
              <a:defRPr/>
            </a:pPr>
            <a:r>
              <a:rPr lang="en-US" sz="3200" dirty="0">
                <a:solidFill>
                  <a:srgbClr val="FF6600"/>
                </a:solidFill>
                <a:latin typeface="Impact" panose="020B0806030902050204" pitchFamily="34" charset="0"/>
              </a:rPr>
              <a:t>Major Changes in Education Public Policy</a:t>
            </a:r>
            <a:endParaRPr lang="en-US" sz="2000" b="0" dirty="0">
              <a:solidFill>
                <a:srgbClr val="FF6600"/>
              </a:solidFill>
              <a:latin typeface="Impact" panose="020B0806030902050204" pitchFamily="34" charset="0"/>
            </a:endParaRPr>
          </a:p>
        </p:txBody>
      </p:sp>
      <p:sp>
        <p:nvSpPr>
          <p:cNvPr id="3" name="Text Placeholder 2"/>
          <p:cNvSpPr>
            <a:spLocks noGrp="1"/>
          </p:cNvSpPr>
          <p:nvPr>
            <p:ph type="body" idx="1"/>
          </p:nvPr>
        </p:nvSpPr>
        <p:spPr>
          <a:xfrm>
            <a:off x="534237" y="1219200"/>
            <a:ext cx="7923125" cy="4948813"/>
          </a:xfrm>
        </p:spPr>
        <p:txBody>
          <a:bodyPr wrap="square" lIns="91425" tIns="91425" rIns="91425" bIns="91425">
            <a:noAutofit/>
          </a:bodyPr>
          <a:lstStyle/>
          <a:p>
            <a:pPr marL="255651" lvl="0" indent="-255651">
              <a:spcAft>
                <a:spcPct val="0"/>
              </a:spcAft>
              <a:buSzPts val="2400"/>
              <a:tabLst/>
            </a:pPr>
            <a:r>
              <a:rPr lang="en-US" altLang="en-US" sz="2200" b="1" dirty="0">
                <a:solidFill>
                  <a:srgbClr val="7030A0"/>
                </a:solidFill>
                <a:latin typeface="Times New Roman" panose="02020603050405020304" pitchFamily="18" charset="0"/>
                <a:cs typeface="Times New Roman" panose="02020603050405020304" pitchFamily="18" charset="0"/>
              </a:rPr>
              <a:t>As required by law, the E</a:t>
            </a:r>
            <a:r>
              <a:rPr lang="en-US" altLang="en-US" sz="100" b="1" dirty="0">
                <a:solidFill>
                  <a:srgbClr val="7030A0"/>
                </a:solidFill>
                <a:latin typeface="Times New Roman" panose="02020603050405020304" pitchFamily="18" charset="0"/>
                <a:cs typeface="Times New Roman" panose="02020603050405020304" pitchFamily="18" charset="0"/>
              </a:rPr>
              <a:t> </a:t>
            </a:r>
            <a:r>
              <a:rPr lang="en-US" altLang="en-US" sz="2200" b="1" dirty="0">
                <a:solidFill>
                  <a:srgbClr val="7030A0"/>
                </a:solidFill>
                <a:latin typeface="Times New Roman" panose="02020603050405020304" pitchFamily="18" charset="0"/>
                <a:cs typeface="Times New Roman" panose="02020603050405020304" pitchFamily="18" charset="0"/>
              </a:rPr>
              <a:t>S</a:t>
            </a:r>
            <a:r>
              <a:rPr lang="en-US" altLang="en-US" sz="100" b="1" dirty="0">
                <a:solidFill>
                  <a:srgbClr val="7030A0"/>
                </a:solidFill>
                <a:latin typeface="Times New Roman" panose="02020603050405020304" pitchFamily="18" charset="0"/>
                <a:cs typeface="Times New Roman" panose="02020603050405020304" pitchFamily="18" charset="0"/>
              </a:rPr>
              <a:t> </a:t>
            </a:r>
            <a:r>
              <a:rPr lang="en-US" altLang="en-US" sz="2200" b="1" dirty="0">
                <a:solidFill>
                  <a:srgbClr val="7030A0"/>
                </a:solidFill>
                <a:latin typeface="Times New Roman" panose="02020603050405020304" pitchFamily="18" charset="0"/>
                <a:cs typeface="Times New Roman" panose="02020603050405020304" pitchFamily="18" charset="0"/>
              </a:rPr>
              <a:t>E</a:t>
            </a:r>
            <a:r>
              <a:rPr lang="en-US" altLang="en-US" sz="100" b="1" dirty="0">
                <a:solidFill>
                  <a:srgbClr val="7030A0"/>
                </a:solidFill>
                <a:latin typeface="Times New Roman" panose="02020603050405020304" pitchFamily="18" charset="0"/>
                <a:cs typeface="Times New Roman" panose="02020603050405020304" pitchFamily="18" charset="0"/>
              </a:rPr>
              <a:t> </a:t>
            </a:r>
            <a:r>
              <a:rPr lang="en-US" altLang="en-US" sz="2200" b="1" dirty="0">
                <a:solidFill>
                  <a:srgbClr val="7030A0"/>
                </a:solidFill>
                <a:latin typeface="Times New Roman" panose="02020603050405020304" pitchFamily="18" charset="0"/>
                <a:cs typeface="Times New Roman" panose="02020603050405020304" pitchFamily="18" charset="0"/>
              </a:rPr>
              <a:t>A was reauthorized in 2000 and came to be known as the </a:t>
            </a:r>
            <a:r>
              <a:rPr lang="en-US" altLang="en-US" sz="2200" b="1" i="1" dirty="0">
                <a:solidFill>
                  <a:srgbClr val="7030A0"/>
                </a:solidFill>
                <a:latin typeface="Times New Roman" panose="02020603050405020304" pitchFamily="18" charset="0"/>
                <a:cs typeface="Times New Roman" panose="02020603050405020304" pitchFamily="18" charset="0"/>
              </a:rPr>
              <a:t>No Child Left Behind (N</a:t>
            </a:r>
            <a:r>
              <a:rPr lang="en-US" altLang="en-US" sz="100" b="1" i="1" dirty="0">
                <a:solidFill>
                  <a:srgbClr val="7030A0"/>
                </a:solidFill>
                <a:latin typeface="Times New Roman" panose="02020603050405020304" pitchFamily="18" charset="0"/>
                <a:cs typeface="Times New Roman" panose="02020603050405020304" pitchFamily="18" charset="0"/>
              </a:rPr>
              <a:t> </a:t>
            </a:r>
            <a:r>
              <a:rPr lang="en-US" altLang="en-US" sz="2200" b="1" i="1" dirty="0">
                <a:solidFill>
                  <a:srgbClr val="7030A0"/>
                </a:solidFill>
                <a:latin typeface="Times New Roman" panose="02020603050405020304" pitchFamily="18" charset="0"/>
                <a:cs typeface="Times New Roman" panose="02020603050405020304" pitchFamily="18" charset="0"/>
              </a:rPr>
              <a:t>C</a:t>
            </a:r>
            <a:r>
              <a:rPr lang="en-US" altLang="en-US" sz="100" b="1" i="1" dirty="0">
                <a:solidFill>
                  <a:srgbClr val="7030A0"/>
                </a:solidFill>
                <a:latin typeface="Times New Roman" panose="02020603050405020304" pitchFamily="18" charset="0"/>
                <a:cs typeface="Times New Roman" panose="02020603050405020304" pitchFamily="18" charset="0"/>
              </a:rPr>
              <a:t> </a:t>
            </a:r>
            <a:r>
              <a:rPr lang="en-US" altLang="en-US" sz="2200" b="1" i="1" dirty="0">
                <a:solidFill>
                  <a:srgbClr val="7030A0"/>
                </a:solidFill>
                <a:latin typeface="Times New Roman" panose="02020603050405020304" pitchFamily="18" charset="0"/>
                <a:cs typeface="Times New Roman" panose="02020603050405020304" pitchFamily="18" charset="0"/>
              </a:rPr>
              <a:t>L</a:t>
            </a:r>
            <a:r>
              <a:rPr lang="en-US" altLang="en-US" sz="100" b="1" i="1" dirty="0">
                <a:solidFill>
                  <a:srgbClr val="7030A0"/>
                </a:solidFill>
                <a:latin typeface="Times New Roman" panose="02020603050405020304" pitchFamily="18" charset="0"/>
                <a:cs typeface="Times New Roman" panose="02020603050405020304" pitchFamily="18" charset="0"/>
              </a:rPr>
              <a:t> </a:t>
            </a:r>
            <a:r>
              <a:rPr lang="en-US" altLang="en-US" sz="2200" b="1" i="1" dirty="0">
                <a:solidFill>
                  <a:srgbClr val="7030A0"/>
                </a:solidFill>
                <a:latin typeface="Times New Roman" panose="02020603050405020304" pitchFamily="18" charset="0"/>
                <a:cs typeface="Times New Roman" panose="02020603050405020304" pitchFamily="18" charset="0"/>
              </a:rPr>
              <a:t>B) Act</a:t>
            </a:r>
            <a:r>
              <a:rPr lang="en-US" altLang="en-US" sz="2200" b="1" dirty="0">
                <a:solidFill>
                  <a:srgbClr val="7030A0"/>
                </a:solidFill>
                <a:latin typeface="Times New Roman" panose="02020603050405020304" pitchFamily="18" charset="0"/>
                <a:cs typeface="Times New Roman" panose="02020603050405020304" pitchFamily="18" charset="0"/>
              </a:rPr>
              <a:t>.</a:t>
            </a:r>
          </a:p>
          <a:p>
            <a:pPr marL="741553" lvl="1" indent="-284353">
              <a:spcAft>
                <a:spcPct val="0"/>
              </a:spcAft>
              <a:buSzPts val="2400"/>
            </a:pPr>
            <a:r>
              <a:rPr lang="en-US" altLang="en-US" sz="2200" b="1" dirty="0">
                <a:solidFill>
                  <a:srgbClr val="7030A0"/>
                </a:solidFill>
                <a:latin typeface="Times New Roman" panose="02020603050405020304" pitchFamily="18" charset="0"/>
                <a:cs typeface="Times New Roman" panose="02020603050405020304" pitchFamily="18" charset="0"/>
              </a:rPr>
              <a:t>It strengthened the accountability provisions of the original law because the requirements were being ignored for the most part by states and districts.</a:t>
            </a:r>
          </a:p>
          <a:p>
            <a:pPr marL="741553" lvl="1" indent="-284353">
              <a:spcAft>
                <a:spcPct val="0"/>
              </a:spcAft>
              <a:buSzPts val="2400"/>
            </a:pPr>
            <a:r>
              <a:rPr lang="en-US" altLang="en-US" sz="2200" b="1" dirty="0">
                <a:solidFill>
                  <a:srgbClr val="7030A0"/>
                </a:solidFill>
                <a:latin typeface="Times New Roman" panose="02020603050405020304" pitchFamily="18" charset="0"/>
                <a:cs typeface="Times New Roman" panose="02020603050405020304" pitchFamily="18" charset="0"/>
              </a:rPr>
              <a:t>N</a:t>
            </a:r>
            <a:r>
              <a:rPr lang="en-US" altLang="en-US" sz="100" b="1" dirty="0">
                <a:solidFill>
                  <a:srgbClr val="7030A0"/>
                </a:solidFill>
                <a:latin typeface="Times New Roman" panose="02020603050405020304" pitchFamily="18" charset="0"/>
                <a:cs typeface="Times New Roman" panose="02020603050405020304" pitchFamily="18" charset="0"/>
              </a:rPr>
              <a:t> </a:t>
            </a:r>
            <a:r>
              <a:rPr lang="en-US" altLang="en-US" sz="2200" b="1" dirty="0">
                <a:solidFill>
                  <a:srgbClr val="7030A0"/>
                </a:solidFill>
                <a:latin typeface="Times New Roman" panose="02020603050405020304" pitchFamily="18" charset="0"/>
                <a:cs typeface="Times New Roman" panose="02020603050405020304" pitchFamily="18" charset="0"/>
              </a:rPr>
              <a:t>C</a:t>
            </a:r>
            <a:r>
              <a:rPr lang="en-US" altLang="en-US" sz="100" b="1" dirty="0">
                <a:solidFill>
                  <a:srgbClr val="7030A0"/>
                </a:solidFill>
                <a:latin typeface="Times New Roman" panose="02020603050405020304" pitchFamily="18" charset="0"/>
                <a:cs typeface="Times New Roman" panose="02020603050405020304" pitchFamily="18" charset="0"/>
              </a:rPr>
              <a:t> </a:t>
            </a:r>
            <a:r>
              <a:rPr lang="en-US" altLang="en-US" sz="2200" b="1" dirty="0">
                <a:solidFill>
                  <a:srgbClr val="7030A0"/>
                </a:solidFill>
                <a:latin typeface="Times New Roman" panose="02020603050405020304" pitchFamily="18" charset="0"/>
                <a:cs typeface="Times New Roman" panose="02020603050405020304" pitchFamily="18" charset="0"/>
              </a:rPr>
              <a:t>L</a:t>
            </a:r>
            <a:r>
              <a:rPr lang="en-US" altLang="en-US" sz="100" b="1" dirty="0">
                <a:solidFill>
                  <a:srgbClr val="7030A0"/>
                </a:solidFill>
                <a:latin typeface="Times New Roman" panose="02020603050405020304" pitchFamily="18" charset="0"/>
                <a:cs typeface="Times New Roman" panose="02020603050405020304" pitchFamily="18" charset="0"/>
              </a:rPr>
              <a:t> </a:t>
            </a:r>
            <a:r>
              <a:rPr lang="en-US" altLang="en-US" sz="2200" b="1" dirty="0">
                <a:solidFill>
                  <a:srgbClr val="7030A0"/>
                </a:solidFill>
                <a:latin typeface="Times New Roman" panose="02020603050405020304" pitchFamily="18" charset="0"/>
                <a:cs typeface="Times New Roman" panose="02020603050405020304" pitchFamily="18" charset="0"/>
              </a:rPr>
              <a:t>B, among other changes, requires states to set time lines for closing achievement gaps and to set a 12-year time frame for getting all students to proficiency.</a:t>
            </a:r>
          </a:p>
          <a:p>
            <a:pPr marL="741553" lvl="1" indent="-284353">
              <a:spcAft>
                <a:spcPct val="0"/>
              </a:spcAft>
              <a:buSzPts val="2400"/>
            </a:pPr>
            <a:r>
              <a:rPr lang="en-US" altLang="en-US" sz="2200" b="1" noProof="1">
                <a:solidFill>
                  <a:srgbClr val="7030A0"/>
                </a:solidFill>
                <a:latin typeface="Times New Roman" panose="02020603050405020304" pitchFamily="18" charset="0"/>
                <a:cs typeface="Times New Roman" panose="02020603050405020304" pitchFamily="18" charset="0"/>
              </a:rPr>
              <a:t>These accountability policies affect all of the professionals in the education system.</a:t>
            </a:r>
            <a:endParaRPr lang="en-US" altLang="en-US" sz="2200" b="1" dirty="0">
              <a:solidFill>
                <a:srgbClr val="7030A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B751FAE-C195-49B6-B14C-B2F7E033D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466" y="4572000"/>
            <a:ext cx="2700338" cy="1930036"/>
          </a:xfrm>
          <a:prstGeom prst="ellipse">
            <a:avLst/>
          </a:prstGeom>
          <a:ln>
            <a:noFill/>
          </a:ln>
          <a:effectLst>
            <a:softEdge rad="112500"/>
          </a:effectLst>
        </p:spPr>
      </p:pic>
    </p:spTree>
    <p:extLst>
      <p:ext uri="{BB962C8B-B14F-4D97-AF65-F5344CB8AC3E}">
        <p14:creationId xmlns:p14="http://schemas.microsoft.com/office/powerpoint/2010/main" val="218319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087413-8B9F-4A27-A1B8-C18B83BD92BB}"/>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840000">
            <a:off x="3272939" y="3861637"/>
            <a:ext cx="5127354" cy="2368197"/>
          </a:xfrm>
          <a:prstGeom prst="rect">
            <a:avLst/>
          </a:prstGeom>
        </p:spPr>
      </p:pic>
      <p:sp>
        <p:nvSpPr>
          <p:cNvPr id="2" name="Title 1"/>
          <p:cNvSpPr>
            <a:spLocks noGrp="1"/>
          </p:cNvSpPr>
          <p:nvPr>
            <p:ph type="title"/>
          </p:nvPr>
        </p:nvSpPr>
        <p:spPr>
          <a:xfrm>
            <a:off x="457200" y="215371"/>
            <a:ext cx="8077200" cy="1097279"/>
          </a:xfrm>
        </p:spPr>
        <p:txBody>
          <a:bodyPr tIns="91425">
            <a:noAutofit/>
          </a:bodyPr>
          <a:lstStyle/>
          <a:p>
            <a:pPr lvl="0"/>
            <a:r>
              <a:rPr lang="en-US" altLang="en-US" sz="3600" dirty="0">
                <a:solidFill>
                  <a:srgbClr val="006600"/>
                </a:solidFill>
                <a:latin typeface="Impact" panose="020B0806030902050204" pitchFamily="34" charset="0"/>
              </a:rPr>
              <a:t>Education Reform: The College and Career Readiness Policy and School Reform</a:t>
            </a:r>
            <a:endParaRPr lang="en-US" altLang="en-US" sz="3600" b="0" dirty="0">
              <a:solidFill>
                <a:srgbClr val="006600"/>
              </a:solidFill>
              <a:latin typeface="Impact" panose="020B0806030902050204" pitchFamily="34" charset="0"/>
            </a:endParaRPr>
          </a:p>
        </p:txBody>
      </p:sp>
      <p:sp>
        <p:nvSpPr>
          <p:cNvPr id="3" name="Text Placeholder 2"/>
          <p:cNvSpPr>
            <a:spLocks noGrp="1"/>
          </p:cNvSpPr>
          <p:nvPr>
            <p:ph type="body" idx="1"/>
          </p:nvPr>
        </p:nvSpPr>
        <p:spPr>
          <a:xfrm>
            <a:off x="533400" y="1355370"/>
            <a:ext cx="8001000" cy="4147259"/>
          </a:xfrm>
        </p:spPr>
        <p:txBody>
          <a:bodyPr wrap="square" lIns="91425" tIns="91425" rIns="91425" bIns="91425">
            <a:noAutofit/>
          </a:bodyPr>
          <a:lstStyle/>
          <a:p>
            <a:pPr marL="255651" lvl="0" indent="-255651">
              <a:spcAft>
                <a:spcPct val="0"/>
              </a:spcAft>
              <a:buSzPts val="2400"/>
              <a:tabLst/>
              <a:defRPr/>
            </a:pPr>
            <a:r>
              <a:rPr lang="en-US" sz="2400" b="1" dirty="0">
                <a:solidFill>
                  <a:srgbClr val="993366"/>
                </a:solidFill>
                <a:latin typeface="Times New Roman" panose="02020603050405020304" pitchFamily="18" charset="0"/>
                <a:cs typeface="Times New Roman" panose="02020603050405020304" pitchFamily="18" charset="0"/>
              </a:rPr>
              <a:t>The policy to promote college-level learning for all students is a response to the changes in the demographic and economic landscape.</a:t>
            </a:r>
          </a:p>
          <a:p>
            <a:pPr marL="255651" lvl="0" indent="-255651">
              <a:spcAft>
                <a:spcPct val="0"/>
              </a:spcAft>
              <a:buSzPts val="2400"/>
              <a:tabLst/>
              <a:defRPr/>
            </a:pPr>
            <a:r>
              <a:rPr lang="en-US" sz="2400" b="1" dirty="0">
                <a:solidFill>
                  <a:srgbClr val="993366"/>
                </a:solidFill>
                <a:latin typeface="Times New Roman" panose="02020603050405020304" pitchFamily="18" charset="0"/>
                <a:cs typeface="Times New Roman" panose="02020603050405020304" pitchFamily="18" charset="0"/>
              </a:rPr>
              <a:t>The </a:t>
            </a:r>
            <a:r>
              <a:rPr lang="en-US" sz="2400" b="1" i="1" dirty="0">
                <a:solidFill>
                  <a:srgbClr val="3333CC"/>
                </a:solidFill>
                <a:latin typeface="Times New Roman" panose="02020603050405020304" pitchFamily="18" charset="0"/>
                <a:cs typeface="Times New Roman" panose="02020603050405020304" pitchFamily="18" charset="0"/>
              </a:rPr>
              <a:t>National Governors Association (N</a:t>
            </a:r>
            <a:r>
              <a:rPr lang="en-US" sz="100" b="1" i="1" dirty="0">
                <a:solidFill>
                  <a:srgbClr val="3333CC"/>
                </a:solidFill>
                <a:latin typeface="Times New Roman" panose="02020603050405020304" pitchFamily="18" charset="0"/>
                <a:cs typeface="Times New Roman" panose="02020603050405020304" pitchFamily="18" charset="0"/>
              </a:rPr>
              <a:t> </a:t>
            </a:r>
            <a:r>
              <a:rPr lang="en-US" sz="2400" b="1" i="1" dirty="0">
                <a:solidFill>
                  <a:srgbClr val="3333CC"/>
                </a:solidFill>
                <a:latin typeface="Times New Roman" panose="02020603050405020304" pitchFamily="18" charset="0"/>
                <a:cs typeface="Times New Roman" panose="02020603050405020304" pitchFamily="18" charset="0"/>
              </a:rPr>
              <a:t>G</a:t>
            </a:r>
            <a:r>
              <a:rPr lang="en-US" sz="100" b="1" i="1" dirty="0">
                <a:solidFill>
                  <a:srgbClr val="3333CC"/>
                </a:solidFill>
                <a:latin typeface="Times New Roman" panose="02020603050405020304" pitchFamily="18" charset="0"/>
                <a:cs typeface="Times New Roman" panose="02020603050405020304" pitchFamily="18" charset="0"/>
              </a:rPr>
              <a:t> </a:t>
            </a:r>
            <a:r>
              <a:rPr lang="en-US" sz="2400" b="1" i="1" dirty="0">
                <a:solidFill>
                  <a:srgbClr val="3333CC"/>
                </a:solidFill>
                <a:latin typeface="Times New Roman" panose="02020603050405020304" pitchFamily="18" charset="0"/>
                <a:cs typeface="Times New Roman" panose="02020603050405020304" pitchFamily="18" charset="0"/>
              </a:rPr>
              <a:t>A) </a:t>
            </a:r>
            <a:r>
              <a:rPr lang="en-US" sz="2400" b="1" dirty="0">
                <a:solidFill>
                  <a:srgbClr val="993366"/>
                </a:solidFill>
                <a:latin typeface="Times New Roman" panose="02020603050405020304" pitchFamily="18" charset="0"/>
                <a:cs typeface="Times New Roman" panose="02020603050405020304" pitchFamily="18" charset="0"/>
              </a:rPr>
              <a:t>declared high school reform in America a highest priority.</a:t>
            </a:r>
          </a:p>
          <a:p>
            <a:pPr marL="741553" lvl="1" indent="-284353">
              <a:spcAft>
                <a:spcPct val="0"/>
              </a:spcAft>
              <a:buSzPts val="2400"/>
              <a:defRPr/>
            </a:pPr>
            <a:r>
              <a:rPr lang="en-US" sz="2400" b="1" i="1" dirty="0">
                <a:solidFill>
                  <a:srgbClr val="993366"/>
                </a:solidFill>
                <a:latin typeface="Times New Roman" panose="02020603050405020304" pitchFamily="18" charset="0"/>
                <a:ea typeface="+mn-ea"/>
                <a:cs typeface="Times New Roman" panose="02020603050405020304" pitchFamily="18" charset="0"/>
              </a:rPr>
              <a:t>Partly as a result of this attention, most states have increased their graduation requirements and are requiring students to complete a rigorous curriculum in the core courses of mathematics, science, English/language arts, and foreign language.</a:t>
            </a:r>
          </a:p>
        </p:txBody>
      </p:sp>
    </p:spTree>
    <p:extLst>
      <p:ext uri="{BB962C8B-B14F-4D97-AF65-F5344CB8AC3E}">
        <p14:creationId xmlns:p14="http://schemas.microsoft.com/office/powerpoint/2010/main" val="383101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077201" cy="1097279"/>
          </a:xfrm>
        </p:spPr>
        <p:txBody>
          <a:bodyPr tIns="91425">
            <a:noAutofit/>
          </a:bodyPr>
          <a:lstStyle/>
          <a:p>
            <a:pPr lvl="0"/>
            <a:r>
              <a:rPr lang="en-US" altLang="en-US" sz="3600" dirty="0">
                <a:solidFill>
                  <a:srgbClr val="006600"/>
                </a:solidFill>
                <a:latin typeface="Impact" panose="020B0806030902050204" pitchFamily="34" charset="0"/>
              </a:rPr>
              <a:t>Education Reform: The College and Career Readiness Policy and School Reform</a:t>
            </a:r>
            <a:endParaRPr lang="en-US" altLang="en-US" sz="3600" b="0" dirty="0">
              <a:solidFill>
                <a:srgbClr val="006600"/>
              </a:solidFill>
              <a:latin typeface="Impact" panose="020B0806030902050204" pitchFamily="34" charset="0"/>
            </a:endParaRPr>
          </a:p>
        </p:txBody>
      </p:sp>
      <p:sp>
        <p:nvSpPr>
          <p:cNvPr id="3" name="Text Placeholder 2"/>
          <p:cNvSpPr>
            <a:spLocks noGrp="1"/>
          </p:cNvSpPr>
          <p:nvPr>
            <p:ph type="body" idx="1"/>
          </p:nvPr>
        </p:nvSpPr>
        <p:spPr>
          <a:xfrm>
            <a:off x="457200" y="1447800"/>
            <a:ext cx="8077200" cy="4147259"/>
          </a:xfrm>
        </p:spPr>
        <p:txBody>
          <a:bodyPr wrap="square" lIns="91425" tIns="91425" rIns="91425" bIns="91425">
            <a:noAutofit/>
          </a:bodyPr>
          <a:lstStyle/>
          <a:p>
            <a:pPr marL="255651" lvl="0" indent="-255651">
              <a:spcAft>
                <a:spcPct val="0"/>
              </a:spcAft>
              <a:buSzPts val="2400"/>
              <a:tabLst/>
            </a:pPr>
            <a:r>
              <a:rPr lang="en-US" altLang="en-US" sz="2400" b="1" dirty="0">
                <a:solidFill>
                  <a:srgbClr val="993366"/>
                </a:solidFill>
                <a:latin typeface="Times New Roman" panose="02020603050405020304" pitchFamily="18" charset="0"/>
                <a:cs typeface="Times New Roman" panose="02020603050405020304" pitchFamily="18" charset="0"/>
              </a:rPr>
              <a:t>By 2010, the Common Core State Standards Initiative became the driver of the national movement toward preparing all students to graduate from high school being college and career ready.</a:t>
            </a:r>
          </a:p>
          <a:p>
            <a:pPr marL="741553" lvl="1" indent="-284353">
              <a:spcAft>
                <a:spcPct val="0"/>
              </a:spcAft>
              <a:buSzPts val="2400"/>
            </a:pPr>
            <a:r>
              <a:rPr lang="en-US" altLang="en-US" sz="2400" b="1" i="1" dirty="0">
                <a:solidFill>
                  <a:srgbClr val="993366"/>
                </a:solidFill>
                <a:latin typeface="Times New Roman" panose="02020603050405020304" pitchFamily="18" charset="0"/>
                <a:cs typeface="Times New Roman" panose="02020603050405020304" pitchFamily="18" charset="0"/>
              </a:rPr>
              <a:t>The standards made clear what K–12 students are expected to learn and what teachers should teach at each grade level.</a:t>
            </a:r>
          </a:p>
          <a:p>
            <a:pPr marL="255651" lvl="0" indent="-255651">
              <a:spcAft>
                <a:spcPct val="0"/>
              </a:spcAft>
              <a:buSzPts val="2400"/>
              <a:tabLst/>
            </a:pPr>
            <a:r>
              <a:rPr lang="en-US" altLang="en-US" sz="2400" b="1" dirty="0">
                <a:solidFill>
                  <a:srgbClr val="993366"/>
                </a:solidFill>
                <a:latin typeface="Times New Roman" panose="02020603050405020304" pitchFamily="18" charset="0"/>
                <a:cs typeface="Times New Roman" panose="02020603050405020304" pitchFamily="18" charset="0"/>
              </a:rPr>
              <a:t>The last major policy for review in this process is the 2015 update and replacement of N</a:t>
            </a:r>
            <a:r>
              <a:rPr lang="en-US" altLang="en-US" sz="100" b="1" dirty="0">
                <a:solidFill>
                  <a:srgbClr val="993366"/>
                </a:solidFill>
                <a:latin typeface="Times New Roman" panose="02020603050405020304" pitchFamily="18" charset="0"/>
                <a:cs typeface="Times New Roman" panose="02020603050405020304" pitchFamily="18" charset="0"/>
              </a:rPr>
              <a:t> </a:t>
            </a:r>
            <a:r>
              <a:rPr lang="en-US" altLang="en-US" sz="2400" b="1" dirty="0">
                <a:solidFill>
                  <a:srgbClr val="993366"/>
                </a:solidFill>
                <a:latin typeface="Times New Roman" panose="02020603050405020304" pitchFamily="18" charset="0"/>
                <a:cs typeface="Times New Roman" panose="02020603050405020304" pitchFamily="18" charset="0"/>
              </a:rPr>
              <a:t>C</a:t>
            </a:r>
            <a:r>
              <a:rPr lang="en-US" altLang="en-US" sz="100" b="1" dirty="0">
                <a:solidFill>
                  <a:srgbClr val="993366"/>
                </a:solidFill>
                <a:latin typeface="Times New Roman" panose="02020603050405020304" pitchFamily="18" charset="0"/>
                <a:cs typeface="Times New Roman" panose="02020603050405020304" pitchFamily="18" charset="0"/>
              </a:rPr>
              <a:t> </a:t>
            </a:r>
            <a:r>
              <a:rPr lang="en-US" altLang="en-US" sz="2400" b="1" dirty="0">
                <a:solidFill>
                  <a:srgbClr val="993366"/>
                </a:solidFill>
                <a:latin typeface="Times New Roman" panose="02020603050405020304" pitchFamily="18" charset="0"/>
                <a:cs typeface="Times New Roman" panose="02020603050405020304" pitchFamily="18" charset="0"/>
              </a:rPr>
              <a:t>L</a:t>
            </a:r>
            <a:r>
              <a:rPr lang="en-US" altLang="en-US" sz="100" b="1" dirty="0">
                <a:solidFill>
                  <a:srgbClr val="993366"/>
                </a:solidFill>
                <a:latin typeface="Times New Roman" panose="02020603050405020304" pitchFamily="18" charset="0"/>
                <a:cs typeface="Times New Roman" panose="02020603050405020304" pitchFamily="18" charset="0"/>
              </a:rPr>
              <a:t> </a:t>
            </a:r>
            <a:r>
              <a:rPr lang="en-US" altLang="en-US" sz="2400" b="1" dirty="0">
                <a:solidFill>
                  <a:srgbClr val="993366"/>
                </a:solidFill>
                <a:latin typeface="Times New Roman" panose="02020603050405020304" pitchFamily="18" charset="0"/>
                <a:cs typeface="Times New Roman" panose="02020603050405020304" pitchFamily="18" charset="0"/>
              </a:rPr>
              <a:t>B with the new law, Every Student Succeeds Act (E</a:t>
            </a:r>
            <a:r>
              <a:rPr lang="en-US" altLang="en-US" sz="100" b="1" dirty="0">
                <a:solidFill>
                  <a:srgbClr val="993366"/>
                </a:solidFill>
                <a:latin typeface="Times New Roman" panose="02020603050405020304" pitchFamily="18" charset="0"/>
                <a:cs typeface="Times New Roman" panose="02020603050405020304" pitchFamily="18" charset="0"/>
              </a:rPr>
              <a:t> </a:t>
            </a:r>
            <a:r>
              <a:rPr lang="en-US" altLang="en-US" sz="2400" b="1" dirty="0">
                <a:solidFill>
                  <a:srgbClr val="993366"/>
                </a:solidFill>
                <a:latin typeface="Times New Roman" panose="02020603050405020304" pitchFamily="18" charset="0"/>
                <a:cs typeface="Times New Roman" panose="02020603050405020304" pitchFamily="18" charset="0"/>
              </a:rPr>
              <a:t>S</a:t>
            </a:r>
            <a:r>
              <a:rPr lang="en-US" altLang="en-US" sz="100" b="1" dirty="0">
                <a:solidFill>
                  <a:srgbClr val="993366"/>
                </a:solidFill>
                <a:latin typeface="Times New Roman" panose="02020603050405020304" pitchFamily="18" charset="0"/>
                <a:cs typeface="Times New Roman" panose="02020603050405020304" pitchFamily="18" charset="0"/>
              </a:rPr>
              <a:t> </a:t>
            </a:r>
            <a:r>
              <a:rPr lang="en-US" altLang="en-US" sz="2400" b="1" dirty="0">
                <a:solidFill>
                  <a:srgbClr val="993366"/>
                </a:solidFill>
                <a:latin typeface="Times New Roman" panose="02020603050405020304" pitchFamily="18" charset="0"/>
                <a:cs typeface="Times New Roman" panose="02020603050405020304" pitchFamily="18" charset="0"/>
              </a:rPr>
              <a:t>S</a:t>
            </a:r>
            <a:r>
              <a:rPr lang="en-US" altLang="en-US" sz="100" b="1" dirty="0">
                <a:solidFill>
                  <a:srgbClr val="993366"/>
                </a:solidFill>
                <a:latin typeface="Times New Roman" panose="02020603050405020304" pitchFamily="18" charset="0"/>
                <a:cs typeface="Times New Roman" panose="02020603050405020304" pitchFamily="18" charset="0"/>
              </a:rPr>
              <a:t> </a:t>
            </a:r>
            <a:r>
              <a:rPr lang="en-US" altLang="en-US" sz="2400" b="1" dirty="0">
                <a:solidFill>
                  <a:srgbClr val="993366"/>
                </a:solidFill>
                <a:latin typeface="Times New Roman" panose="02020603050405020304" pitchFamily="18" charset="0"/>
                <a:cs typeface="Times New Roman" panose="02020603050405020304" pitchFamily="18" charset="0"/>
              </a:rPr>
              <a:t>A).</a:t>
            </a:r>
          </a:p>
        </p:txBody>
      </p:sp>
      <p:pic>
        <p:nvPicPr>
          <p:cNvPr id="5" name="Picture 4">
            <a:extLst>
              <a:ext uri="{FF2B5EF4-FFF2-40B4-BE49-F238E27FC236}">
                <a16:creationId xmlns:a16="http://schemas.microsoft.com/office/drawing/2014/main" id="{65206741-8AD5-40E0-8BA7-978F6EBCD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5441482"/>
            <a:ext cx="1447800" cy="1334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115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528616-617C-4510-8C9A-655D820995D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09800" y="2555498"/>
            <a:ext cx="5943600" cy="3962400"/>
          </a:xfrm>
          <a:prstGeom prst="rect">
            <a:avLst/>
          </a:prstGeom>
        </p:spPr>
      </p:pic>
      <p:sp>
        <p:nvSpPr>
          <p:cNvPr id="2" name="Title 1"/>
          <p:cNvSpPr>
            <a:spLocks noGrp="1"/>
          </p:cNvSpPr>
          <p:nvPr>
            <p:ph type="title"/>
          </p:nvPr>
        </p:nvSpPr>
        <p:spPr>
          <a:xfrm>
            <a:off x="381001" y="215371"/>
            <a:ext cx="8381162" cy="1097279"/>
          </a:xfrm>
        </p:spPr>
        <p:txBody>
          <a:bodyPr tIns="91425">
            <a:noAutofit/>
          </a:bodyPr>
          <a:lstStyle/>
          <a:p>
            <a:pPr lvl="0"/>
            <a:r>
              <a:rPr lang="en-US" altLang="en-US" sz="3600" dirty="0">
                <a:solidFill>
                  <a:srgbClr val="006600"/>
                </a:solidFill>
                <a:latin typeface="Impact" panose="020B0806030902050204" pitchFamily="34" charset="0"/>
              </a:rPr>
              <a:t>Education Reform: The College and Career Readiness Policy and School Reform</a:t>
            </a:r>
            <a:endParaRPr lang="en-US" altLang="en-US" sz="3600" b="0" dirty="0">
              <a:solidFill>
                <a:srgbClr val="006600"/>
              </a:solidFill>
              <a:latin typeface="Impact" panose="020B0806030902050204" pitchFamily="34" charset="0"/>
            </a:endParaRPr>
          </a:p>
        </p:txBody>
      </p:sp>
      <p:sp>
        <p:nvSpPr>
          <p:cNvPr id="3" name="Text Placeholder 2"/>
          <p:cNvSpPr>
            <a:spLocks noGrp="1"/>
          </p:cNvSpPr>
          <p:nvPr>
            <p:ph type="body" idx="1"/>
          </p:nvPr>
        </p:nvSpPr>
        <p:spPr>
          <a:xfrm>
            <a:off x="457200" y="1371600"/>
            <a:ext cx="8077200" cy="5029200"/>
          </a:xfrm>
        </p:spPr>
        <p:txBody>
          <a:bodyPr wrap="square" lIns="91425" tIns="91425" rIns="91425" bIns="91425">
            <a:noAutofit/>
          </a:bodyPr>
          <a:lstStyle/>
          <a:p>
            <a:pPr marL="255651" lvl="0" indent="-255651">
              <a:spcAft>
                <a:spcPct val="0"/>
              </a:spcAft>
              <a:tabLst/>
            </a:pPr>
            <a:r>
              <a:rPr lang="en-US" altLang="en-US" sz="2400" b="1" i="1" dirty="0">
                <a:solidFill>
                  <a:srgbClr val="993366"/>
                </a:solidFill>
                <a:latin typeface="Times New Roman" panose="02020603050405020304" pitchFamily="18" charset="0"/>
                <a:cs typeface="Times New Roman" panose="02020603050405020304" pitchFamily="18" charset="0"/>
              </a:rPr>
              <a:t>Key elements of the new law (ESSA) include:</a:t>
            </a:r>
          </a:p>
          <a:p>
            <a:pPr marL="741553" lvl="1" indent="-284353">
              <a:spcAft>
                <a:spcPct val="0"/>
              </a:spcAft>
            </a:pPr>
            <a:r>
              <a:rPr lang="en-US" altLang="en-US" sz="2000" b="1" dirty="0">
                <a:solidFill>
                  <a:srgbClr val="993366"/>
                </a:solidFill>
                <a:latin typeface="Times New Roman" panose="02020603050405020304" pitchFamily="18" charset="0"/>
                <a:cs typeface="Times New Roman" panose="02020603050405020304" pitchFamily="18" charset="0"/>
              </a:rPr>
              <a:t>State-adopted standards aligned with postsecondary education and work.</a:t>
            </a:r>
          </a:p>
          <a:p>
            <a:pPr marL="741553" lvl="1" indent="-284353">
              <a:spcAft>
                <a:spcPct val="0"/>
              </a:spcAft>
            </a:pPr>
            <a:r>
              <a:rPr lang="en-US" altLang="en-US" sz="2000" b="1" dirty="0">
                <a:solidFill>
                  <a:srgbClr val="993366"/>
                </a:solidFill>
                <a:latin typeface="Times New Roman" panose="02020603050405020304" pitchFamily="18" charset="0"/>
                <a:cs typeface="Times New Roman" panose="02020603050405020304" pitchFamily="18" charset="0"/>
              </a:rPr>
              <a:t>State-wide annual assessments aligned with standards.</a:t>
            </a:r>
          </a:p>
          <a:p>
            <a:pPr marL="741553" lvl="1" indent="-284353">
              <a:spcAft>
                <a:spcPct val="0"/>
              </a:spcAft>
            </a:pPr>
            <a:r>
              <a:rPr lang="en-US" altLang="en-US" sz="2000" b="1" dirty="0">
                <a:solidFill>
                  <a:srgbClr val="993366"/>
                </a:solidFill>
                <a:latin typeface="Times New Roman" panose="02020603050405020304" pitchFamily="18" charset="0"/>
                <a:cs typeface="Times New Roman" panose="02020603050405020304" pitchFamily="18" charset="0"/>
              </a:rPr>
              <a:t>Accountability systems that must show progress for all groups of students.</a:t>
            </a:r>
          </a:p>
          <a:p>
            <a:pPr marL="741553" lvl="1" indent="-284353">
              <a:spcAft>
                <a:spcPct val="0"/>
              </a:spcAft>
            </a:pPr>
            <a:r>
              <a:rPr lang="en-US" altLang="en-US" sz="2000" b="1" dirty="0">
                <a:solidFill>
                  <a:srgbClr val="993366"/>
                </a:solidFill>
                <a:latin typeface="Times New Roman" panose="02020603050405020304" pitchFamily="18" charset="0"/>
                <a:cs typeface="Times New Roman" panose="02020603050405020304" pitchFamily="18" charset="0"/>
              </a:rPr>
              <a:t>Public reporting of academic outcomes and opportunities to learn.</a:t>
            </a:r>
          </a:p>
          <a:p>
            <a:pPr marL="741553" lvl="1" indent="-284353">
              <a:spcAft>
                <a:spcPct val="0"/>
              </a:spcAft>
            </a:pPr>
            <a:r>
              <a:rPr lang="en-US" altLang="en-US" sz="2000" b="1" dirty="0">
                <a:solidFill>
                  <a:srgbClr val="993366"/>
                </a:solidFill>
                <a:latin typeface="Times New Roman" panose="02020603050405020304" pitchFamily="18" charset="0"/>
                <a:cs typeface="Times New Roman" panose="02020603050405020304" pitchFamily="18" charset="0"/>
              </a:rPr>
              <a:t>Resources to support teachers.</a:t>
            </a:r>
          </a:p>
          <a:p>
            <a:pPr marL="741553" lvl="1" indent="-284353">
              <a:spcAft>
                <a:spcPct val="0"/>
              </a:spcAft>
            </a:pPr>
            <a:r>
              <a:rPr lang="en-US" altLang="en-US" sz="2000" b="1" dirty="0">
                <a:solidFill>
                  <a:srgbClr val="993366"/>
                </a:solidFill>
                <a:latin typeface="Times New Roman" panose="02020603050405020304" pitchFamily="18" charset="0"/>
                <a:cs typeface="Times New Roman" panose="02020603050405020304" pitchFamily="18" charset="0"/>
              </a:rPr>
              <a:t>Reporting rates that low-income students and students of color are assigned to ineffective, out of field, or inexperienced teachers.</a:t>
            </a:r>
          </a:p>
          <a:p>
            <a:pPr marL="741553" lvl="1" indent="-284353">
              <a:spcAft>
                <a:spcPct val="0"/>
              </a:spcAft>
            </a:pPr>
            <a:r>
              <a:rPr lang="en-US" altLang="en-US" sz="2000" b="1" dirty="0">
                <a:solidFill>
                  <a:srgbClr val="993366"/>
                </a:solidFill>
                <a:latin typeface="Times New Roman" panose="02020603050405020304" pitchFamily="18" charset="0"/>
                <a:cs typeface="Times New Roman" panose="02020603050405020304" pitchFamily="18" charset="0"/>
              </a:rPr>
              <a:t>Continued federal targeted funding for the highest poverty schools and districts.</a:t>
            </a:r>
          </a:p>
        </p:txBody>
      </p:sp>
    </p:spTree>
    <p:extLst>
      <p:ext uri="{BB962C8B-B14F-4D97-AF65-F5344CB8AC3E}">
        <p14:creationId xmlns:p14="http://schemas.microsoft.com/office/powerpoint/2010/main" val="92394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tIns="91425" anchor="ctr">
            <a:noAutofit/>
          </a:bodyPr>
          <a:lstStyle/>
          <a:p>
            <a:pPr lvl="0"/>
            <a:r>
              <a:rPr lang="en-US" altLang="en-US" sz="2800" dirty="0">
                <a:solidFill>
                  <a:srgbClr val="006600"/>
                </a:solidFill>
                <a:latin typeface="Impact" panose="020B0806030902050204" pitchFamily="34" charset="0"/>
              </a:rPr>
              <a:t>Policies That Promote College-Level Rigor for All Students Drive Changes in School Counselor Practice</a:t>
            </a:r>
            <a:endParaRPr lang="en-US" altLang="en-US" sz="2800" b="0" dirty="0">
              <a:solidFill>
                <a:srgbClr val="006600"/>
              </a:solidFill>
              <a:latin typeface="Impact" panose="020B0806030902050204" pitchFamily="34" charset="0"/>
            </a:endParaRPr>
          </a:p>
        </p:txBody>
      </p:sp>
      <p:sp>
        <p:nvSpPr>
          <p:cNvPr id="3" name="Text Placeholder 2"/>
          <p:cNvSpPr>
            <a:spLocks noGrp="1"/>
          </p:cNvSpPr>
          <p:nvPr>
            <p:ph type="body" idx="1"/>
          </p:nvPr>
        </p:nvSpPr>
        <p:spPr>
          <a:xfrm>
            <a:off x="469232" y="1417638"/>
            <a:ext cx="8077200" cy="4458956"/>
          </a:xfrm>
        </p:spPr>
        <p:txBody>
          <a:bodyPr wrap="square" lIns="91425" tIns="91425" rIns="91425" bIns="91425">
            <a:noAutofit/>
          </a:bodyPr>
          <a:lstStyle/>
          <a:p>
            <a:pPr marL="255651" lvl="0" indent="-255651">
              <a:spcAft>
                <a:spcPct val="0"/>
              </a:spcAft>
              <a:tabLst/>
            </a:pPr>
            <a:r>
              <a:rPr lang="en-US" altLang="en-US" sz="2200" b="1" dirty="0">
                <a:solidFill>
                  <a:srgbClr val="993366"/>
                </a:solidFill>
                <a:latin typeface="Times New Roman" panose="02020603050405020304" pitchFamily="18" charset="0"/>
                <a:cs typeface="Times New Roman" panose="02020603050405020304" pitchFamily="18" charset="0"/>
              </a:rPr>
              <a:t>As is so often the case in the initiation of sweeping education reforms, there is a lag between policy adoption and successful implementation.</a:t>
            </a:r>
          </a:p>
          <a:p>
            <a:pPr marL="255651" lvl="0" indent="-255651">
              <a:spcAft>
                <a:spcPct val="0"/>
              </a:spcAft>
              <a:tabLst/>
            </a:pPr>
            <a:r>
              <a:rPr lang="en-US" altLang="en-US" sz="2200" b="1" dirty="0">
                <a:solidFill>
                  <a:srgbClr val="993366"/>
                </a:solidFill>
                <a:latin typeface="Times New Roman" panose="02020603050405020304" pitchFamily="18" charset="0"/>
                <a:cs typeface="Times New Roman" panose="02020603050405020304" pitchFamily="18" charset="0"/>
              </a:rPr>
              <a:t>Expecting all students to achieve at proficient levels makes obsolete the long-standing practice by school systems and counselors of sorting students into college-bound and non-college-bound categories.</a:t>
            </a:r>
          </a:p>
          <a:p>
            <a:pPr marL="741553" lvl="1" indent="-284353">
              <a:spcAft>
                <a:spcPct val="0"/>
              </a:spcAft>
            </a:pPr>
            <a:r>
              <a:rPr lang="en-US" altLang="en-US" sz="2200" b="1" dirty="0">
                <a:solidFill>
                  <a:srgbClr val="993366"/>
                </a:solidFill>
                <a:latin typeface="Times New Roman" panose="02020603050405020304" pitchFamily="18" charset="0"/>
                <a:cs typeface="Times New Roman" panose="02020603050405020304" pitchFamily="18" charset="0"/>
              </a:rPr>
              <a:t>All students are now to be educated to academic levels that would prepare them to make the choice to enter post-secondary training without the need for remediation – and succeed.</a:t>
            </a:r>
          </a:p>
        </p:txBody>
      </p:sp>
      <p:pic>
        <p:nvPicPr>
          <p:cNvPr id="5" name="Picture 4">
            <a:extLst>
              <a:ext uri="{FF2B5EF4-FFF2-40B4-BE49-F238E27FC236}">
                <a16:creationId xmlns:a16="http://schemas.microsoft.com/office/drawing/2014/main" id="{E7EAFA12-E152-4F62-B668-72AD6503F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199" y="4953000"/>
            <a:ext cx="2893255" cy="1469231"/>
          </a:xfrm>
          <a:prstGeom prst="rect">
            <a:avLst/>
          </a:prstGeom>
        </p:spPr>
      </p:pic>
    </p:spTree>
    <p:extLst>
      <p:ext uri="{BB962C8B-B14F-4D97-AF65-F5344CB8AC3E}">
        <p14:creationId xmlns:p14="http://schemas.microsoft.com/office/powerpoint/2010/main" val="199064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tIns="91425" anchor="ctr">
            <a:noAutofit/>
          </a:bodyPr>
          <a:lstStyle/>
          <a:p>
            <a:pPr lvl="0"/>
            <a:r>
              <a:rPr lang="en-US" altLang="en-US" sz="2800" dirty="0">
                <a:solidFill>
                  <a:srgbClr val="006600"/>
                </a:solidFill>
                <a:latin typeface="Impact" panose="020B0806030902050204" pitchFamily="34" charset="0"/>
              </a:rPr>
              <a:t>Policies That Promote College-Level Rigor for All Students Drive Changes in School Counselor Practice</a:t>
            </a:r>
            <a:endParaRPr lang="en-US" altLang="en-US" sz="2000" b="0" dirty="0">
              <a:solidFill>
                <a:srgbClr val="006600"/>
              </a:solidFill>
              <a:latin typeface="Impact" panose="020B0806030902050204" pitchFamily="34" charset="0"/>
            </a:endParaRPr>
          </a:p>
        </p:txBody>
      </p:sp>
      <p:sp>
        <p:nvSpPr>
          <p:cNvPr id="3" name="Text Placeholder 2"/>
          <p:cNvSpPr>
            <a:spLocks noGrp="1"/>
          </p:cNvSpPr>
          <p:nvPr>
            <p:ph type="body" idx="1"/>
          </p:nvPr>
        </p:nvSpPr>
        <p:spPr>
          <a:xfrm>
            <a:off x="457200" y="1600200"/>
            <a:ext cx="8077200" cy="3331651"/>
          </a:xfrm>
        </p:spPr>
        <p:txBody>
          <a:bodyPr wrap="square" lIns="91425" tIns="91425" rIns="91425" bIns="91425">
            <a:noAutofit/>
          </a:bodyPr>
          <a:lstStyle/>
          <a:p>
            <a:pPr marL="255651" lvl="0" indent="-255651">
              <a:spcAft>
                <a:spcPct val="0"/>
              </a:spcAft>
              <a:tabLst/>
            </a:pPr>
            <a:r>
              <a:rPr lang="en-US" altLang="en-US" sz="2400" b="1" dirty="0">
                <a:solidFill>
                  <a:srgbClr val="993366"/>
                </a:solidFill>
                <a:latin typeface="Times New Roman" panose="02020603050405020304" pitchFamily="18" charset="0"/>
                <a:cs typeface="Times New Roman" panose="02020603050405020304" pitchFamily="18" charset="0"/>
              </a:rPr>
              <a:t>Professional school counselors need to help develop and implement institutional policies to ensure that all students have access to the challenging curriculum required by the new law.</a:t>
            </a:r>
          </a:p>
          <a:p>
            <a:pPr marL="255651" lvl="0" indent="-255651">
              <a:spcAft>
                <a:spcPct val="0"/>
              </a:spcAft>
              <a:tabLst/>
            </a:pPr>
            <a:r>
              <a:rPr lang="en-US" altLang="en-US" sz="2400" b="1" dirty="0">
                <a:solidFill>
                  <a:srgbClr val="993366"/>
                </a:solidFill>
                <a:latin typeface="Times New Roman" panose="02020603050405020304" pitchFamily="18" charset="0"/>
                <a:cs typeface="Times New Roman" panose="02020603050405020304" pitchFamily="18" charset="0"/>
              </a:rPr>
              <a:t>The transformed school counselor, while addressing the needs of individual students, will have an eye on the institutional policies and practices that impede student progress.</a:t>
            </a:r>
          </a:p>
        </p:txBody>
      </p:sp>
      <p:pic>
        <p:nvPicPr>
          <p:cNvPr id="5" name="Picture 4">
            <a:extLst>
              <a:ext uri="{FF2B5EF4-FFF2-40B4-BE49-F238E27FC236}">
                <a16:creationId xmlns:a16="http://schemas.microsoft.com/office/drawing/2014/main" id="{A2FC0E43-249E-4690-9CE4-E2A94C621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343400"/>
            <a:ext cx="3048000" cy="2158870"/>
          </a:xfrm>
          <a:prstGeom prst="rect">
            <a:avLst/>
          </a:prstGeom>
        </p:spPr>
      </p:pic>
    </p:spTree>
    <p:extLst>
      <p:ext uri="{BB962C8B-B14F-4D97-AF65-F5344CB8AC3E}">
        <p14:creationId xmlns:p14="http://schemas.microsoft.com/office/powerpoint/2010/main" val="2140608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tIns="91425">
            <a:noAutofit/>
          </a:bodyPr>
          <a:lstStyle/>
          <a:p>
            <a:pPr lvl="0"/>
            <a:r>
              <a:rPr lang="en-US" altLang="en-US" sz="3600" dirty="0">
                <a:solidFill>
                  <a:srgbClr val="FF3300"/>
                </a:solidFill>
                <a:latin typeface="Impact" panose="020B0806030902050204" pitchFamily="34" charset="0"/>
              </a:rPr>
              <a:t>School Reforms Prompt the Transforming School Counseling Movement</a:t>
            </a:r>
          </a:p>
        </p:txBody>
      </p:sp>
      <p:sp>
        <p:nvSpPr>
          <p:cNvPr id="3" name="Text Placeholder 2"/>
          <p:cNvSpPr>
            <a:spLocks noGrp="1"/>
          </p:cNvSpPr>
          <p:nvPr>
            <p:ph type="body" idx="1"/>
          </p:nvPr>
        </p:nvSpPr>
        <p:spPr>
          <a:xfrm>
            <a:off x="457199" y="1600200"/>
            <a:ext cx="8253663" cy="4740310"/>
          </a:xfrm>
        </p:spPr>
        <p:txBody>
          <a:bodyPr wrap="square" lIns="91425" tIns="91425" rIns="91425" bIns="91425">
            <a:noAutofit/>
          </a:bodyPr>
          <a:lstStyle/>
          <a:p>
            <a:pPr marL="255651" lvl="0" indent="-255651">
              <a:spcAft>
                <a:spcPct val="0"/>
              </a:spcAft>
              <a:buSzPts val="2400"/>
              <a:tabLst/>
              <a:defRPr/>
            </a:pPr>
            <a:r>
              <a:rPr lang="en-US" sz="2400" b="1" dirty="0">
                <a:solidFill>
                  <a:srgbClr val="3333CC"/>
                </a:solidFill>
                <a:latin typeface="Times New Roman" panose="02020603050405020304" pitchFamily="18" charset="0"/>
                <a:cs typeface="Times New Roman" panose="02020603050405020304" pitchFamily="18" charset="0"/>
              </a:rPr>
              <a:t>Because of the many changes in schools and the world, all educational professionals must be involved in educating children for a new global economy.</a:t>
            </a:r>
          </a:p>
          <a:p>
            <a:pPr marL="255651" lvl="0" indent="-255651">
              <a:spcAft>
                <a:spcPct val="0"/>
              </a:spcAft>
              <a:buSzPts val="2400"/>
              <a:tabLst/>
              <a:defRPr/>
            </a:pPr>
            <a:r>
              <a:rPr lang="en-US" sz="2400" b="1" dirty="0">
                <a:solidFill>
                  <a:srgbClr val="3333CC"/>
                </a:solidFill>
                <a:latin typeface="Times New Roman" panose="02020603050405020304" pitchFamily="18" charset="0"/>
                <a:cs typeface="Times New Roman" panose="02020603050405020304" pitchFamily="18" charset="0"/>
              </a:rPr>
              <a:t>The stage was set for changes in school counseling that brought the profession from a position of ancillary support to one of leadership and advocacy, supporting school success for all students.</a:t>
            </a:r>
          </a:p>
          <a:p>
            <a:pPr marL="741553" lvl="1" indent="-284353">
              <a:spcAft>
                <a:spcPct val="0"/>
              </a:spcAft>
              <a:buSzPts val="2400"/>
              <a:defRPr/>
            </a:pPr>
            <a:r>
              <a:rPr lang="en-US" sz="2400" b="1" i="1" dirty="0">
                <a:solidFill>
                  <a:srgbClr val="006600"/>
                </a:solidFill>
                <a:latin typeface="Times New Roman" panose="02020603050405020304" pitchFamily="18" charset="0"/>
                <a:ea typeface="+mn-ea"/>
                <a:cs typeface="Times New Roman" panose="02020603050405020304" pitchFamily="18" charset="0"/>
              </a:rPr>
              <a:t>The Education Trust, the American School Counselor Association (A</a:t>
            </a:r>
            <a:r>
              <a:rPr lang="en-US" sz="100" b="1" i="1" dirty="0">
                <a:solidFill>
                  <a:srgbClr val="006600"/>
                </a:solidFill>
                <a:latin typeface="Times New Roman" panose="02020603050405020304" pitchFamily="18" charset="0"/>
                <a:ea typeface="+mn-ea"/>
                <a:cs typeface="Times New Roman" panose="02020603050405020304" pitchFamily="18" charset="0"/>
              </a:rPr>
              <a:t> </a:t>
            </a:r>
            <a:r>
              <a:rPr lang="en-US" sz="2400" b="1" i="1" dirty="0">
                <a:solidFill>
                  <a:srgbClr val="006600"/>
                </a:solidFill>
                <a:latin typeface="Times New Roman" panose="02020603050405020304" pitchFamily="18" charset="0"/>
                <a:ea typeface="+mn-ea"/>
                <a:cs typeface="Times New Roman" panose="02020603050405020304" pitchFamily="18" charset="0"/>
              </a:rPr>
              <a:t>S</a:t>
            </a:r>
            <a:r>
              <a:rPr lang="en-US" sz="100" b="1" i="1" dirty="0">
                <a:solidFill>
                  <a:srgbClr val="006600"/>
                </a:solidFill>
                <a:latin typeface="Times New Roman" panose="02020603050405020304" pitchFamily="18" charset="0"/>
                <a:ea typeface="+mn-ea"/>
                <a:cs typeface="Times New Roman" panose="02020603050405020304" pitchFamily="18" charset="0"/>
              </a:rPr>
              <a:t> </a:t>
            </a:r>
            <a:r>
              <a:rPr lang="en-US" sz="2400" b="1" i="1" dirty="0">
                <a:solidFill>
                  <a:srgbClr val="006600"/>
                </a:solidFill>
                <a:latin typeface="Times New Roman" panose="02020603050405020304" pitchFamily="18" charset="0"/>
                <a:ea typeface="+mn-ea"/>
                <a:cs typeface="Times New Roman" panose="02020603050405020304" pitchFamily="18" charset="0"/>
              </a:rPr>
              <a:t>C</a:t>
            </a:r>
            <a:r>
              <a:rPr lang="en-US" sz="100" b="1" i="1" dirty="0">
                <a:solidFill>
                  <a:srgbClr val="006600"/>
                </a:solidFill>
                <a:latin typeface="Times New Roman" panose="02020603050405020304" pitchFamily="18" charset="0"/>
                <a:ea typeface="+mn-ea"/>
                <a:cs typeface="Times New Roman" panose="02020603050405020304" pitchFamily="18" charset="0"/>
              </a:rPr>
              <a:t> </a:t>
            </a:r>
            <a:r>
              <a:rPr lang="en-US" sz="2400" b="1" i="1" dirty="0">
                <a:solidFill>
                  <a:srgbClr val="006600"/>
                </a:solidFill>
                <a:latin typeface="Times New Roman" panose="02020603050405020304" pitchFamily="18" charset="0"/>
                <a:ea typeface="+mn-ea"/>
                <a:cs typeface="Times New Roman" panose="02020603050405020304" pitchFamily="18" charset="0"/>
              </a:rPr>
              <a:t>A), and the College Board </a:t>
            </a:r>
            <a:r>
              <a:rPr lang="en-US" sz="2400" b="1" dirty="0">
                <a:solidFill>
                  <a:srgbClr val="3333CC"/>
                </a:solidFill>
                <a:latin typeface="Times New Roman" panose="02020603050405020304" pitchFamily="18" charset="0"/>
                <a:ea typeface="+mn-ea"/>
                <a:cs typeface="Times New Roman" panose="02020603050405020304" pitchFamily="18" charset="0"/>
              </a:rPr>
              <a:t>stepped forward with actions that were far reaching and are still pivotal in guiding the transformation of the profession.</a:t>
            </a:r>
          </a:p>
        </p:txBody>
      </p:sp>
    </p:spTree>
    <p:extLst>
      <p:ext uri="{BB962C8B-B14F-4D97-AF65-F5344CB8AC3E}">
        <p14:creationId xmlns:p14="http://schemas.microsoft.com/office/powerpoint/2010/main" val="1001671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tIns="91425">
            <a:noAutofit/>
          </a:bodyPr>
          <a:lstStyle/>
          <a:p>
            <a:pPr lvl="0"/>
            <a:r>
              <a:rPr lang="en-US" altLang="en-US" sz="3600" dirty="0">
                <a:solidFill>
                  <a:srgbClr val="008000"/>
                </a:solidFill>
                <a:latin typeface="Impact" panose="020B0806030902050204" pitchFamily="34" charset="0"/>
              </a:rPr>
              <a:t>The Transforming School Counseling Initiative – The Education Trust</a:t>
            </a:r>
            <a:endParaRPr lang="en-US" altLang="en-US" sz="3600" b="0" dirty="0">
              <a:solidFill>
                <a:srgbClr val="008000"/>
              </a:solidFill>
              <a:latin typeface="Impact" panose="020B0806030902050204" pitchFamily="34" charset="0"/>
            </a:endParaRPr>
          </a:p>
        </p:txBody>
      </p:sp>
      <p:sp>
        <p:nvSpPr>
          <p:cNvPr id="3" name="Text Placeholder 2"/>
          <p:cNvSpPr>
            <a:spLocks noGrp="1"/>
          </p:cNvSpPr>
          <p:nvPr>
            <p:ph type="body" idx="1"/>
          </p:nvPr>
        </p:nvSpPr>
        <p:spPr>
          <a:xfrm>
            <a:off x="457200" y="1417638"/>
            <a:ext cx="8077200" cy="4297362"/>
          </a:xfrm>
        </p:spPr>
        <p:txBody>
          <a:bodyPr wrap="square" lIns="91425" tIns="91425" rIns="91425" bIns="91425">
            <a:noAutofit/>
          </a:bodyPr>
          <a:lstStyle/>
          <a:p>
            <a:pPr marL="255651" lvl="0" indent="-255651">
              <a:spcAft>
                <a:spcPct val="0"/>
              </a:spcAft>
              <a:buSzPts val="2400"/>
              <a:tabLst/>
            </a:pPr>
            <a:r>
              <a:rPr lang="en-US" altLang="en-US" sz="2800" b="1" dirty="0">
                <a:solidFill>
                  <a:srgbClr val="993366"/>
                </a:solidFill>
                <a:latin typeface="Times New Roman" panose="02020603050405020304" pitchFamily="18" charset="0"/>
                <a:cs typeface="Times New Roman" panose="02020603050405020304" pitchFamily="18" charset="0"/>
              </a:rPr>
              <a:t>The forces pushing for change in education and the resulting revisions in education policies provided the impetus for the </a:t>
            </a:r>
            <a:r>
              <a:rPr lang="en-US" altLang="en-US" sz="2800" b="1" i="1" dirty="0">
                <a:solidFill>
                  <a:srgbClr val="993366"/>
                </a:solidFill>
                <a:latin typeface="Times New Roman" panose="02020603050405020304" pitchFamily="18" charset="0"/>
                <a:cs typeface="Times New Roman" panose="02020603050405020304" pitchFamily="18" charset="0"/>
              </a:rPr>
              <a:t>Transforming School Counseling Initiative (TSCI)</a:t>
            </a:r>
            <a:r>
              <a:rPr lang="en-US" altLang="en-US" sz="2800" b="1" dirty="0">
                <a:solidFill>
                  <a:srgbClr val="993366"/>
                </a:solidFill>
                <a:latin typeface="Times New Roman" panose="02020603050405020304" pitchFamily="18" charset="0"/>
                <a:cs typeface="Times New Roman" panose="02020603050405020304" pitchFamily="18" charset="0"/>
              </a:rPr>
              <a:t>.</a:t>
            </a:r>
          </a:p>
          <a:p>
            <a:pPr marL="741553" lvl="1" indent="-284353">
              <a:spcAft>
                <a:spcPct val="0"/>
              </a:spcAft>
              <a:buSzPts val="2400"/>
            </a:pPr>
            <a:r>
              <a:rPr lang="en-US" altLang="en-US" b="1" dirty="0">
                <a:solidFill>
                  <a:srgbClr val="993366"/>
                </a:solidFill>
                <a:latin typeface="Times New Roman" panose="02020603050405020304" pitchFamily="18" charset="0"/>
                <a:cs typeface="Times New Roman" panose="02020603050405020304" pitchFamily="18" charset="0"/>
              </a:rPr>
              <a:t>The Initiative was built on the premise that school counseling, as a profession, had to move from a focus on primarily fixing individual students to removing the systemic barriers to student success for whole groups of students.</a:t>
            </a:r>
          </a:p>
        </p:txBody>
      </p:sp>
    </p:spTree>
    <p:extLst>
      <p:ext uri="{BB962C8B-B14F-4D97-AF65-F5344CB8AC3E}">
        <p14:creationId xmlns:p14="http://schemas.microsoft.com/office/powerpoint/2010/main" val="57702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rowland_kd\Local Settings\Temporary Internet Files\Content.IE5\PQYO6GSH\MP900409365[1].jpg">
            <a:extLst>
              <a:ext uri="{FF2B5EF4-FFF2-40B4-BE49-F238E27FC236}">
                <a16:creationId xmlns:a16="http://schemas.microsoft.com/office/drawing/2014/main" id="{5E3D34E9-88D6-4C15-9A0A-41464742C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349" y="1828800"/>
            <a:ext cx="1676400" cy="274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077200" cy="1143000"/>
          </a:xfrm>
        </p:spPr>
        <p:txBody>
          <a:bodyPr tIns="91425">
            <a:noAutofit/>
          </a:bodyPr>
          <a:lstStyle/>
          <a:p>
            <a:pPr lvl="0"/>
            <a:r>
              <a:rPr lang="en-US" altLang="en-US" sz="3600" dirty="0">
                <a:solidFill>
                  <a:srgbClr val="FF3300"/>
                </a:solidFill>
                <a:latin typeface="Impact" panose="020B0806030902050204" pitchFamily="34" charset="0"/>
              </a:rPr>
              <a:t>School: The Primary Workplace for School Counselors</a:t>
            </a:r>
          </a:p>
        </p:txBody>
      </p:sp>
      <p:sp>
        <p:nvSpPr>
          <p:cNvPr id="3" name="Text Placeholder 2"/>
          <p:cNvSpPr>
            <a:spLocks noGrp="1"/>
          </p:cNvSpPr>
          <p:nvPr>
            <p:ph type="body" idx="1"/>
          </p:nvPr>
        </p:nvSpPr>
        <p:spPr>
          <a:xfrm>
            <a:off x="457200" y="1417638"/>
            <a:ext cx="7315200" cy="4144962"/>
          </a:xfrm>
        </p:spPr>
        <p:txBody>
          <a:bodyPr wrap="square" lIns="91425" tIns="91425" rIns="91425" bIns="91425">
            <a:noAutofit/>
          </a:bodyPr>
          <a:lstStyle/>
          <a:p>
            <a:pPr>
              <a:spcAft>
                <a:spcPct val="0"/>
              </a:spcAft>
              <a:buSzPts val="2400"/>
              <a:tabLst/>
            </a:pPr>
            <a:r>
              <a:rPr lang="en-US" altLang="en-US" sz="2400" b="1" dirty="0">
                <a:solidFill>
                  <a:srgbClr val="0033CC"/>
                </a:solidFill>
                <a:latin typeface="Times New Roman" panose="02020603050405020304" pitchFamily="18" charset="0"/>
                <a:cs typeface="Times New Roman" panose="02020603050405020304" pitchFamily="18" charset="0"/>
              </a:rPr>
              <a:t>Professional school counseling must evolve into a model that will both fit the needs of the students in this rapidly changing society and conform to the demands of school reform and accountability mandates, as well as workforce demands.</a:t>
            </a:r>
          </a:p>
          <a:p>
            <a:pPr>
              <a:spcAft>
                <a:spcPct val="0"/>
              </a:spcAft>
              <a:buSzPts val="2400"/>
              <a:tabLst/>
            </a:pPr>
            <a:endParaRPr lang="en-US" altLang="en-US" sz="2400" b="1" dirty="0">
              <a:solidFill>
                <a:srgbClr val="0033CC"/>
              </a:solidFill>
              <a:latin typeface="Times New Roman" panose="02020603050405020304" pitchFamily="18" charset="0"/>
              <a:cs typeface="Times New Roman" panose="02020603050405020304" pitchFamily="18" charset="0"/>
            </a:endParaRPr>
          </a:p>
          <a:p>
            <a:pPr>
              <a:spcAft>
                <a:spcPct val="0"/>
              </a:spcAft>
              <a:buSzPts val="2400"/>
              <a:tabLst/>
            </a:pPr>
            <a:r>
              <a:rPr lang="en-US" altLang="en-US" sz="2400" b="1" dirty="0">
                <a:solidFill>
                  <a:srgbClr val="0033CC"/>
                </a:solidFill>
                <a:latin typeface="Times New Roman" panose="02020603050405020304" pitchFamily="18" charset="0"/>
                <a:cs typeface="Times New Roman" panose="02020603050405020304" pitchFamily="18" charset="0"/>
              </a:rPr>
              <a:t>Professional school counselors must develop and/or increase their capacity to work as leaders and advocates in schools to remove barriers to student success.</a:t>
            </a:r>
          </a:p>
        </p:txBody>
      </p:sp>
      <p:pic>
        <p:nvPicPr>
          <p:cNvPr id="6" name="Picture 5">
            <a:extLst>
              <a:ext uri="{FF2B5EF4-FFF2-40B4-BE49-F238E27FC236}">
                <a16:creationId xmlns:a16="http://schemas.microsoft.com/office/drawing/2014/main" id="{0AA7D61A-0A80-4413-993F-3D9BE2FA4DBD}"/>
              </a:ext>
            </a:extLst>
          </p:cNvPr>
          <p:cNvPicPr>
            <a:picLocks noChangeAspect="1"/>
          </p:cNvPicPr>
          <p:nvPr/>
        </p:nvPicPr>
        <p:blipFill rotWithShape="1">
          <a:blip r:embed="rId3">
            <a:extLst>
              <a:ext uri="{28A0092B-C50C-407E-A947-70E740481C1C}">
                <a14:useLocalDpi xmlns:a14="http://schemas.microsoft.com/office/drawing/2010/main" val="0"/>
              </a:ext>
            </a:extLst>
          </a:blip>
          <a:srcRect t="26496"/>
          <a:stretch/>
        </p:blipFill>
        <p:spPr>
          <a:xfrm>
            <a:off x="2057400" y="5029200"/>
            <a:ext cx="5334000" cy="1398745"/>
          </a:xfrm>
          <a:prstGeom prst="rect">
            <a:avLst/>
          </a:prstGeom>
        </p:spPr>
      </p:pic>
    </p:spTree>
    <p:extLst>
      <p:ext uri="{BB962C8B-B14F-4D97-AF65-F5344CB8AC3E}">
        <p14:creationId xmlns:p14="http://schemas.microsoft.com/office/powerpoint/2010/main" val="2663212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sz="3600" dirty="0">
                <a:solidFill>
                  <a:srgbClr val="008000"/>
                </a:solidFill>
                <a:latin typeface="Impact" panose="020B0806030902050204" pitchFamily="34" charset="0"/>
              </a:rPr>
              <a:t>The Transforming School Counseling Initiative – The Education Trust</a:t>
            </a:r>
            <a:endParaRPr lang="en-US" altLang="en-US" sz="3600" b="0" dirty="0">
              <a:solidFill>
                <a:srgbClr val="008000"/>
              </a:solidFill>
              <a:latin typeface="Impact" panose="020B0806030902050204" pitchFamily="34" charset="0"/>
            </a:endParaRPr>
          </a:p>
        </p:txBody>
      </p:sp>
      <p:sp>
        <p:nvSpPr>
          <p:cNvPr id="3" name="Text Placeholder 2"/>
          <p:cNvSpPr>
            <a:spLocks noGrp="1"/>
          </p:cNvSpPr>
          <p:nvPr>
            <p:ph type="body" idx="1"/>
          </p:nvPr>
        </p:nvSpPr>
        <p:spPr>
          <a:xfrm>
            <a:off x="457200" y="1430472"/>
            <a:ext cx="8077200" cy="5046528"/>
          </a:xfrm>
        </p:spPr>
        <p:txBody>
          <a:bodyPr wrap="square" lIns="91425" tIns="91425" rIns="91425" bIns="91425">
            <a:noAutofit/>
          </a:bodyPr>
          <a:lstStyle/>
          <a:p>
            <a:pPr marL="255651" lvl="0" indent="-255651">
              <a:spcAft>
                <a:spcPct val="0"/>
              </a:spcAft>
              <a:tabLst/>
            </a:pPr>
            <a:r>
              <a:rPr lang="en-US" altLang="en-US" sz="2200" b="1" dirty="0">
                <a:solidFill>
                  <a:srgbClr val="993366"/>
                </a:solidFill>
                <a:latin typeface="Times New Roman" panose="02020603050405020304" pitchFamily="18" charset="0"/>
                <a:cs typeface="Times New Roman" panose="02020603050405020304" pitchFamily="18" charset="0"/>
              </a:rPr>
              <a:t>The new vision for school counseling that was developed and distributed by the </a:t>
            </a:r>
            <a:r>
              <a:rPr lang="en-US" altLang="en-US" sz="2200" b="1" i="1" dirty="0">
                <a:solidFill>
                  <a:srgbClr val="993366"/>
                </a:solidFill>
                <a:latin typeface="Times New Roman" panose="02020603050405020304" pitchFamily="18" charset="0"/>
                <a:cs typeface="Times New Roman" panose="02020603050405020304" pitchFamily="18" charset="0"/>
              </a:rPr>
              <a:t>Education Trust Inc </a:t>
            </a:r>
            <a:r>
              <a:rPr lang="en-US" altLang="en-US" sz="2200" b="1" dirty="0">
                <a:solidFill>
                  <a:srgbClr val="993366"/>
                </a:solidFill>
                <a:latin typeface="Times New Roman" panose="02020603050405020304" pitchFamily="18" charset="0"/>
                <a:cs typeface="Times New Roman" panose="02020603050405020304" pitchFamily="18" charset="0"/>
              </a:rPr>
              <a:t>through the TSCI emphasized changes that would align the school counselors’ role with new educational changes and mandates for educators in schools.</a:t>
            </a:r>
          </a:p>
          <a:p>
            <a:pPr marL="741553" lvl="1" indent="-284353">
              <a:spcAft>
                <a:spcPct val="0"/>
              </a:spcAft>
            </a:pPr>
            <a:r>
              <a:rPr lang="en-US" altLang="en-US" sz="2200" b="1" dirty="0">
                <a:solidFill>
                  <a:srgbClr val="993366"/>
                </a:solidFill>
                <a:latin typeface="Times New Roman" panose="02020603050405020304" pitchFamily="18" charset="0"/>
                <a:cs typeface="Times New Roman" panose="02020603050405020304" pitchFamily="18" charset="0"/>
              </a:rPr>
              <a:t>It highlighted movement of the professional school counselor from engaging in traditional practice to being a proactive change agent and advocate who focuses on supporting and creating pathways that allow all students to have school success.</a:t>
            </a:r>
          </a:p>
          <a:p>
            <a:pPr marL="741553" lvl="1" indent="-284353">
              <a:spcAft>
                <a:spcPct val="0"/>
              </a:spcAft>
            </a:pPr>
            <a:r>
              <a:rPr lang="en-US" altLang="en-US" sz="2200" b="1" dirty="0">
                <a:solidFill>
                  <a:srgbClr val="993366"/>
                </a:solidFill>
                <a:latin typeface="Times New Roman" panose="02020603050405020304" pitchFamily="18" charset="0"/>
                <a:cs typeface="Times New Roman" panose="02020603050405020304" pitchFamily="18" charset="0"/>
              </a:rPr>
              <a:t>Teaming, collaboration, advocacy, leadership, and use of data to effect change are the linchpins for the TSCI’s structured changes in the way professional school counselors should be trained.</a:t>
            </a:r>
          </a:p>
        </p:txBody>
      </p:sp>
    </p:spTree>
    <p:extLst>
      <p:ext uri="{BB962C8B-B14F-4D97-AF65-F5344CB8AC3E}">
        <p14:creationId xmlns:p14="http://schemas.microsoft.com/office/powerpoint/2010/main" val="61748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tIns="91425">
            <a:noAutofit/>
          </a:bodyPr>
          <a:lstStyle/>
          <a:p>
            <a:pPr lvl="0"/>
            <a:r>
              <a:rPr lang="en-US" altLang="en-US" sz="4000" dirty="0">
                <a:solidFill>
                  <a:srgbClr val="7030A0"/>
                </a:solidFill>
                <a:latin typeface="Impact" panose="020B0806030902050204" pitchFamily="34" charset="0"/>
              </a:rPr>
              <a:t>National Standards for School Counseling Programs</a:t>
            </a:r>
          </a:p>
        </p:txBody>
      </p:sp>
      <p:sp>
        <p:nvSpPr>
          <p:cNvPr id="3" name="Text Placeholder 2"/>
          <p:cNvSpPr>
            <a:spLocks noGrp="1"/>
          </p:cNvSpPr>
          <p:nvPr>
            <p:ph type="body" idx="1"/>
          </p:nvPr>
        </p:nvSpPr>
        <p:spPr>
          <a:xfrm>
            <a:off x="457200" y="1524000"/>
            <a:ext cx="8077200" cy="4602163"/>
          </a:xfrm>
        </p:spPr>
        <p:txBody>
          <a:bodyPr wrap="square" lIns="91425" tIns="91425" rIns="91425" bIns="91425">
            <a:noAutofit/>
          </a:bodyPr>
          <a:lstStyle/>
          <a:p>
            <a:pPr marL="255651" lvl="0" indent="-255651">
              <a:spcAft>
                <a:spcPct val="0"/>
              </a:spcAft>
              <a:tabLst/>
              <a:defRPr/>
            </a:pPr>
            <a:r>
              <a:rPr lang="en-US" sz="1800" b="1" dirty="0">
                <a:solidFill>
                  <a:srgbClr val="008000"/>
                </a:solidFill>
                <a:latin typeface="Times New Roman" panose="02020603050405020304" pitchFamily="18" charset="0"/>
                <a:cs typeface="Times New Roman" panose="02020603050405020304" pitchFamily="18" charset="0"/>
              </a:rPr>
              <a:t>In 1997, the A</a:t>
            </a:r>
            <a:r>
              <a:rPr lang="en-US" sz="100" b="1" dirty="0">
                <a:solidFill>
                  <a:srgbClr val="008000"/>
                </a:solidFill>
                <a:latin typeface="Times New Roman" panose="02020603050405020304" pitchFamily="18" charset="0"/>
                <a:cs typeface="Times New Roman" panose="02020603050405020304" pitchFamily="18" charset="0"/>
              </a:rPr>
              <a:t> </a:t>
            </a:r>
            <a:r>
              <a:rPr lang="en-US" sz="1800" b="1" dirty="0">
                <a:solidFill>
                  <a:srgbClr val="008000"/>
                </a:solidFill>
                <a:latin typeface="Times New Roman" panose="02020603050405020304" pitchFamily="18" charset="0"/>
                <a:cs typeface="Times New Roman" panose="02020603050405020304" pitchFamily="18" charset="0"/>
              </a:rPr>
              <a:t>S</a:t>
            </a:r>
            <a:r>
              <a:rPr lang="en-US" sz="100" b="1" dirty="0">
                <a:solidFill>
                  <a:srgbClr val="008000"/>
                </a:solidFill>
                <a:latin typeface="Times New Roman" panose="02020603050405020304" pitchFamily="18" charset="0"/>
                <a:cs typeface="Times New Roman" panose="02020603050405020304" pitchFamily="18" charset="0"/>
              </a:rPr>
              <a:t> </a:t>
            </a:r>
            <a:r>
              <a:rPr lang="en-US" sz="1800" b="1" dirty="0">
                <a:solidFill>
                  <a:srgbClr val="008000"/>
                </a:solidFill>
                <a:latin typeface="Times New Roman" panose="02020603050405020304" pitchFamily="18" charset="0"/>
                <a:cs typeface="Times New Roman" panose="02020603050405020304" pitchFamily="18" charset="0"/>
              </a:rPr>
              <a:t>C</a:t>
            </a:r>
            <a:r>
              <a:rPr lang="en-US" sz="100" b="1" dirty="0">
                <a:solidFill>
                  <a:srgbClr val="008000"/>
                </a:solidFill>
                <a:latin typeface="Times New Roman" panose="02020603050405020304" pitchFamily="18" charset="0"/>
                <a:cs typeface="Times New Roman" panose="02020603050405020304" pitchFamily="18" charset="0"/>
              </a:rPr>
              <a:t> </a:t>
            </a:r>
            <a:r>
              <a:rPr lang="en-US" sz="1800" b="1" dirty="0">
                <a:solidFill>
                  <a:srgbClr val="008000"/>
                </a:solidFill>
                <a:latin typeface="Times New Roman" panose="02020603050405020304" pitchFamily="18" charset="0"/>
                <a:cs typeface="Times New Roman" panose="02020603050405020304" pitchFamily="18" charset="0"/>
              </a:rPr>
              <a:t>A published the </a:t>
            </a:r>
            <a:r>
              <a:rPr lang="en-US" sz="1800" b="1" i="1" dirty="0">
                <a:solidFill>
                  <a:srgbClr val="008000"/>
                </a:solidFill>
                <a:latin typeface="Times New Roman" panose="02020603050405020304" pitchFamily="18" charset="0"/>
                <a:cs typeface="Times New Roman" panose="02020603050405020304" pitchFamily="18" charset="0"/>
              </a:rPr>
              <a:t>National Standards for School Counseling Programs</a:t>
            </a:r>
            <a:r>
              <a:rPr lang="en-US" sz="1800" b="1" dirty="0">
                <a:solidFill>
                  <a:srgbClr val="008000"/>
                </a:solidFill>
                <a:latin typeface="Times New Roman" panose="02020603050405020304" pitchFamily="18" charset="0"/>
                <a:cs typeface="Times New Roman" panose="02020603050405020304" pitchFamily="18" charset="0"/>
              </a:rPr>
              <a:t> consisting of nine standards, three each in the domains of </a:t>
            </a:r>
            <a:r>
              <a:rPr lang="en-US" sz="1800" b="1" i="1" dirty="0">
                <a:solidFill>
                  <a:srgbClr val="008000"/>
                </a:solidFill>
                <a:latin typeface="Times New Roman" panose="02020603050405020304" pitchFamily="18" charset="0"/>
                <a:cs typeface="Times New Roman" panose="02020603050405020304" pitchFamily="18" charset="0"/>
              </a:rPr>
              <a:t>academic, career, and personal/social development</a:t>
            </a:r>
            <a:r>
              <a:rPr lang="en-US" sz="1800" b="1" dirty="0">
                <a:solidFill>
                  <a:srgbClr val="008000"/>
                </a:solidFill>
                <a:latin typeface="Times New Roman" panose="02020603050405020304" pitchFamily="18" charset="0"/>
                <a:cs typeface="Times New Roman" panose="02020603050405020304" pitchFamily="18" charset="0"/>
              </a:rPr>
              <a:t>.</a:t>
            </a:r>
          </a:p>
          <a:p>
            <a:pPr marL="741553" lvl="1" indent="-284353">
              <a:spcAft>
                <a:spcPct val="0"/>
              </a:spcAft>
              <a:defRPr/>
            </a:pPr>
            <a:r>
              <a:rPr lang="en-US" sz="1800" b="1" dirty="0">
                <a:solidFill>
                  <a:srgbClr val="008000"/>
                </a:solidFill>
                <a:latin typeface="Times New Roman" panose="02020603050405020304" pitchFamily="18" charset="0"/>
                <a:ea typeface="+mn-ea"/>
                <a:cs typeface="Times New Roman" panose="02020603050405020304" pitchFamily="18" charset="0"/>
              </a:rPr>
              <a:t>The National Standards provided a standardized basis for the creation of comprehensive, developmental guidance programs.</a:t>
            </a:r>
          </a:p>
          <a:p>
            <a:pPr marL="741553" lvl="1" indent="-284353">
              <a:spcAft>
                <a:spcPct val="0"/>
              </a:spcAft>
              <a:defRPr/>
            </a:pPr>
            <a:r>
              <a:rPr lang="en-US" sz="1800" b="1" dirty="0">
                <a:solidFill>
                  <a:srgbClr val="008000"/>
                </a:solidFill>
                <a:latin typeface="Times New Roman" panose="02020603050405020304" pitchFamily="18" charset="0"/>
                <a:ea typeface="+mn-ea"/>
                <a:cs typeface="Times New Roman" panose="02020603050405020304" pitchFamily="18" charset="0"/>
              </a:rPr>
              <a:t>They gave direction to a profession searching for ways to solidify an identity and role in standards-based school reform.</a:t>
            </a:r>
          </a:p>
          <a:p>
            <a:pPr marL="741553" lvl="1" indent="-284353">
              <a:spcAft>
                <a:spcPct val="0"/>
              </a:spcAft>
              <a:defRPr/>
            </a:pPr>
            <a:r>
              <a:rPr lang="en-US" sz="1800" b="1" dirty="0">
                <a:solidFill>
                  <a:srgbClr val="008000"/>
                </a:solidFill>
                <a:latin typeface="Times New Roman" panose="02020603050405020304" pitchFamily="18" charset="0"/>
                <a:ea typeface="+mn-ea"/>
                <a:cs typeface="Times New Roman" panose="02020603050405020304" pitchFamily="18" charset="0"/>
              </a:rPr>
              <a:t>They provided professional school counselors in districts across the nation with a common set of expectations for each of the three A</a:t>
            </a:r>
            <a:r>
              <a:rPr lang="en-US" sz="100" b="1" dirty="0">
                <a:solidFill>
                  <a:srgbClr val="008000"/>
                </a:solidFill>
                <a:latin typeface="Times New Roman" panose="02020603050405020304" pitchFamily="18" charset="0"/>
                <a:ea typeface="+mn-ea"/>
                <a:cs typeface="Times New Roman" panose="02020603050405020304" pitchFamily="18" charset="0"/>
              </a:rPr>
              <a:t> </a:t>
            </a:r>
            <a:r>
              <a:rPr lang="en-US" sz="1800" b="1" dirty="0">
                <a:solidFill>
                  <a:srgbClr val="008000"/>
                </a:solidFill>
                <a:latin typeface="Times New Roman" panose="02020603050405020304" pitchFamily="18" charset="0"/>
                <a:ea typeface="+mn-ea"/>
                <a:cs typeface="Times New Roman" panose="02020603050405020304" pitchFamily="18" charset="0"/>
              </a:rPr>
              <a:t>S</a:t>
            </a:r>
            <a:r>
              <a:rPr lang="en-US" sz="100" b="1" dirty="0">
                <a:solidFill>
                  <a:srgbClr val="008000"/>
                </a:solidFill>
                <a:latin typeface="Times New Roman" panose="02020603050405020304" pitchFamily="18" charset="0"/>
                <a:ea typeface="+mn-ea"/>
                <a:cs typeface="Times New Roman" panose="02020603050405020304" pitchFamily="18" charset="0"/>
              </a:rPr>
              <a:t> </a:t>
            </a:r>
            <a:r>
              <a:rPr lang="en-US" sz="1800" b="1" dirty="0">
                <a:solidFill>
                  <a:srgbClr val="008000"/>
                </a:solidFill>
                <a:latin typeface="Times New Roman" panose="02020603050405020304" pitchFamily="18" charset="0"/>
                <a:ea typeface="+mn-ea"/>
                <a:cs typeface="Times New Roman" panose="02020603050405020304" pitchFamily="18" charset="0"/>
              </a:rPr>
              <a:t>C</a:t>
            </a:r>
            <a:r>
              <a:rPr lang="en-US" sz="100" b="1" dirty="0">
                <a:solidFill>
                  <a:srgbClr val="008000"/>
                </a:solidFill>
                <a:latin typeface="Times New Roman" panose="02020603050405020304" pitchFamily="18" charset="0"/>
                <a:ea typeface="+mn-ea"/>
                <a:cs typeface="Times New Roman" panose="02020603050405020304" pitchFamily="18" charset="0"/>
              </a:rPr>
              <a:t> </a:t>
            </a:r>
            <a:r>
              <a:rPr lang="en-US" sz="1800" b="1" dirty="0">
                <a:solidFill>
                  <a:srgbClr val="008000"/>
                </a:solidFill>
                <a:latin typeface="Times New Roman" panose="02020603050405020304" pitchFamily="18" charset="0"/>
                <a:ea typeface="+mn-ea"/>
                <a:cs typeface="Times New Roman" panose="02020603050405020304" pitchFamily="18" charset="0"/>
              </a:rPr>
              <a:t>A domains.</a:t>
            </a:r>
          </a:p>
          <a:p>
            <a:pPr marL="255651" lvl="0" indent="-255651">
              <a:spcAft>
                <a:spcPct val="0"/>
              </a:spcAft>
              <a:tabLst/>
              <a:defRPr/>
            </a:pPr>
            <a:r>
              <a:rPr lang="en-US" sz="1800" b="1" dirty="0">
                <a:solidFill>
                  <a:srgbClr val="008000"/>
                </a:solidFill>
                <a:latin typeface="Times New Roman" panose="02020603050405020304" pitchFamily="18" charset="0"/>
                <a:cs typeface="Times New Roman" panose="02020603050405020304" pitchFamily="18" charset="0"/>
              </a:rPr>
              <a:t>The National Standards became unifying elements that helped professional school counselors find ways to respond affirmatively that school counseling was a discipline with standards that resembled those of other content disciplines (e.g., math, science, social studies).</a:t>
            </a:r>
          </a:p>
        </p:txBody>
      </p:sp>
    </p:spTree>
    <p:extLst>
      <p:ext uri="{BB962C8B-B14F-4D97-AF65-F5344CB8AC3E}">
        <p14:creationId xmlns:p14="http://schemas.microsoft.com/office/powerpoint/2010/main" val="538382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114044" cy="1097279"/>
          </a:xfrm>
        </p:spPr>
        <p:txBody>
          <a:bodyPr tIns="91425">
            <a:noAutofit/>
          </a:bodyPr>
          <a:lstStyle/>
          <a:p>
            <a:pPr lvl="0"/>
            <a:r>
              <a:rPr lang="en-US" altLang="en-US" sz="3600" dirty="0">
                <a:solidFill>
                  <a:srgbClr val="993366"/>
                </a:solidFill>
                <a:latin typeface="Impact" panose="020B0806030902050204" pitchFamily="34" charset="0"/>
              </a:rPr>
              <a:t>The ASCA National Model: A Framework for School Counseling Programs</a:t>
            </a:r>
          </a:p>
        </p:txBody>
      </p:sp>
      <p:sp>
        <p:nvSpPr>
          <p:cNvPr id="3" name="Text Placeholder 2"/>
          <p:cNvSpPr>
            <a:spLocks noGrp="1"/>
          </p:cNvSpPr>
          <p:nvPr>
            <p:ph type="body" idx="1"/>
          </p:nvPr>
        </p:nvSpPr>
        <p:spPr>
          <a:xfrm>
            <a:off x="457200" y="1315056"/>
            <a:ext cx="8114044" cy="4704744"/>
          </a:xfrm>
        </p:spPr>
        <p:txBody>
          <a:bodyPr wrap="square" lIns="91425" tIns="91425" rIns="91425" bIns="91425">
            <a:noAutofit/>
          </a:bodyPr>
          <a:lstStyle/>
          <a:p>
            <a:pPr marL="255651" lvl="0" indent="-255651">
              <a:spcAft>
                <a:spcPct val="0"/>
              </a:spcAft>
              <a:buSzPts val="2400"/>
              <a:tabLst/>
              <a:defRPr/>
            </a:pPr>
            <a:r>
              <a:rPr lang="en-US" sz="2400" b="1" i="1" dirty="0">
                <a:solidFill>
                  <a:srgbClr val="7030A0"/>
                </a:solidFill>
                <a:latin typeface="Times New Roman" panose="02020603050405020304" pitchFamily="18" charset="0"/>
                <a:cs typeface="Times New Roman" panose="02020603050405020304" pitchFamily="18" charset="0"/>
              </a:rPr>
              <a:t>Subsequent to publishing the National Standards, the A</a:t>
            </a:r>
            <a:r>
              <a:rPr lang="en-US" sz="100" b="1" i="1" dirty="0">
                <a:solidFill>
                  <a:srgbClr val="7030A0"/>
                </a:solidFill>
                <a:latin typeface="Times New Roman" panose="02020603050405020304" pitchFamily="18" charset="0"/>
                <a:cs typeface="Times New Roman" panose="02020603050405020304" pitchFamily="18" charset="0"/>
              </a:rPr>
              <a:t> </a:t>
            </a:r>
            <a:r>
              <a:rPr lang="en-US" sz="2400" b="1" i="1" dirty="0">
                <a:solidFill>
                  <a:srgbClr val="7030A0"/>
                </a:solidFill>
                <a:latin typeface="Times New Roman" panose="02020603050405020304" pitchFamily="18" charset="0"/>
                <a:cs typeface="Times New Roman" panose="02020603050405020304" pitchFamily="18" charset="0"/>
              </a:rPr>
              <a:t>S</a:t>
            </a:r>
            <a:r>
              <a:rPr lang="en-US" sz="100" b="1" i="1" dirty="0">
                <a:solidFill>
                  <a:srgbClr val="7030A0"/>
                </a:solidFill>
                <a:latin typeface="Times New Roman" panose="02020603050405020304" pitchFamily="18" charset="0"/>
                <a:cs typeface="Times New Roman" panose="02020603050405020304" pitchFamily="18" charset="0"/>
              </a:rPr>
              <a:t> </a:t>
            </a:r>
            <a:r>
              <a:rPr lang="en-US" sz="2400" b="1" i="1" dirty="0">
                <a:solidFill>
                  <a:srgbClr val="7030A0"/>
                </a:solidFill>
                <a:latin typeface="Times New Roman" panose="02020603050405020304" pitchFamily="18" charset="0"/>
                <a:cs typeface="Times New Roman" panose="02020603050405020304" pitchFamily="18" charset="0"/>
              </a:rPr>
              <a:t>C</a:t>
            </a:r>
            <a:r>
              <a:rPr lang="en-US" sz="100" b="1" i="1" dirty="0">
                <a:solidFill>
                  <a:srgbClr val="7030A0"/>
                </a:solidFill>
                <a:latin typeface="Times New Roman" panose="02020603050405020304" pitchFamily="18" charset="0"/>
                <a:cs typeface="Times New Roman" panose="02020603050405020304" pitchFamily="18" charset="0"/>
              </a:rPr>
              <a:t> </a:t>
            </a:r>
            <a:r>
              <a:rPr lang="en-US" sz="2400" b="1" i="1" dirty="0">
                <a:solidFill>
                  <a:srgbClr val="7030A0"/>
                </a:solidFill>
                <a:latin typeface="Times New Roman" panose="02020603050405020304" pitchFamily="18" charset="0"/>
                <a:cs typeface="Times New Roman" panose="02020603050405020304" pitchFamily="18" charset="0"/>
              </a:rPr>
              <a:t>A developed and published the A</a:t>
            </a:r>
            <a:r>
              <a:rPr lang="en-US" sz="100" b="1" i="1" dirty="0">
                <a:solidFill>
                  <a:srgbClr val="7030A0"/>
                </a:solidFill>
                <a:latin typeface="Times New Roman" panose="02020603050405020304" pitchFamily="18" charset="0"/>
                <a:cs typeface="Times New Roman" panose="02020603050405020304" pitchFamily="18" charset="0"/>
              </a:rPr>
              <a:t> </a:t>
            </a:r>
            <a:r>
              <a:rPr lang="en-US" sz="2400" b="1" i="1" dirty="0">
                <a:solidFill>
                  <a:srgbClr val="7030A0"/>
                </a:solidFill>
                <a:latin typeface="Times New Roman" panose="02020603050405020304" pitchFamily="18" charset="0"/>
                <a:cs typeface="Times New Roman" panose="02020603050405020304" pitchFamily="18" charset="0"/>
              </a:rPr>
              <a:t>S</a:t>
            </a:r>
            <a:r>
              <a:rPr lang="en-US" sz="100" b="1" i="1" dirty="0">
                <a:solidFill>
                  <a:srgbClr val="7030A0"/>
                </a:solidFill>
                <a:latin typeface="Times New Roman" panose="02020603050405020304" pitchFamily="18" charset="0"/>
                <a:cs typeface="Times New Roman" panose="02020603050405020304" pitchFamily="18" charset="0"/>
              </a:rPr>
              <a:t> </a:t>
            </a:r>
            <a:r>
              <a:rPr lang="en-US" sz="2400" b="1" i="1" dirty="0">
                <a:solidFill>
                  <a:srgbClr val="7030A0"/>
                </a:solidFill>
                <a:latin typeface="Times New Roman" panose="02020603050405020304" pitchFamily="18" charset="0"/>
                <a:cs typeface="Times New Roman" panose="02020603050405020304" pitchFamily="18" charset="0"/>
              </a:rPr>
              <a:t>C</a:t>
            </a:r>
            <a:r>
              <a:rPr lang="en-US" sz="100" b="1" i="1" dirty="0">
                <a:solidFill>
                  <a:srgbClr val="7030A0"/>
                </a:solidFill>
                <a:latin typeface="Times New Roman" panose="02020603050405020304" pitchFamily="18" charset="0"/>
                <a:cs typeface="Times New Roman" panose="02020603050405020304" pitchFamily="18" charset="0"/>
              </a:rPr>
              <a:t> </a:t>
            </a:r>
            <a:r>
              <a:rPr lang="en-US" sz="2400" b="1" i="1" dirty="0">
                <a:solidFill>
                  <a:srgbClr val="7030A0"/>
                </a:solidFill>
                <a:latin typeface="Times New Roman" panose="02020603050405020304" pitchFamily="18" charset="0"/>
                <a:cs typeface="Times New Roman" panose="02020603050405020304" pitchFamily="18" charset="0"/>
              </a:rPr>
              <a:t>A National Model: A Framework for School Counseling Programs.</a:t>
            </a:r>
          </a:p>
          <a:p>
            <a:pPr marL="741553" lvl="1" indent="-284353">
              <a:spcAft>
                <a:spcPct val="0"/>
              </a:spcAft>
              <a:buSzPts val="2400"/>
              <a:defRPr/>
            </a:pPr>
            <a:r>
              <a:rPr lang="en-US" sz="2400" b="1" dirty="0">
                <a:solidFill>
                  <a:srgbClr val="7030A0"/>
                </a:solidFill>
                <a:latin typeface="Times New Roman" panose="02020603050405020304" pitchFamily="18" charset="0"/>
                <a:ea typeface="+mn-ea"/>
                <a:cs typeface="Times New Roman" panose="02020603050405020304" pitchFamily="18" charset="0"/>
              </a:rPr>
              <a:t>The model addressed elements of program foundation, delivery, management, and accountability.</a:t>
            </a:r>
          </a:p>
          <a:p>
            <a:pPr marL="741553" lvl="1" indent="-284353">
              <a:spcAft>
                <a:spcPct val="0"/>
              </a:spcAft>
              <a:buSzPts val="2400"/>
              <a:defRPr/>
            </a:pPr>
            <a:r>
              <a:rPr lang="en-US" sz="2400" b="1" dirty="0">
                <a:solidFill>
                  <a:srgbClr val="7030A0"/>
                </a:solidFill>
                <a:latin typeface="Times New Roman" panose="02020603050405020304" pitchFamily="18" charset="0"/>
                <a:ea typeface="+mn-ea"/>
                <a:cs typeface="Times New Roman" panose="02020603050405020304" pitchFamily="18" charset="0"/>
              </a:rPr>
              <a:t>The A</a:t>
            </a:r>
            <a:r>
              <a:rPr lang="en-US" sz="100" b="1" dirty="0">
                <a:solidFill>
                  <a:srgbClr val="7030A0"/>
                </a:solidFill>
                <a:latin typeface="Times New Roman" panose="02020603050405020304" pitchFamily="18" charset="0"/>
                <a:ea typeface="+mn-ea"/>
                <a:cs typeface="Times New Roman" panose="02020603050405020304" pitchFamily="18" charset="0"/>
              </a:rPr>
              <a:t> </a:t>
            </a:r>
            <a:r>
              <a:rPr lang="en-US" sz="2400" b="1" dirty="0">
                <a:solidFill>
                  <a:srgbClr val="7030A0"/>
                </a:solidFill>
                <a:latin typeface="Times New Roman" panose="02020603050405020304" pitchFamily="18" charset="0"/>
                <a:ea typeface="+mn-ea"/>
                <a:cs typeface="Times New Roman" panose="02020603050405020304" pitchFamily="18" charset="0"/>
              </a:rPr>
              <a:t>S</a:t>
            </a:r>
            <a:r>
              <a:rPr lang="en-US" sz="100" b="1" dirty="0">
                <a:solidFill>
                  <a:srgbClr val="7030A0"/>
                </a:solidFill>
                <a:latin typeface="Times New Roman" panose="02020603050405020304" pitchFamily="18" charset="0"/>
                <a:ea typeface="+mn-ea"/>
                <a:cs typeface="Times New Roman" panose="02020603050405020304" pitchFamily="18" charset="0"/>
              </a:rPr>
              <a:t> </a:t>
            </a:r>
            <a:r>
              <a:rPr lang="en-US" sz="2400" b="1" dirty="0">
                <a:solidFill>
                  <a:srgbClr val="7030A0"/>
                </a:solidFill>
                <a:latin typeface="Times New Roman" panose="02020603050405020304" pitchFamily="18" charset="0"/>
                <a:ea typeface="+mn-ea"/>
                <a:cs typeface="Times New Roman" panose="02020603050405020304" pitchFamily="18" charset="0"/>
              </a:rPr>
              <a:t>C</a:t>
            </a:r>
            <a:r>
              <a:rPr lang="en-US" sz="100" b="1" dirty="0">
                <a:solidFill>
                  <a:srgbClr val="7030A0"/>
                </a:solidFill>
                <a:latin typeface="Times New Roman" panose="02020603050405020304" pitchFamily="18" charset="0"/>
                <a:ea typeface="+mn-ea"/>
                <a:cs typeface="Times New Roman" panose="02020603050405020304" pitchFamily="18" charset="0"/>
              </a:rPr>
              <a:t> </a:t>
            </a:r>
            <a:r>
              <a:rPr lang="en-US" sz="2400" b="1" dirty="0">
                <a:solidFill>
                  <a:srgbClr val="7030A0"/>
                </a:solidFill>
                <a:latin typeface="Times New Roman" panose="02020603050405020304" pitchFamily="18" charset="0"/>
                <a:ea typeface="+mn-ea"/>
                <a:cs typeface="Times New Roman" panose="02020603050405020304" pitchFamily="18" charset="0"/>
              </a:rPr>
              <a:t>A incorporated into the framework of its model the themes of leadership, advocacy, collaboration, and systemic change, themes that were foundational to the work of the T</a:t>
            </a:r>
            <a:r>
              <a:rPr lang="en-US" sz="100" b="1" dirty="0">
                <a:solidFill>
                  <a:srgbClr val="7030A0"/>
                </a:solidFill>
                <a:latin typeface="Times New Roman" panose="02020603050405020304" pitchFamily="18" charset="0"/>
                <a:ea typeface="+mn-ea"/>
                <a:cs typeface="Times New Roman" panose="02020603050405020304" pitchFamily="18" charset="0"/>
              </a:rPr>
              <a:t> </a:t>
            </a:r>
            <a:r>
              <a:rPr lang="en-US" sz="2400" b="1" dirty="0">
                <a:solidFill>
                  <a:srgbClr val="7030A0"/>
                </a:solidFill>
                <a:latin typeface="Times New Roman" panose="02020603050405020304" pitchFamily="18" charset="0"/>
                <a:ea typeface="+mn-ea"/>
                <a:cs typeface="Times New Roman" panose="02020603050405020304" pitchFamily="18" charset="0"/>
              </a:rPr>
              <a:t>S</a:t>
            </a:r>
            <a:r>
              <a:rPr lang="en-US" sz="100" b="1" dirty="0">
                <a:solidFill>
                  <a:srgbClr val="7030A0"/>
                </a:solidFill>
                <a:latin typeface="Times New Roman" panose="02020603050405020304" pitchFamily="18" charset="0"/>
                <a:ea typeface="+mn-ea"/>
                <a:cs typeface="Times New Roman" panose="02020603050405020304" pitchFamily="18" charset="0"/>
              </a:rPr>
              <a:t> </a:t>
            </a:r>
            <a:r>
              <a:rPr lang="en-US" sz="2400" b="1" dirty="0">
                <a:solidFill>
                  <a:srgbClr val="7030A0"/>
                </a:solidFill>
                <a:latin typeface="Times New Roman" panose="02020603050405020304" pitchFamily="18" charset="0"/>
                <a:ea typeface="+mn-ea"/>
                <a:cs typeface="Times New Roman" panose="02020603050405020304" pitchFamily="18" charset="0"/>
              </a:rPr>
              <a:t>C</a:t>
            </a:r>
            <a:r>
              <a:rPr lang="en-US" sz="100" b="1" dirty="0">
                <a:solidFill>
                  <a:srgbClr val="7030A0"/>
                </a:solidFill>
                <a:latin typeface="Times New Roman" panose="02020603050405020304" pitchFamily="18" charset="0"/>
                <a:ea typeface="+mn-ea"/>
                <a:cs typeface="Times New Roman" panose="02020603050405020304" pitchFamily="18" charset="0"/>
              </a:rPr>
              <a:t> </a:t>
            </a:r>
            <a:r>
              <a:rPr lang="en-US" sz="2400" b="1" dirty="0">
                <a:solidFill>
                  <a:srgbClr val="7030A0"/>
                </a:solidFill>
                <a:latin typeface="Times New Roman" panose="02020603050405020304" pitchFamily="18" charset="0"/>
                <a:ea typeface="+mn-ea"/>
                <a:cs typeface="Times New Roman" panose="02020603050405020304" pitchFamily="18" charset="0"/>
              </a:rPr>
              <a:t>I at the Education Trust.</a:t>
            </a:r>
          </a:p>
        </p:txBody>
      </p:sp>
    </p:spTree>
    <p:extLst>
      <p:ext uri="{BB962C8B-B14F-4D97-AF65-F5344CB8AC3E}">
        <p14:creationId xmlns:p14="http://schemas.microsoft.com/office/powerpoint/2010/main" val="254565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944562"/>
          </a:xfrm>
        </p:spPr>
        <p:txBody>
          <a:bodyPr tIns="91425">
            <a:noAutofit/>
          </a:bodyPr>
          <a:lstStyle/>
          <a:p>
            <a:pPr lvl="0"/>
            <a:r>
              <a:rPr lang="en-US" altLang="en-US" dirty="0">
                <a:solidFill>
                  <a:srgbClr val="3333CC"/>
                </a:solidFill>
                <a:latin typeface="Impact" panose="020B0806030902050204" pitchFamily="34" charset="0"/>
              </a:rPr>
              <a:t>The Reach Higher Initiative</a:t>
            </a:r>
            <a:endParaRPr lang="en-US" altLang="en-US" sz="2000" b="0" dirty="0">
              <a:solidFill>
                <a:srgbClr val="3333CC"/>
              </a:solidFill>
              <a:latin typeface="Impact" panose="020B0806030902050204" pitchFamily="34" charset="0"/>
            </a:endParaRPr>
          </a:p>
        </p:txBody>
      </p:sp>
      <p:sp>
        <p:nvSpPr>
          <p:cNvPr id="3" name="Text Placeholder 2"/>
          <p:cNvSpPr>
            <a:spLocks noGrp="1"/>
          </p:cNvSpPr>
          <p:nvPr>
            <p:ph type="body" idx="1"/>
          </p:nvPr>
        </p:nvSpPr>
        <p:spPr>
          <a:xfrm>
            <a:off x="457200" y="1376413"/>
            <a:ext cx="8077200" cy="4948187"/>
          </a:xfrm>
        </p:spPr>
        <p:txBody>
          <a:bodyPr wrap="square" lIns="91425" tIns="91425" rIns="91425" bIns="91425">
            <a:noAutofit/>
          </a:bodyPr>
          <a:lstStyle/>
          <a:p>
            <a:pPr marL="255651" lvl="0" indent="-255651">
              <a:spcAft>
                <a:spcPct val="0"/>
              </a:spcAft>
              <a:tabLst/>
            </a:pPr>
            <a:r>
              <a:rPr lang="en-US" altLang="en-US" sz="2200" b="1" dirty="0">
                <a:solidFill>
                  <a:srgbClr val="993366"/>
                </a:solidFill>
                <a:latin typeface="Times New Roman" panose="02020603050405020304" pitchFamily="18" charset="0"/>
                <a:cs typeface="Times New Roman" panose="02020603050405020304" pitchFamily="18" charset="0"/>
              </a:rPr>
              <a:t>In 2015, Michelle Obama included the words “supporting high school counselors who can help more kids get into college” as the fourth statement in describing the Reach Higher Initiative.</a:t>
            </a:r>
          </a:p>
          <a:p>
            <a:pPr marL="741553" lvl="1" indent="-284353">
              <a:spcAft>
                <a:spcPct val="0"/>
              </a:spcAft>
            </a:pPr>
            <a:r>
              <a:rPr lang="en-US" altLang="en-US" sz="2400" b="1" i="1" dirty="0">
                <a:solidFill>
                  <a:srgbClr val="993366"/>
                </a:solidFill>
                <a:latin typeface="Times New Roman" panose="02020603050405020304" pitchFamily="18" charset="0"/>
                <a:cs typeface="Times New Roman" panose="02020603050405020304" pitchFamily="18" charset="0"/>
              </a:rPr>
              <a:t>This affirmation of school counseling highlighted the importance of the work of school counselors in reaching the President’s national goal.</a:t>
            </a:r>
          </a:p>
          <a:p>
            <a:pPr marL="741553" lvl="1" indent="-284353">
              <a:spcAft>
                <a:spcPct val="0"/>
              </a:spcAft>
            </a:pPr>
            <a:r>
              <a:rPr lang="en-US" altLang="en-US" sz="2400" b="1" i="1" dirty="0">
                <a:solidFill>
                  <a:srgbClr val="993366"/>
                </a:solidFill>
                <a:latin typeface="Times New Roman" panose="02020603050405020304" pitchFamily="18" charset="0"/>
                <a:cs typeface="Times New Roman" panose="02020603050405020304" pitchFamily="18" charset="0"/>
              </a:rPr>
              <a:t>This opportunity positioned school counseling leaders in a role of providing expert advisement to White House Reach Higher staff.</a:t>
            </a:r>
          </a:p>
          <a:p>
            <a:pPr marL="741553" lvl="1" indent="-284353">
              <a:spcAft>
                <a:spcPct val="0"/>
              </a:spcAft>
            </a:pPr>
            <a:r>
              <a:rPr lang="en-US" altLang="en-US" sz="2400" b="1" i="1" dirty="0">
                <a:solidFill>
                  <a:srgbClr val="993366"/>
                </a:solidFill>
                <a:latin typeface="Times New Roman" panose="02020603050405020304" pitchFamily="18" charset="0"/>
                <a:cs typeface="Times New Roman" panose="02020603050405020304" pitchFamily="18" charset="0"/>
              </a:rPr>
              <a:t>This work gave birth to a new national professional organization, The National Consortium for School Counseling and Postsecondary Success.</a:t>
            </a:r>
          </a:p>
        </p:txBody>
      </p:sp>
    </p:spTree>
    <p:extLst>
      <p:ext uri="{BB962C8B-B14F-4D97-AF65-F5344CB8AC3E}">
        <p14:creationId xmlns:p14="http://schemas.microsoft.com/office/powerpoint/2010/main" val="187110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696200" cy="1143000"/>
          </a:xfrm>
        </p:spPr>
        <p:txBody>
          <a:bodyPr tIns="91425">
            <a:noAutofit/>
          </a:bodyPr>
          <a:lstStyle/>
          <a:p>
            <a:pPr lvl="0"/>
            <a:r>
              <a:rPr lang="en-US" altLang="en-US" dirty="0">
                <a:solidFill>
                  <a:srgbClr val="3333CC"/>
                </a:solidFill>
                <a:latin typeface="Impact" panose="020B0806030902050204" pitchFamily="34" charset="0"/>
              </a:rPr>
              <a:t>The Reach Higher Initiative</a:t>
            </a:r>
            <a:endParaRPr lang="en-US" altLang="en-US" sz="2000" b="0" dirty="0">
              <a:solidFill>
                <a:srgbClr val="3333CC"/>
              </a:solidFill>
              <a:latin typeface="Impact" panose="020B0806030902050204" pitchFamily="34" charset="0"/>
            </a:endParaRPr>
          </a:p>
        </p:txBody>
      </p:sp>
      <p:sp>
        <p:nvSpPr>
          <p:cNvPr id="3" name="Text Placeholder 2"/>
          <p:cNvSpPr>
            <a:spLocks noGrp="1"/>
          </p:cNvSpPr>
          <p:nvPr>
            <p:ph type="body" idx="1"/>
          </p:nvPr>
        </p:nvSpPr>
        <p:spPr>
          <a:xfrm>
            <a:off x="457200" y="1417638"/>
            <a:ext cx="8077200" cy="4602162"/>
          </a:xfrm>
        </p:spPr>
        <p:txBody>
          <a:bodyPr wrap="square" lIns="91425" tIns="91425" rIns="91425" bIns="91425">
            <a:noAutofit/>
          </a:bodyPr>
          <a:lstStyle/>
          <a:p>
            <a:pPr marL="255651" lvl="0" indent="-255651">
              <a:spcAft>
                <a:spcPct val="0"/>
              </a:spcAft>
              <a:tabLst/>
              <a:defRPr/>
            </a:pPr>
            <a:r>
              <a:rPr lang="en-US" sz="2400" b="1" dirty="0">
                <a:solidFill>
                  <a:srgbClr val="993366"/>
                </a:solidFill>
                <a:latin typeface="Times New Roman" panose="02020603050405020304" pitchFamily="18" charset="0"/>
                <a:cs typeface="Times New Roman" panose="02020603050405020304" pitchFamily="18" charset="0"/>
              </a:rPr>
              <a:t>The Reach Higher initiative will help make sure all students understand what they need to do to complete their education.</a:t>
            </a:r>
          </a:p>
          <a:p>
            <a:pPr marL="255651" lvl="0" indent="-255651">
              <a:spcAft>
                <a:spcPct val="0"/>
              </a:spcAft>
              <a:tabLst/>
              <a:defRPr/>
            </a:pPr>
            <a:r>
              <a:rPr lang="en-US" sz="2400" b="1" i="1" dirty="0">
                <a:solidFill>
                  <a:srgbClr val="993366"/>
                </a:solidFill>
                <a:latin typeface="Times New Roman" panose="02020603050405020304" pitchFamily="18" charset="0"/>
                <a:cs typeface="Times New Roman" panose="02020603050405020304" pitchFamily="18" charset="0"/>
              </a:rPr>
              <a:t>The initiatives include:</a:t>
            </a:r>
          </a:p>
          <a:p>
            <a:pPr marL="741553" lvl="1" indent="-284353">
              <a:spcAft>
                <a:spcPct val="0"/>
              </a:spcAft>
              <a:defRPr/>
            </a:pPr>
            <a:r>
              <a:rPr lang="en-US" sz="2400" b="1" dirty="0">
                <a:solidFill>
                  <a:srgbClr val="993366"/>
                </a:solidFill>
                <a:latin typeface="Times New Roman" panose="02020603050405020304" pitchFamily="18" charset="0"/>
                <a:ea typeface="+mn-ea"/>
                <a:cs typeface="Times New Roman" panose="02020603050405020304" pitchFamily="18" charset="0"/>
              </a:rPr>
              <a:t>Exposing students to college and career opportunities.</a:t>
            </a:r>
          </a:p>
          <a:p>
            <a:pPr marL="741553" lvl="1" indent="-284353">
              <a:spcAft>
                <a:spcPct val="0"/>
              </a:spcAft>
              <a:defRPr/>
            </a:pPr>
            <a:r>
              <a:rPr lang="en-US" sz="2400" b="1" dirty="0">
                <a:solidFill>
                  <a:srgbClr val="993366"/>
                </a:solidFill>
                <a:latin typeface="Times New Roman" panose="02020603050405020304" pitchFamily="18" charset="0"/>
                <a:ea typeface="+mn-ea"/>
                <a:cs typeface="Times New Roman" panose="02020603050405020304" pitchFamily="18" charset="0"/>
              </a:rPr>
              <a:t>Understanding financial aid eligibility that can make college affordability a reality.</a:t>
            </a:r>
          </a:p>
          <a:p>
            <a:pPr marL="741553" lvl="1" indent="-284353">
              <a:spcAft>
                <a:spcPct val="0"/>
              </a:spcAft>
              <a:defRPr/>
            </a:pPr>
            <a:r>
              <a:rPr lang="en-US" sz="2400" b="1" dirty="0">
                <a:solidFill>
                  <a:srgbClr val="993366"/>
                </a:solidFill>
                <a:latin typeface="Times New Roman" panose="02020603050405020304" pitchFamily="18" charset="0"/>
                <a:ea typeface="+mn-ea"/>
                <a:cs typeface="Times New Roman" panose="02020603050405020304" pitchFamily="18" charset="0"/>
              </a:rPr>
              <a:t>Encouraging academic planning and summer learning opportunities.</a:t>
            </a:r>
          </a:p>
          <a:p>
            <a:pPr marL="741553" lvl="1" indent="-284353">
              <a:spcAft>
                <a:spcPct val="0"/>
              </a:spcAft>
              <a:defRPr/>
            </a:pPr>
            <a:r>
              <a:rPr lang="en-US" sz="2400" b="1" dirty="0">
                <a:solidFill>
                  <a:srgbClr val="993366"/>
                </a:solidFill>
                <a:latin typeface="Times New Roman" panose="02020603050405020304" pitchFamily="18" charset="0"/>
                <a:ea typeface="+mn-ea"/>
                <a:cs typeface="Times New Roman" panose="02020603050405020304" pitchFamily="18" charset="0"/>
              </a:rPr>
              <a:t>Supporting high school counselors who can help more kids get into college.</a:t>
            </a:r>
          </a:p>
        </p:txBody>
      </p:sp>
    </p:spTree>
    <p:extLst>
      <p:ext uri="{BB962C8B-B14F-4D97-AF65-F5344CB8AC3E}">
        <p14:creationId xmlns:p14="http://schemas.microsoft.com/office/powerpoint/2010/main" val="3097070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882"/>
            <a:ext cx="8229600" cy="1157756"/>
          </a:xfrm>
        </p:spPr>
        <p:txBody>
          <a:bodyPr tIns="91425">
            <a:noAutofit/>
          </a:bodyPr>
          <a:lstStyle/>
          <a:p>
            <a:pPr lvl="0"/>
            <a:r>
              <a:rPr lang="en-US" altLang="en-US" sz="3000" dirty="0">
                <a:solidFill>
                  <a:srgbClr val="3333CC"/>
                </a:solidFill>
                <a:latin typeface="Impact" panose="020B0806030902050204" pitchFamily="34" charset="0"/>
              </a:rPr>
              <a:t>Impact of Change on School Counselor Practice: Accountability in School Counselor Practice</a:t>
            </a:r>
          </a:p>
        </p:txBody>
      </p:sp>
      <p:sp>
        <p:nvSpPr>
          <p:cNvPr id="3" name="Text Placeholder 2"/>
          <p:cNvSpPr>
            <a:spLocks noGrp="1"/>
          </p:cNvSpPr>
          <p:nvPr>
            <p:ph type="body" idx="1"/>
          </p:nvPr>
        </p:nvSpPr>
        <p:spPr>
          <a:xfrm>
            <a:off x="457200" y="1417639"/>
            <a:ext cx="8077200" cy="4906962"/>
          </a:xfrm>
        </p:spPr>
        <p:txBody>
          <a:bodyPr wrap="square" lIns="91425" tIns="91425" rIns="91425" bIns="91425">
            <a:noAutofit/>
          </a:bodyPr>
          <a:lstStyle/>
          <a:p>
            <a:pPr marL="255651" lvl="0" indent="-255651">
              <a:spcAft>
                <a:spcPct val="0"/>
              </a:spcAft>
              <a:tabLst/>
              <a:defRPr/>
            </a:pPr>
            <a:r>
              <a:rPr lang="en-US" sz="2200" b="1" i="1" dirty="0">
                <a:solidFill>
                  <a:srgbClr val="FF6600"/>
                </a:solidFill>
                <a:latin typeface="Times New Roman" panose="02020603050405020304" pitchFamily="18" charset="0"/>
                <a:cs typeface="Times New Roman" panose="02020603050405020304" pitchFamily="18" charset="0"/>
              </a:rPr>
              <a:t>Accountability</a:t>
            </a:r>
            <a:r>
              <a:rPr lang="en-US" sz="2200" b="1" dirty="0">
                <a:solidFill>
                  <a:srgbClr val="FF6600"/>
                </a:solidFill>
                <a:latin typeface="Times New Roman" panose="02020603050405020304" pitchFamily="18" charset="0"/>
                <a:cs typeface="Times New Roman" panose="02020603050405020304" pitchFamily="18" charset="0"/>
              </a:rPr>
              <a:t>, measurable evidence of a positive impact on student academic success, is a critical driver for school reform with far-reaching implications for school counseling practice.</a:t>
            </a:r>
          </a:p>
          <a:p>
            <a:pPr marL="741553" lvl="1" indent="-284353">
              <a:spcAft>
                <a:spcPct val="0"/>
              </a:spcAft>
              <a:defRPr/>
            </a:pPr>
            <a:r>
              <a:rPr lang="en-US" sz="2200" b="1" dirty="0">
                <a:solidFill>
                  <a:srgbClr val="FF6600"/>
                </a:solidFill>
                <a:latin typeface="Times New Roman" panose="02020603050405020304" pitchFamily="18" charset="0"/>
                <a:ea typeface="+mn-ea"/>
                <a:cs typeface="Times New Roman" panose="02020603050405020304" pitchFamily="18" charset="0"/>
              </a:rPr>
              <a:t>With significant emphasis in school reform being put on outcomes for students, as opposed to inputs, professional school counselors must transform and/or reframe the work they do to create concrete, measurable outcomes for students.</a:t>
            </a:r>
          </a:p>
          <a:p>
            <a:pPr marL="255651" lvl="0" indent="-255651">
              <a:spcAft>
                <a:spcPct val="0"/>
              </a:spcAft>
              <a:tabLst/>
              <a:defRPr/>
            </a:pPr>
            <a:r>
              <a:rPr lang="en-US" sz="2200" b="1" dirty="0">
                <a:solidFill>
                  <a:srgbClr val="FF6600"/>
                </a:solidFill>
                <a:latin typeface="Times New Roman" panose="02020603050405020304" pitchFamily="18" charset="0"/>
                <a:cs typeface="Times New Roman" panose="02020603050405020304" pitchFamily="18" charset="0"/>
              </a:rPr>
              <a:t>Professional school counselors need to integrate themselves into school reform by collaborating with all school staff instead of working as ancillary personnel removed from the instructional side of schools.</a:t>
            </a:r>
          </a:p>
        </p:txBody>
      </p:sp>
    </p:spTree>
    <p:extLst>
      <p:ext uri="{BB962C8B-B14F-4D97-AF65-F5344CB8AC3E}">
        <p14:creationId xmlns:p14="http://schemas.microsoft.com/office/powerpoint/2010/main" val="3872690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112838"/>
          </a:xfrm>
        </p:spPr>
        <p:txBody>
          <a:bodyPr tIns="91425">
            <a:noAutofit/>
          </a:bodyPr>
          <a:lstStyle/>
          <a:p>
            <a:pPr lvl="0">
              <a:defRPr/>
            </a:pPr>
            <a:r>
              <a:rPr lang="en-US" sz="3600" dirty="0">
                <a:solidFill>
                  <a:srgbClr val="FF0066"/>
                </a:solidFill>
                <a:latin typeface="Impact" panose="020B0806030902050204" pitchFamily="34" charset="0"/>
              </a:rPr>
              <a:t>Advocacy in School Counseling Practice</a:t>
            </a:r>
          </a:p>
        </p:txBody>
      </p:sp>
      <p:sp>
        <p:nvSpPr>
          <p:cNvPr id="3" name="Text Placeholder 2"/>
          <p:cNvSpPr>
            <a:spLocks noGrp="1"/>
          </p:cNvSpPr>
          <p:nvPr>
            <p:ph type="body" idx="1"/>
          </p:nvPr>
        </p:nvSpPr>
        <p:spPr>
          <a:xfrm>
            <a:off x="381000" y="1600200"/>
            <a:ext cx="8229600" cy="4602163"/>
          </a:xfrm>
        </p:spPr>
        <p:txBody>
          <a:bodyPr wrap="square" lIns="91425" tIns="91425" rIns="91425" bIns="91425">
            <a:noAutofit/>
          </a:bodyPr>
          <a:lstStyle/>
          <a:p>
            <a:pPr marL="255651" lvl="0" indent="-255651">
              <a:spcAft>
                <a:spcPct val="0"/>
              </a:spcAft>
              <a:tabLst/>
            </a:pPr>
            <a:r>
              <a:rPr lang="en-US" altLang="en-US" sz="2200" b="1" dirty="0">
                <a:solidFill>
                  <a:srgbClr val="006600"/>
                </a:solidFill>
                <a:latin typeface="Times New Roman" panose="02020603050405020304" pitchFamily="18" charset="0"/>
                <a:cs typeface="Times New Roman" panose="02020603050405020304" pitchFamily="18" charset="0"/>
              </a:rPr>
              <a:t>Traditionally, professional school counselors have described themselves as advocates for their students and agents of change.</a:t>
            </a:r>
          </a:p>
          <a:p>
            <a:pPr marL="255651" lvl="0" indent="-255651">
              <a:spcAft>
                <a:spcPct val="0"/>
              </a:spcAft>
              <a:tabLst/>
            </a:pPr>
            <a:r>
              <a:rPr lang="en-US" altLang="en-US" sz="2200" b="1" dirty="0">
                <a:solidFill>
                  <a:srgbClr val="006600"/>
                </a:solidFill>
                <a:latin typeface="Times New Roman" panose="02020603050405020304" pitchFamily="18" charset="0"/>
                <a:cs typeface="Times New Roman" panose="02020603050405020304" pitchFamily="18" charset="0"/>
              </a:rPr>
              <a:t>However, school data continue to show that identifiable populations of students enter school with advantages that grow as they progress through the educational system, whereas other populations suffer, fail to thrive, and even drop out.</a:t>
            </a:r>
          </a:p>
          <a:p>
            <a:pPr marL="741553" lvl="1" indent="-284353">
              <a:spcAft>
                <a:spcPct val="0"/>
              </a:spcAft>
            </a:pPr>
            <a:r>
              <a:rPr lang="en-US" altLang="en-US" sz="2200" b="1" i="1" dirty="0">
                <a:solidFill>
                  <a:srgbClr val="FF0066"/>
                </a:solidFill>
                <a:latin typeface="Times New Roman" panose="02020603050405020304" pitchFamily="18" charset="0"/>
                <a:cs typeface="Times New Roman" panose="02020603050405020304" pitchFamily="18" charset="0"/>
              </a:rPr>
              <a:t>When schools’ disaggregated data are reviewed, this latter group will most often represent disproportional numbers of students of color, students from low-income families, and students for whom English is a second language.</a:t>
            </a:r>
          </a:p>
        </p:txBody>
      </p:sp>
    </p:spTree>
    <p:extLst>
      <p:ext uri="{BB962C8B-B14F-4D97-AF65-F5344CB8AC3E}">
        <p14:creationId xmlns:p14="http://schemas.microsoft.com/office/powerpoint/2010/main" val="4128936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tIns="91425">
            <a:noAutofit/>
          </a:bodyPr>
          <a:lstStyle/>
          <a:p>
            <a:pPr lvl="0"/>
            <a:r>
              <a:rPr lang="en-US" altLang="en-US" sz="3600" dirty="0">
                <a:solidFill>
                  <a:srgbClr val="FF0066"/>
                </a:solidFill>
                <a:latin typeface="Impact" panose="020B0806030902050204" pitchFamily="34" charset="0"/>
              </a:rPr>
              <a:t>National Guidance for Transformed School Counseling Functions</a:t>
            </a:r>
          </a:p>
        </p:txBody>
      </p:sp>
      <p:sp>
        <p:nvSpPr>
          <p:cNvPr id="3" name="Text Placeholder 2"/>
          <p:cNvSpPr>
            <a:spLocks noGrp="1"/>
          </p:cNvSpPr>
          <p:nvPr>
            <p:ph type="body" idx="1"/>
          </p:nvPr>
        </p:nvSpPr>
        <p:spPr>
          <a:xfrm>
            <a:off x="457200" y="1600200"/>
            <a:ext cx="8077200" cy="4983162"/>
          </a:xfrm>
        </p:spPr>
        <p:txBody>
          <a:bodyPr wrap="square" lIns="91425" tIns="91425" rIns="91425" bIns="91425">
            <a:noAutofit/>
          </a:bodyPr>
          <a:lstStyle/>
          <a:p>
            <a:pPr marL="255651" lvl="0" indent="-255651">
              <a:spcAft>
                <a:spcPct val="0"/>
              </a:spcAft>
              <a:tabLst/>
            </a:pPr>
            <a:r>
              <a:rPr lang="en-US" altLang="en-US" sz="2000" b="1" dirty="0">
                <a:solidFill>
                  <a:srgbClr val="006600"/>
                </a:solidFill>
                <a:latin typeface="Times New Roman" panose="02020603050405020304" pitchFamily="18" charset="0"/>
                <a:cs typeface="Times New Roman" panose="02020603050405020304" pitchFamily="18" charset="0"/>
              </a:rPr>
              <a:t>Efforts now in place specify guidance to the counseling field for certification, preparation of school counselors, and school counselor practice, which have upped the ante for institutionalization and systemization of a transformed school counseling agenda.</a:t>
            </a:r>
          </a:p>
          <a:p>
            <a:pPr marL="255651" lvl="0" indent="-255651">
              <a:spcAft>
                <a:spcPct val="0"/>
              </a:spcAft>
              <a:tabLst/>
            </a:pPr>
            <a:r>
              <a:rPr lang="en-US" altLang="en-US" sz="2000" b="1" dirty="0">
                <a:solidFill>
                  <a:srgbClr val="006600"/>
                </a:solidFill>
                <a:latin typeface="Times New Roman" panose="02020603050405020304" pitchFamily="18" charset="0"/>
                <a:cs typeface="Times New Roman" panose="02020603050405020304" pitchFamily="18" charset="0"/>
              </a:rPr>
              <a:t>To transform, professional school counselors must:</a:t>
            </a:r>
          </a:p>
          <a:p>
            <a:pPr marL="741553" lvl="1" indent="-284353">
              <a:spcAft>
                <a:spcPct val="0"/>
              </a:spcAft>
            </a:pPr>
            <a:r>
              <a:rPr lang="en-US" altLang="en-US" sz="2000" b="1" dirty="0">
                <a:solidFill>
                  <a:srgbClr val="006600"/>
                </a:solidFill>
                <a:latin typeface="Times New Roman" panose="02020603050405020304" pitchFamily="18" charset="0"/>
                <a:cs typeface="Times New Roman" panose="02020603050405020304" pitchFamily="18" charset="0"/>
              </a:rPr>
              <a:t>Move away from a primary focus on mental health and individual changes to a focus on whole-school and systemic concerns that fit the schools’ mission—academic achievement.</a:t>
            </a:r>
          </a:p>
          <a:p>
            <a:pPr marL="741553" lvl="1" indent="-284353">
              <a:spcAft>
                <a:spcPct val="0"/>
              </a:spcAft>
            </a:pPr>
            <a:r>
              <a:rPr lang="en-US" altLang="en-US" sz="2000" b="1" dirty="0">
                <a:solidFill>
                  <a:srgbClr val="006600"/>
                </a:solidFill>
                <a:latin typeface="Times New Roman" panose="02020603050405020304" pitchFamily="18" charset="0"/>
                <a:cs typeface="Times New Roman" panose="02020603050405020304" pitchFamily="18" charset="0"/>
              </a:rPr>
              <a:t>Use “hard data” to move school counseling from the periphery of school business to a position front and center in constructing and supporting student success.</a:t>
            </a:r>
          </a:p>
          <a:p>
            <a:pPr marL="741553" lvl="1" indent="-284353">
              <a:spcAft>
                <a:spcPct val="0"/>
              </a:spcAft>
            </a:pPr>
            <a:r>
              <a:rPr lang="en-US" altLang="en-US" sz="2000" b="1" dirty="0">
                <a:solidFill>
                  <a:srgbClr val="006600"/>
                </a:solidFill>
                <a:latin typeface="Times New Roman" panose="02020603050405020304" pitchFamily="18" charset="0"/>
                <a:cs typeface="Times New Roman" panose="02020603050405020304" pitchFamily="18" charset="0"/>
              </a:rPr>
              <a:t>Aggressively support quality education for all students to create a school climate where access and support for rigorous preparation is expected.</a:t>
            </a:r>
          </a:p>
        </p:txBody>
      </p:sp>
    </p:spTree>
    <p:extLst>
      <p:ext uri="{BB962C8B-B14F-4D97-AF65-F5344CB8AC3E}">
        <p14:creationId xmlns:p14="http://schemas.microsoft.com/office/powerpoint/2010/main" val="1350028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tIns="91425">
            <a:noAutofit/>
          </a:bodyPr>
          <a:lstStyle/>
          <a:p>
            <a:pPr lvl="0">
              <a:defRPr/>
            </a:pPr>
            <a:r>
              <a:rPr lang="en-US" sz="4000" dirty="0">
                <a:solidFill>
                  <a:srgbClr val="006600"/>
                </a:solidFill>
                <a:latin typeface="Impact" panose="020B0806030902050204" pitchFamily="34" charset="0"/>
              </a:rPr>
              <a:t>A Call for Change in School Counselor Preparation Programs</a:t>
            </a:r>
          </a:p>
        </p:txBody>
      </p:sp>
      <p:sp>
        <p:nvSpPr>
          <p:cNvPr id="3" name="Text Placeholder 2"/>
          <p:cNvSpPr>
            <a:spLocks noGrp="1"/>
          </p:cNvSpPr>
          <p:nvPr>
            <p:ph type="body" idx="1"/>
          </p:nvPr>
        </p:nvSpPr>
        <p:spPr>
          <a:xfrm>
            <a:off x="457200" y="1600200"/>
            <a:ext cx="8077200" cy="4648200"/>
          </a:xfrm>
        </p:spPr>
        <p:txBody>
          <a:bodyPr wrap="square" lIns="91425" tIns="91425" rIns="91425" bIns="91425">
            <a:noAutofit/>
          </a:bodyPr>
          <a:lstStyle/>
          <a:p>
            <a:pPr marL="255651" lvl="0" indent="-255651">
              <a:spcAft>
                <a:spcPct val="0"/>
              </a:spcAft>
              <a:buSzPts val="2400"/>
              <a:tabLst/>
            </a:pPr>
            <a:r>
              <a:rPr lang="en-US" altLang="en-US" sz="2800" b="1" dirty="0">
                <a:solidFill>
                  <a:srgbClr val="FF0066"/>
                </a:solidFill>
                <a:latin typeface="Times New Roman" panose="02020603050405020304" pitchFamily="18" charset="0"/>
                <a:cs typeface="Times New Roman" panose="02020603050405020304" pitchFamily="18" charset="0"/>
              </a:rPr>
              <a:t>Professional school counselors need to move from the </a:t>
            </a:r>
            <a:r>
              <a:rPr lang="en-US" altLang="en-US" sz="2800" b="1" i="1" dirty="0">
                <a:solidFill>
                  <a:srgbClr val="800000"/>
                </a:solidFill>
                <a:latin typeface="Times New Roman" panose="02020603050405020304" pitchFamily="18" charset="0"/>
                <a:cs typeface="Times New Roman" panose="02020603050405020304" pitchFamily="18" charset="0"/>
              </a:rPr>
              <a:t>3 “</a:t>
            </a:r>
            <a:r>
              <a:rPr lang="en-US" altLang="ja-JP" sz="2800" b="1" i="1" dirty="0">
                <a:solidFill>
                  <a:srgbClr val="800000"/>
                </a:solidFill>
                <a:latin typeface="Times New Roman" panose="02020603050405020304" pitchFamily="18" charset="0"/>
                <a:cs typeface="Times New Roman" panose="02020603050405020304" pitchFamily="18" charset="0"/>
              </a:rPr>
              <a:t>Cs</a:t>
            </a:r>
            <a:r>
              <a:rPr lang="en-US" altLang="en-US" sz="2800" b="1" i="1" dirty="0">
                <a:solidFill>
                  <a:srgbClr val="800000"/>
                </a:solidFill>
                <a:latin typeface="Times New Roman" panose="02020603050405020304" pitchFamily="18" charset="0"/>
                <a:cs typeface="Times New Roman" panose="02020603050405020304" pitchFamily="18" charset="0"/>
              </a:rPr>
              <a:t>”</a:t>
            </a:r>
            <a:r>
              <a:rPr lang="en-US" altLang="ja-JP" sz="2800" b="1" i="1" dirty="0">
                <a:solidFill>
                  <a:srgbClr val="800000"/>
                </a:solidFill>
                <a:latin typeface="Times New Roman" panose="02020603050405020304" pitchFamily="18" charset="0"/>
                <a:cs typeface="Times New Roman" panose="02020603050405020304" pitchFamily="18" charset="0"/>
              </a:rPr>
              <a:t> of counseling (i.e., counseling, consultation, and coordination)</a:t>
            </a:r>
            <a:r>
              <a:rPr lang="en-US" altLang="ja-JP" sz="2800" b="1" dirty="0">
                <a:solidFill>
                  <a:srgbClr val="FF0066"/>
                </a:solidFill>
                <a:latin typeface="Times New Roman" panose="02020603050405020304" pitchFamily="18" charset="0"/>
                <a:cs typeface="Times New Roman" panose="02020603050405020304" pitchFamily="18" charset="0"/>
              </a:rPr>
              <a:t> to a broader range of roles, including:</a:t>
            </a:r>
          </a:p>
          <a:p>
            <a:pPr marL="741553" lvl="1" indent="-284353">
              <a:spcAft>
                <a:spcPct val="0"/>
              </a:spcAft>
              <a:buSzPts val="2400"/>
            </a:pPr>
            <a:r>
              <a:rPr lang="en-US" altLang="en-US" b="1" i="1" dirty="0">
                <a:solidFill>
                  <a:srgbClr val="006600"/>
                </a:solidFill>
                <a:latin typeface="Times New Roman" panose="02020603050405020304" pitchFamily="18" charset="0"/>
                <a:cs typeface="Times New Roman" panose="02020603050405020304" pitchFamily="18" charset="0"/>
              </a:rPr>
              <a:t>Leadership</a:t>
            </a:r>
          </a:p>
          <a:p>
            <a:pPr marL="741553" lvl="1" indent="-284353">
              <a:spcAft>
                <a:spcPct val="0"/>
              </a:spcAft>
              <a:buSzPts val="2400"/>
            </a:pPr>
            <a:r>
              <a:rPr lang="en-US" altLang="en-US" b="1" i="1" dirty="0">
                <a:solidFill>
                  <a:srgbClr val="006600"/>
                </a:solidFill>
                <a:latin typeface="Times New Roman" panose="02020603050405020304" pitchFamily="18" charset="0"/>
                <a:cs typeface="Times New Roman" panose="02020603050405020304" pitchFamily="18" charset="0"/>
              </a:rPr>
              <a:t>Advocacy and systemic change</a:t>
            </a:r>
          </a:p>
          <a:p>
            <a:pPr marL="741553" lvl="1" indent="-284353">
              <a:spcAft>
                <a:spcPct val="0"/>
              </a:spcAft>
              <a:buSzPts val="2400"/>
            </a:pPr>
            <a:r>
              <a:rPr lang="en-US" altLang="en-US" b="1" i="1" dirty="0">
                <a:solidFill>
                  <a:srgbClr val="006600"/>
                </a:solidFill>
                <a:latin typeface="Times New Roman" panose="02020603050405020304" pitchFamily="18" charset="0"/>
                <a:cs typeface="Times New Roman" panose="02020603050405020304" pitchFamily="18" charset="0"/>
              </a:rPr>
              <a:t>Teaming and collaboration</a:t>
            </a:r>
          </a:p>
          <a:p>
            <a:pPr marL="741553" lvl="1" indent="-284353">
              <a:spcAft>
                <a:spcPct val="0"/>
              </a:spcAft>
              <a:buSzPts val="2400"/>
            </a:pPr>
            <a:r>
              <a:rPr lang="en-US" altLang="en-US" b="1" i="1" dirty="0">
                <a:solidFill>
                  <a:srgbClr val="006600"/>
                </a:solidFill>
                <a:latin typeface="Times New Roman" panose="02020603050405020304" pitchFamily="18" charset="0"/>
                <a:cs typeface="Times New Roman" panose="02020603050405020304" pitchFamily="18" charset="0"/>
              </a:rPr>
              <a:t>Counseling and coordination</a:t>
            </a:r>
          </a:p>
          <a:p>
            <a:pPr marL="741553" lvl="1" indent="-284353">
              <a:spcAft>
                <a:spcPct val="0"/>
              </a:spcAft>
              <a:buSzPts val="2400"/>
            </a:pPr>
            <a:r>
              <a:rPr lang="en-US" altLang="en-US" b="1" i="1" dirty="0">
                <a:solidFill>
                  <a:srgbClr val="006600"/>
                </a:solidFill>
                <a:latin typeface="Times New Roman" panose="02020603050405020304" pitchFamily="18" charset="0"/>
                <a:cs typeface="Times New Roman" panose="02020603050405020304" pitchFamily="18" charset="0"/>
              </a:rPr>
              <a:t>Assessment and use of data</a:t>
            </a:r>
          </a:p>
        </p:txBody>
      </p:sp>
      <p:pic>
        <p:nvPicPr>
          <p:cNvPr id="11" name="Picture 10">
            <a:extLst>
              <a:ext uri="{FF2B5EF4-FFF2-40B4-BE49-F238E27FC236}">
                <a16:creationId xmlns:a16="http://schemas.microsoft.com/office/drawing/2014/main" id="{CDB3E549-59FE-48FE-BB50-E51A3AA19A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3505200"/>
            <a:ext cx="2130270" cy="2209800"/>
          </a:xfrm>
          <a:prstGeom prst="rect">
            <a:avLst/>
          </a:prstGeom>
        </p:spPr>
      </p:pic>
    </p:spTree>
    <p:extLst>
      <p:ext uri="{BB962C8B-B14F-4D97-AF65-F5344CB8AC3E}">
        <p14:creationId xmlns:p14="http://schemas.microsoft.com/office/powerpoint/2010/main" val="4281311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tIns="91425">
            <a:noAutofit/>
          </a:bodyPr>
          <a:lstStyle/>
          <a:p>
            <a:pPr lvl="0"/>
            <a:r>
              <a:rPr lang="en-US" altLang="en-US" sz="3600" dirty="0">
                <a:solidFill>
                  <a:srgbClr val="00CC00"/>
                </a:solidFill>
                <a:latin typeface="Impact" panose="020B0806030902050204" pitchFamily="34" charset="0"/>
                <a:cs typeface="Times New Roman" panose="02020603050405020304" pitchFamily="18" charset="0"/>
              </a:rPr>
              <a:t>Accountability: Practice That Demonstrates School Counseling Counts</a:t>
            </a:r>
          </a:p>
        </p:txBody>
      </p:sp>
      <p:sp>
        <p:nvSpPr>
          <p:cNvPr id="3" name="Text Placeholder 2"/>
          <p:cNvSpPr>
            <a:spLocks noGrp="1"/>
          </p:cNvSpPr>
          <p:nvPr>
            <p:ph idx="1"/>
          </p:nvPr>
        </p:nvSpPr>
        <p:spPr>
          <a:xfrm>
            <a:off x="457200" y="1600200"/>
            <a:ext cx="8077200" cy="990599"/>
          </a:xfrm>
        </p:spPr>
        <p:txBody>
          <a:bodyPr wrap="square" lIns="91425" tIns="91425" rIns="91425" bIns="91425">
            <a:noAutofit/>
          </a:bodyPr>
          <a:lstStyle/>
          <a:p>
            <a:pPr marL="255651" lvl="0" indent="-255651">
              <a:spcAft>
                <a:spcPct val="0"/>
              </a:spcAft>
              <a:tabLst/>
            </a:pPr>
            <a:r>
              <a:rPr lang="en-US" altLang="en-US" sz="2400" b="1" i="1" dirty="0">
                <a:solidFill>
                  <a:srgbClr val="7030A0"/>
                </a:solidFill>
                <a:latin typeface="Times New Roman" panose="02020603050405020304" pitchFamily="18" charset="0"/>
                <a:cs typeface="Times New Roman" panose="02020603050405020304" pitchFamily="18" charset="0"/>
              </a:rPr>
              <a:t>To act as agents of school and community change, professional school counselors must:</a:t>
            </a:r>
          </a:p>
        </p:txBody>
      </p:sp>
      <p:sp>
        <p:nvSpPr>
          <p:cNvPr id="4" name="Content Placeholder 3"/>
          <p:cNvSpPr>
            <a:spLocks noGrp="1"/>
          </p:cNvSpPr>
          <p:nvPr>
            <p:ph idx="13"/>
          </p:nvPr>
        </p:nvSpPr>
        <p:spPr>
          <a:xfrm>
            <a:off x="457200" y="2514600"/>
            <a:ext cx="8077200" cy="4068761"/>
          </a:xfrm>
        </p:spPr>
        <p:txBody>
          <a:bodyPr/>
          <a:lstStyle/>
          <a:p>
            <a:pPr marL="741553" lvl="1" indent="-428371">
              <a:spcAft>
                <a:spcPct val="0"/>
              </a:spcAft>
              <a:buFont typeface="Calibri" panose="020F0502020204030204" pitchFamily="34" charset="0"/>
              <a:buAutoNum type="arabicPeriod"/>
            </a:pPr>
            <a:r>
              <a:rPr lang="en-US" altLang="en-US" sz="2000" b="1" dirty="0">
                <a:solidFill>
                  <a:srgbClr val="800000"/>
                </a:solidFill>
                <a:latin typeface="Times New Roman" panose="02020603050405020304" pitchFamily="18" charset="0"/>
                <a:cs typeface="Times New Roman" panose="02020603050405020304" pitchFamily="18" charset="0"/>
              </a:rPr>
              <a:t>Articulate and provide a well-defined developmental counseling program with attention to equity, access, and support services.</a:t>
            </a:r>
          </a:p>
          <a:p>
            <a:pPr marL="741553" lvl="1" indent="-428371">
              <a:spcAft>
                <a:spcPct val="0"/>
              </a:spcAft>
              <a:buFont typeface="Calibri" panose="020F0502020204030204" pitchFamily="34" charset="0"/>
              <a:buAutoNum type="arabicPeriod"/>
            </a:pPr>
            <a:r>
              <a:rPr lang="en-US" altLang="en-US" sz="2000" b="1" dirty="0">
                <a:solidFill>
                  <a:srgbClr val="800000"/>
                </a:solidFill>
                <a:latin typeface="Times New Roman" panose="02020603050405020304" pitchFamily="18" charset="0"/>
                <a:cs typeface="Times New Roman" panose="02020603050405020304" pitchFamily="18" charset="0"/>
              </a:rPr>
              <a:t>Routinely use data to analyze and improve access to, and success in, rigorous academic courses for underrepresented students.</a:t>
            </a:r>
          </a:p>
          <a:p>
            <a:pPr marL="741553" lvl="1" indent="-428371">
              <a:spcAft>
                <a:spcPct val="0"/>
              </a:spcAft>
              <a:buFont typeface="Calibri" panose="020F0502020204030204" pitchFamily="34" charset="0"/>
              <a:buAutoNum type="arabicPeriod"/>
            </a:pPr>
            <a:r>
              <a:rPr lang="en-US" altLang="en-US" sz="2000" b="1" dirty="0">
                <a:solidFill>
                  <a:srgbClr val="800000"/>
                </a:solidFill>
                <a:latin typeface="Times New Roman" panose="02020603050405020304" pitchFamily="18" charset="0"/>
                <a:cs typeface="Times New Roman" panose="02020603050405020304" pitchFamily="18" charset="0"/>
              </a:rPr>
              <a:t>Actively monitor the progress of underrepresented students in rigorous courses and provide assistance or interventions when needed.</a:t>
            </a:r>
          </a:p>
          <a:p>
            <a:pPr marL="741553" lvl="1" indent="-428371">
              <a:spcAft>
                <a:spcPct val="0"/>
              </a:spcAft>
              <a:buFont typeface="Calibri" panose="020F0502020204030204" pitchFamily="34" charset="0"/>
              <a:buAutoNum type="arabicPeriod"/>
            </a:pPr>
            <a:r>
              <a:rPr lang="en-US" altLang="en-US" sz="2000" b="1" dirty="0">
                <a:solidFill>
                  <a:srgbClr val="800000"/>
                </a:solidFill>
                <a:latin typeface="Times New Roman" panose="02020603050405020304" pitchFamily="18" charset="0"/>
                <a:cs typeface="Times New Roman" panose="02020603050405020304" pitchFamily="18" charset="0"/>
              </a:rPr>
              <a:t>Actively target and enroll underrepresented students into rigorous courses.</a:t>
            </a:r>
          </a:p>
          <a:p>
            <a:pPr marL="741553" lvl="1" indent="-428371">
              <a:spcAft>
                <a:spcPct val="0"/>
              </a:spcAft>
              <a:buFont typeface="Calibri" panose="020F0502020204030204" pitchFamily="34" charset="0"/>
              <a:buAutoNum type="arabicPeriod"/>
            </a:pPr>
            <a:r>
              <a:rPr lang="en-US" altLang="en-US" sz="2000" b="1" dirty="0">
                <a:solidFill>
                  <a:srgbClr val="800000"/>
                </a:solidFill>
                <a:latin typeface="Times New Roman" panose="02020603050405020304" pitchFamily="18" charset="0"/>
                <a:cs typeface="Times New Roman" panose="02020603050405020304" pitchFamily="18" charset="0"/>
              </a:rPr>
              <a:t>Develop, coordinate, and initiate support systems designed to improve the learning success of students experiencing difficulty with rigorous academic programs.</a:t>
            </a:r>
          </a:p>
        </p:txBody>
      </p:sp>
    </p:spTree>
    <p:extLst>
      <p:ext uri="{BB962C8B-B14F-4D97-AF65-F5344CB8AC3E}">
        <p14:creationId xmlns:p14="http://schemas.microsoft.com/office/powerpoint/2010/main" val="311459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AB77D4-9629-44E3-88C1-D39A4D431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250" y="0"/>
            <a:ext cx="1535750" cy="1566343"/>
          </a:xfrm>
          <a:prstGeom prst="rect">
            <a:avLst/>
          </a:prstGeom>
        </p:spPr>
      </p:pic>
      <p:sp>
        <p:nvSpPr>
          <p:cNvPr id="2" name="Title 1"/>
          <p:cNvSpPr>
            <a:spLocks noGrp="1"/>
          </p:cNvSpPr>
          <p:nvPr>
            <p:ph type="title"/>
          </p:nvPr>
        </p:nvSpPr>
        <p:spPr>
          <a:xfrm>
            <a:off x="838200" y="160337"/>
            <a:ext cx="6770050" cy="982663"/>
          </a:xfrm>
        </p:spPr>
        <p:txBody>
          <a:bodyPr tIns="91425">
            <a:noAutofit/>
          </a:bodyPr>
          <a:lstStyle/>
          <a:p>
            <a:pPr lvl="0"/>
            <a:r>
              <a:rPr lang="en-US" altLang="en-US" sz="3200" dirty="0">
                <a:solidFill>
                  <a:srgbClr val="FF3300"/>
                </a:solidFill>
                <a:latin typeface="Impact" panose="020B0806030902050204" pitchFamily="34" charset="0"/>
              </a:rPr>
              <a:t>The Context of Professional School Counseling</a:t>
            </a:r>
          </a:p>
        </p:txBody>
      </p:sp>
      <p:sp>
        <p:nvSpPr>
          <p:cNvPr id="3" name="Text Placeholder 2"/>
          <p:cNvSpPr>
            <a:spLocks noGrp="1"/>
          </p:cNvSpPr>
          <p:nvPr>
            <p:ph type="body" idx="1"/>
          </p:nvPr>
        </p:nvSpPr>
        <p:spPr>
          <a:xfrm>
            <a:off x="462815" y="1066800"/>
            <a:ext cx="8071585" cy="4525963"/>
          </a:xfrm>
        </p:spPr>
        <p:txBody>
          <a:bodyPr wrap="square" lIns="91425" tIns="91425" rIns="91425" bIns="91425">
            <a:noAutofit/>
          </a:bodyPr>
          <a:lstStyle/>
          <a:p>
            <a:pPr marL="255651" lvl="0" indent="-255651">
              <a:spcAft>
                <a:spcPct val="0"/>
              </a:spcAft>
              <a:buSzPts val="2400"/>
              <a:tabLst/>
            </a:pPr>
            <a:r>
              <a:rPr lang="en-US" altLang="en-US" sz="2400" b="1" i="1" dirty="0">
                <a:solidFill>
                  <a:srgbClr val="0033CC"/>
                </a:solidFill>
                <a:latin typeface="Times New Roman" panose="02020603050405020304" pitchFamily="18" charset="0"/>
                <a:cs typeface="Times New Roman" panose="02020603050405020304" pitchFamily="18" charset="0"/>
              </a:rPr>
              <a:t>School counseling is one component of a complex education system that is being held accountable for educating today’s students to a higher level of academic proficiency than ever before.</a:t>
            </a:r>
          </a:p>
          <a:p>
            <a:pPr marL="255651" lvl="0" indent="-255651">
              <a:spcAft>
                <a:spcPct val="0"/>
              </a:spcAft>
              <a:buSzPts val="2400"/>
              <a:tabLst/>
            </a:pPr>
            <a:r>
              <a:rPr lang="en-US" altLang="en-US" sz="2400" b="1" dirty="0">
                <a:solidFill>
                  <a:srgbClr val="0033CC"/>
                </a:solidFill>
                <a:latin typeface="Times New Roman" panose="02020603050405020304" pitchFamily="18" charset="0"/>
                <a:cs typeface="Times New Roman" panose="02020603050405020304" pitchFamily="18" charset="0"/>
              </a:rPr>
              <a:t>School counselor education must provide an understanding of the new mission of schools, how schools function, and the school counselor’s accountability for helping schools achieve the mission.</a:t>
            </a:r>
          </a:p>
          <a:p>
            <a:pPr marL="741553" lvl="1" indent="-284353">
              <a:spcAft>
                <a:spcPct val="0"/>
              </a:spcAft>
              <a:buSzPts val="2400"/>
            </a:pPr>
            <a:r>
              <a:rPr lang="en-US" altLang="en-US" sz="2400" b="1" i="1" dirty="0">
                <a:solidFill>
                  <a:srgbClr val="A50021"/>
                </a:solidFill>
                <a:latin typeface="Times New Roman" panose="02020603050405020304" pitchFamily="18" charset="0"/>
                <a:cs typeface="Times New Roman" panose="02020603050405020304" pitchFamily="18" charset="0"/>
              </a:rPr>
              <a:t>There must be an intentional focus on equitable outcomes and future postsecondary options for all students, especially underserved student populations.</a:t>
            </a:r>
          </a:p>
        </p:txBody>
      </p:sp>
    </p:spTree>
    <p:extLst>
      <p:ext uri="{BB962C8B-B14F-4D97-AF65-F5344CB8AC3E}">
        <p14:creationId xmlns:p14="http://schemas.microsoft.com/office/powerpoint/2010/main" val="4039808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143000"/>
          </a:xfrm>
        </p:spPr>
        <p:txBody>
          <a:bodyPr tIns="91425">
            <a:noAutofit/>
          </a:bodyPr>
          <a:lstStyle/>
          <a:p>
            <a:pPr lvl="0"/>
            <a:r>
              <a:rPr lang="en-US" altLang="en-US" sz="4000" dirty="0">
                <a:solidFill>
                  <a:srgbClr val="FF0000"/>
                </a:solidFill>
                <a:latin typeface="Impact" panose="020B0806030902050204" pitchFamily="34" charset="0"/>
              </a:rPr>
              <a:t>Leadership and Transformed School Counselor Practice</a:t>
            </a:r>
            <a:endParaRPr lang="en-US" altLang="en-US" sz="4000" b="0" dirty="0">
              <a:solidFill>
                <a:srgbClr val="FF0000"/>
              </a:solidFill>
              <a:latin typeface="Impact" panose="020B0806030902050204" pitchFamily="34" charset="0"/>
            </a:endParaRPr>
          </a:p>
        </p:txBody>
      </p:sp>
      <p:sp>
        <p:nvSpPr>
          <p:cNvPr id="3" name="Text Placeholder 2"/>
          <p:cNvSpPr>
            <a:spLocks noGrp="1"/>
          </p:cNvSpPr>
          <p:nvPr>
            <p:ph type="body" idx="1"/>
          </p:nvPr>
        </p:nvSpPr>
        <p:spPr>
          <a:xfrm>
            <a:off x="457200" y="1600199"/>
            <a:ext cx="8077200" cy="5029201"/>
          </a:xfrm>
        </p:spPr>
        <p:txBody>
          <a:bodyPr wrap="square" lIns="91425" tIns="91425" rIns="91425" bIns="91425">
            <a:noAutofit/>
          </a:bodyPr>
          <a:lstStyle/>
          <a:p>
            <a:pPr marL="255651" lvl="0" indent="-255651">
              <a:spcAft>
                <a:spcPct val="0"/>
              </a:spcAft>
              <a:tabLst/>
              <a:defRPr/>
            </a:pPr>
            <a:r>
              <a:rPr lang="en-US" sz="2000" b="1" dirty="0">
                <a:solidFill>
                  <a:srgbClr val="0070C0"/>
                </a:solidFill>
                <a:latin typeface="Times New Roman" panose="02020603050405020304" pitchFamily="18" charset="0"/>
                <a:cs typeface="Times New Roman" panose="02020603050405020304" pitchFamily="18" charset="0"/>
              </a:rPr>
              <a:t>In addition to having counseling skills, professional school counselors will need to:</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Expect all students to achieve at a high level.</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Actively work to remove barriers to learning.</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Teach students how to help themselves (e.g., organization, study and test-taking skills).</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Teach students and their families how to successfully manage the bureaucracy of the school system.</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Teach students and their families how to access support systems that encourage academic success.</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Use local, regional, and national data on disparities in resources and academic achievement to promote system change.</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Work collaboratively with all school personnel.</a:t>
            </a:r>
          </a:p>
        </p:txBody>
      </p:sp>
    </p:spTree>
    <p:extLst>
      <p:ext uri="{BB962C8B-B14F-4D97-AF65-F5344CB8AC3E}">
        <p14:creationId xmlns:p14="http://schemas.microsoft.com/office/powerpoint/2010/main" val="4136675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tIns="91425">
            <a:noAutofit/>
          </a:bodyPr>
          <a:lstStyle/>
          <a:p>
            <a:pPr lvl="0"/>
            <a:r>
              <a:rPr lang="en-US" altLang="en-US" sz="4000" dirty="0">
                <a:solidFill>
                  <a:srgbClr val="FF0000"/>
                </a:solidFill>
                <a:latin typeface="Impact" panose="020B0806030902050204" pitchFamily="34" charset="0"/>
              </a:rPr>
              <a:t>Leadership and Transformed School Counselor Practice</a:t>
            </a:r>
            <a:endParaRPr lang="en-US" altLang="en-US" sz="4000" b="0" dirty="0">
              <a:solidFill>
                <a:srgbClr val="FF0000"/>
              </a:solidFill>
              <a:latin typeface="Impact" panose="020B0806030902050204" pitchFamily="34" charset="0"/>
            </a:endParaRPr>
          </a:p>
        </p:txBody>
      </p:sp>
      <p:sp>
        <p:nvSpPr>
          <p:cNvPr id="3" name="Text Placeholder 2"/>
          <p:cNvSpPr>
            <a:spLocks noGrp="1"/>
          </p:cNvSpPr>
          <p:nvPr>
            <p:ph type="body" idx="1"/>
          </p:nvPr>
        </p:nvSpPr>
        <p:spPr>
          <a:xfrm>
            <a:off x="609600" y="1600199"/>
            <a:ext cx="7924800" cy="4953001"/>
          </a:xfrm>
        </p:spPr>
        <p:txBody>
          <a:bodyPr wrap="square" lIns="91425" tIns="91425" rIns="91425" bIns="91425">
            <a:noAutofit/>
          </a:bodyPr>
          <a:lstStyle/>
          <a:p>
            <a:pPr marL="255651" lvl="0" indent="-255651">
              <a:spcAft>
                <a:spcPct val="0"/>
              </a:spcAft>
              <a:tabLst/>
              <a:defRPr/>
            </a:pPr>
            <a:r>
              <a:rPr lang="en-US" sz="2000" b="1" dirty="0">
                <a:solidFill>
                  <a:srgbClr val="0070C0"/>
                </a:solidFill>
                <a:latin typeface="Times New Roman" panose="02020603050405020304" pitchFamily="18" charset="0"/>
                <a:cs typeface="Times New Roman" panose="02020603050405020304" pitchFamily="18" charset="0"/>
              </a:rPr>
              <a:t>Professional school counselors will also need to:</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Offer staff development training for school personnel that promotes high expectations and high standards for all students.</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Use data as a tool to challenge the deleterious effects of low-level and unchallenging courses.</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Highlight accurate information that negates myths about who can and cannot achieve success in rigorous courses.</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Organize community activities to promote supportive structures for high standards for all students.</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Help parents and the community organize efforts to work with schools to institute and support high standards for all children.</a:t>
            </a:r>
          </a:p>
          <a:p>
            <a:pPr marL="741553" lvl="1" indent="-284353">
              <a:spcAft>
                <a:spcPct val="0"/>
              </a:spcAft>
              <a:defRPr/>
            </a:pPr>
            <a:r>
              <a:rPr lang="en-US" sz="2000" b="1" i="1" dirty="0">
                <a:solidFill>
                  <a:srgbClr val="0070C0"/>
                </a:solidFill>
                <a:latin typeface="Times New Roman" panose="02020603050405020304" pitchFamily="18" charset="0"/>
                <a:ea typeface="+mn-ea"/>
                <a:cs typeface="Times New Roman" panose="02020603050405020304" pitchFamily="18" charset="0"/>
              </a:rPr>
              <a:t>Work as resource brokers within the community to identify all available resources to help students succeed.</a:t>
            </a:r>
          </a:p>
        </p:txBody>
      </p:sp>
    </p:spTree>
    <p:extLst>
      <p:ext uri="{BB962C8B-B14F-4D97-AF65-F5344CB8AC3E}">
        <p14:creationId xmlns:p14="http://schemas.microsoft.com/office/powerpoint/2010/main" val="2241710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tIns="91425">
            <a:noAutofit/>
          </a:bodyPr>
          <a:lstStyle/>
          <a:p>
            <a:pPr lvl="0"/>
            <a:r>
              <a:rPr lang="en-US" altLang="en-US" sz="3600" dirty="0">
                <a:solidFill>
                  <a:srgbClr val="3333CC"/>
                </a:solidFill>
                <a:latin typeface="Impact" panose="020B0806030902050204" pitchFamily="34" charset="0"/>
              </a:rPr>
              <a:t>What Prevents Professional School Counselors from Changing? </a:t>
            </a:r>
            <a:endParaRPr lang="en-US" altLang="en-US" sz="3600" b="0" dirty="0">
              <a:solidFill>
                <a:srgbClr val="3333CC"/>
              </a:solidFill>
              <a:latin typeface="Impact" panose="020B0806030902050204" pitchFamily="34" charset="0"/>
            </a:endParaRPr>
          </a:p>
        </p:txBody>
      </p:sp>
      <p:sp>
        <p:nvSpPr>
          <p:cNvPr id="3" name="Text Placeholder 2"/>
          <p:cNvSpPr>
            <a:spLocks noGrp="1"/>
          </p:cNvSpPr>
          <p:nvPr>
            <p:ph type="body" idx="1"/>
          </p:nvPr>
        </p:nvSpPr>
        <p:spPr>
          <a:xfrm>
            <a:off x="457200" y="1600200"/>
            <a:ext cx="8001000" cy="4876800"/>
          </a:xfrm>
        </p:spPr>
        <p:txBody>
          <a:bodyPr wrap="square" lIns="91425" tIns="91425" rIns="91425" bIns="91425">
            <a:noAutofit/>
          </a:bodyPr>
          <a:lstStyle/>
          <a:p>
            <a:pPr marL="255651" lvl="0" indent="-255651">
              <a:spcAft>
                <a:spcPct val="0"/>
              </a:spcAft>
              <a:tabLst/>
            </a:pPr>
            <a:r>
              <a:rPr lang="en-US" altLang="en-US" sz="2400" b="1" i="1" dirty="0">
                <a:solidFill>
                  <a:srgbClr val="008000"/>
                </a:solidFill>
                <a:latin typeface="Times New Roman" panose="02020603050405020304" pitchFamily="18" charset="0"/>
                <a:cs typeface="Times New Roman" panose="02020603050405020304" pitchFamily="18" charset="0"/>
              </a:rPr>
              <a:t>Obstacles to changing the way professional school counselors practice include:</a:t>
            </a:r>
          </a:p>
          <a:p>
            <a:pPr marL="741553" lvl="1" indent="-284353">
              <a:spcAft>
                <a:spcPct val="0"/>
              </a:spcAft>
            </a:pPr>
            <a:r>
              <a:rPr lang="en-US" altLang="en-US" sz="2000" b="1" dirty="0">
                <a:solidFill>
                  <a:srgbClr val="008000"/>
                </a:solidFill>
                <a:latin typeface="Times New Roman" panose="02020603050405020304" pitchFamily="18" charset="0"/>
                <a:cs typeface="Times New Roman" panose="02020603050405020304" pitchFamily="18" charset="0"/>
              </a:rPr>
              <a:t>An unwillingness to change resulting in maintenance of the status quo.</a:t>
            </a:r>
          </a:p>
          <a:p>
            <a:pPr marL="741553" lvl="1" indent="-284353">
              <a:spcAft>
                <a:spcPct val="0"/>
              </a:spcAft>
            </a:pPr>
            <a:r>
              <a:rPr lang="en-US" altLang="en-US" sz="2000" b="1" dirty="0">
                <a:solidFill>
                  <a:srgbClr val="008000"/>
                </a:solidFill>
                <a:latin typeface="Times New Roman" panose="02020603050405020304" pitchFamily="18" charset="0"/>
                <a:cs typeface="Times New Roman" panose="02020603050405020304" pitchFamily="18" charset="0"/>
              </a:rPr>
              <a:t>Administrative practices dictating the role of professional school counselors.</a:t>
            </a:r>
          </a:p>
          <a:p>
            <a:pPr marL="741553" lvl="1" indent="-284353">
              <a:spcAft>
                <a:spcPct val="0"/>
              </a:spcAft>
            </a:pPr>
            <a:r>
              <a:rPr lang="en-US" altLang="en-US" sz="2000" b="1" dirty="0">
                <a:solidFill>
                  <a:srgbClr val="008000"/>
                </a:solidFill>
                <a:latin typeface="Times New Roman" panose="02020603050405020304" pitchFamily="18" charset="0"/>
                <a:cs typeface="Times New Roman" panose="02020603050405020304" pitchFamily="18" charset="0"/>
              </a:rPr>
              <a:t>Counselors accepting responsibilities that are not part of their counseling role and function.</a:t>
            </a:r>
          </a:p>
          <a:p>
            <a:pPr marL="741553" lvl="1" indent="-284353">
              <a:spcAft>
                <a:spcPct val="0"/>
              </a:spcAft>
            </a:pPr>
            <a:r>
              <a:rPr lang="en-US" altLang="en-US" sz="2000" b="1" dirty="0">
                <a:solidFill>
                  <a:srgbClr val="008000"/>
                </a:solidFill>
                <a:latin typeface="Times New Roman" panose="02020603050405020304" pitchFamily="18" charset="0"/>
                <a:cs typeface="Times New Roman" panose="02020603050405020304" pitchFamily="18" charset="0"/>
              </a:rPr>
              <a:t>Pressure from special-interest groups dictating their role.</a:t>
            </a:r>
          </a:p>
          <a:p>
            <a:pPr marL="741553" lvl="1" indent="-284353">
              <a:spcAft>
                <a:spcPct val="0"/>
              </a:spcAft>
            </a:pPr>
            <a:r>
              <a:rPr lang="en-US" altLang="en-US" sz="2000" b="1" dirty="0">
                <a:solidFill>
                  <a:srgbClr val="008000"/>
                </a:solidFill>
                <a:latin typeface="Times New Roman" panose="02020603050405020304" pitchFamily="18" charset="0"/>
                <a:cs typeface="Times New Roman" panose="02020603050405020304" pitchFamily="18" charset="0"/>
              </a:rPr>
              <a:t>Many counselor educators have little or no ongoing involvement with K–12 institutions (including follow-up with recent graduates).</a:t>
            </a:r>
          </a:p>
          <a:p>
            <a:pPr marL="741553" lvl="1" indent="-284353">
              <a:spcAft>
                <a:spcPct val="0"/>
              </a:spcAft>
            </a:pPr>
            <a:r>
              <a:rPr lang="en-US" altLang="en-US" sz="2000" b="1" dirty="0">
                <a:solidFill>
                  <a:srgbClr val="008000"/>
                </a:solidFill>
                <a:latin typeface="Times New Roman" panose="02020603050405020304" pitchFamily="18" charset="0"/>
                <a:cs typeface="Times New Roman" panose="02020603050405020304" pitchFamily="18" charset="0"/>
              </a:rPr>
              <a:t>Special education mandates for assessment, documentation, and ongoing services take too much of the counselor’s time.</a:t>
            </a:r>
          </a:p>
        </p:txBody>
      </p:sp>
    </p:spTree>
    <p:extLst>
      <p:ext uri="{BB962C8B-B14F-4D97-AF65-F5344CB8AC3E}">
        <p14:creationId xmlns:p14="http://schemas.microsoft.com/office/powerpoint/2010/main" val="2153339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sz="3600" dirty="0">
                <a:solidFill>
                  <a:srgbClr val="3333CC"/>
                </a:solidFill>
                <a:latin typeface="Impact" panose="020B0806030902050204" pitchFamily="34" charset="0"/>
              </a:rPr>
              <a:t>What Prevents Professional School Counselors from Changing? </a:t>
            </a:r>
            <a:endParaRPr lang="en-US" altLang="en-US" sz="3600" b="0" dirty="0">
              <a:solidFill>
                <a:srgbClr val="3333CC"/>
              </a:solidFill>
              <a:latin typeface="Impact" panose="020B0806030902050204" pitchFamily="34" charset="0"/>
            </a:endParaRPr>
          </a:p>
        </p:txBody>
      </p:sp>
      <p:sp>
        <p:nvSpPr>
          <p:cNvPr id="3" name="Text Placeholder 2"/>
          <p:cNvSpPr>
            <a:spLocks noGrp="1"/>
          </p:cNvSpPr>
          <p:nvPr>
            <p:ph type="body" idx="1"/>
          </p:nvPr>
        </p:nvSpPr>
        <p:spPr>
          <a:xfrm>
            <a:off x="457200" y="1524000"/>
            <a:ext cx="8077200" cy="4790536"/>
          </a:xfrm>
        </p:spPr>
        <p:txBody>
          <a:bodyPr wrap="square" lIns="91425" tIns="91425" rIns="91425" bIns="91425">
            <a:noAutofit/>
          </a:bodyPr>
          <a:lstStyle/>
          <a:p>
            <a:pPr eaLnBrk="1" hangingPunct="1"/>
            <a:r>
              <a:rPr lang="en-US" altLang="en-US" sz="2400" b="1" i="1" dirty="0">
                <a:solidFill>
                  <a:srgbClr val="008000"/>
                </a:solidFill>
                <a:latin typeface="Times New Roman" panose="02020603050405020304" pitchFamily="18" charset="0"/>
                <a:cs typeface="Times New Roman" panose="02020603050405020304" pitchFamily="18" charset="0"/>
              </a:rPr>
              <a:t>Additional obstacles include</a:t>
            </a:r>
            <a:r>
              <a:rPr lang="en-US" altLang="en-US" sz="2400" b="1" dirty="0">
                <a:solidFill>
                  <a:srgbClr val="008000"/>
                </a:solidFill>
                <a:latin typeface="Times New Roman" panose="02020603050405020304" pitchFamily="18" charset="0"/>
                <a:cs typeface="Times New Roman" panose="02020603050405020304" pitchFamily="18" charset="0"/>
              </a:rPr>
              <a:t>:</a:t>
            </a:r>
          </a:p>
          <a:p>
            <a:pPr lvl="1" indent="-284400" eaLnBrk="1" hangingPunct="1"/>
            <a:r>
              <a:rPr lang="en-US" altLang="en-US" sz="2400" b="1" dirty="0">
                <a:solidFill>
                  <a:srgbClr val="008000"/>
                </a:solidFill>
                <a:latin typeface="Times New Roman" panose="02020603050405020304" pitchFamily="18" charset="0"/>
                <a:cs typeface="Times New Roman" panose="02020603050405020304" pitchFamily="18" charset="0"/>
              </a:rPr>
              <a:t>Large numbers of practicing professional school counselors are functioning as highly paid clerical staff and/or quasi administrators.</a:t>
            </a:r>
          </a:p>
          <a:p>
            <a:pPr lvl="1" indent="-284400" eaLnBrk="1" hangingPunct="1"/>
            <a:r>
              <a:rPr lang="en-US" altLang="en-US" sz="2400" b="1" dirty="0">
                <a:solidFill>
                  <a:srgbClr val="008000"/>
                </a:solidFill>
                <a:latin typeface="Times New Roman" panose="02020603050405020304" pitchFamily="18" charset="0"/>
                <a:cs typeface="Times New Roman" panose="02020603050405020304" pitchFamily="18" charset="0"/>
              </a:rPr>
              <a:t>Professional school counselors sometimes function as inadequately trained therapeutic mental health providers with unmanageable client loads.</a:t>
            </a:r>
          </a:p>
          <a:p>
            <a:pPr lvl="1" indent="-284400" eaLnBrk="1" hangingPunct="1"/>
            <a:r>
              <a:rPr lang="en-US" altLang="en-US" sz="2400" b="1" dirty="0">
                <a:solidFill>
                  <a:srgbClr val="008000"/>
                </a:solidFill>
                <a:latin typeface="Times New Roman" panose="02020603050405020304" pitchFamily="18" charset="0"/>
                <a:cs typeface="Times New Roman" panose="02020603050405020304" pitchFamily="18" charset="0"/>
              </a:rPr>
              <a:t>The role is frequently determined by others.</a:t>
            </a:r>
          </a:p>
          <a:p>
            <a:pPr lvl="1" indent="-284400" eaLnBrk="1" hangingPunct="1"/>
            <a:r>
              <a:rPr lang="en-US" altLang="en-US" sz="2400" b="1" dirty="0">
                <a:solidFill>
                  <a:srgbClr val="008000"/>
                </a:solidFill>
                <a:latin typeface="Times New Roman" panose="02020603050405020304" pitchFamily="18" charset="0"/>
                <a:cs typeface="Times New Roman" panose="02020603050405020304" pitchFamily="18" charset="0"/>
              </a:rPr>
              <a:t>Little or no professional development is provided.</a:t>
            </a:r>
          </a:p>
        </p:txBody>
      </p:sp>
    </p:spTree>
    <p:extLst>
      <p:ext uri="{BB962C8B-B14F-4D97-AF65-F5344CB8AC3E}">
        <p14:creationId xmlns:p14="http://schemas.microsoft.com/office/powerpoint/2010/main" val="3551377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sz="3600" dirty="0">
                <a:solidFill>
                  <a:srgbClr val="3333CC"/>
                </a:solidFill>
                <a:latin typeface="Impact" panose="020B0806030902050204" pitchFamily="34" charset="0"/>
              </a:rPr>
              <a:t>What Prevents Professional School Counselors from Changing? </a:t>
            </a:r>
            <a:endParaRPr lang="en-US" altLang="en-US" sz="3600" b="0" dirty="0">
              <a:solidFill>
                <a:srgbClr val="3333CC"/>
              </a:solidFill>
              <a:latin typeface="Impact" panose="020B0806030902050204" pitchFamily="34" charset="0"/>
            </a:endParaRPr>
          </a:p>
        </p:txBody>
      </p:sp>
      <p:sp>
        <p:nvSpPr>
          <p:cNvPr id="3" name="Text Placeholder 2"/>
          <p:cNvSpPr>
            <a:spLocks noGrp="1"/>
          </p:cNvSpPr>
          <p:nvPr>
            <p:ph type="body" idx="1"/>
          </p:nvPr>
        </p:nvSpPr>
        <p:spPr>
          <a:xfrm>
            <a:off x="457200" y="1524000"/>
            <a:ext cx="8229600" cy="4790536"/>
          </a:xfrm>
        </p:spPr>
        <p:txBody>
          <a:bodyPr wrap="square" lIns="91425" tIns="91425" rIns="91425" bIns="91425">
            <a:noAutofit/>
          </a:bodyPr>
          <a:lstStyle/>
          <a:p>
            <a:pPr eaLnBrk="1" hangingPunct="1"/>
            <a:r>
              <a:rPr lang="en-US" altLang="en-US" sz="2400" b="1" i="1" dirty="0">
                <a:solidFill>
                  <a:srgbClr val="008000"/>
                </a:solidFill>
                <a:latin typeface="Times New Roman" panose="02020603050405020304" pitchFamily="18" charset="0"/>
                <a:cs typeface="Times New Roman" panose="02020603050405020304" pitchFamily="18" charset="0"/>
              </a:rPr>
              <a:t>Additional Obstacles:</a:t>
            </a:r>
          </a:p>
          <a:p>
            <a:pPr lvl="1" indent="-284400" eaLnBrk="1" hangingPunct="1"/>
            <a:r>
              <a:rPr lang="en-US" altLang="en-US" sz="2400" b="1" dirty="0">
                <a:solidFill>
                  <a:srgbClr val="008000"/>
                </a:solidFill>
                <a:latin typeface="Times New Roman" panose="02020603050405020304" pitchFamily="18" charset="0"/>
                <a:cs typeface="Times New Roman" panose="02020603050405020304" pitchFamily="18" charset="0"/>
              </a:rPr>
              <a:t>Crisis management on a day-to-day basis usurps too much of the professional school counselor’s time.</a:t>
            </a:r>
          </a:p>
          <a:p>
            <a:pPr lvl="1" indent="-284400" eaLnBrk="1" hangingPunct="1"/>
            <a:r>
              <a:rPr lang="en-US" altLang="en-US" sz="2400" b="1" dirty="0">
                <a:solidFill>
                  <a:srgbClr val="008000"/>
                </a:solidFill>
                <a:latin typeface="Times New Roman" panose="02020603050405020304" pitchFamily="18" charset="0"/>
                <a:cs typeface="Times New Roman" panose="02020603050405020304" pitchFamily="18" charset="0"/>
              </a:rPr>
              <a:t>Counselors may choose not to be involved in school reform efforts in school buildings.</a:t>
            </a:r>
          </a:p>
          <a:p>
            <a:pPr lvl="1" indent="-284400" eaLnBrk="1" hangingPunct="1"/>
            <a:r>
              <a:rPr lang="en-US" altLang="en-US" sz="2400" b="1" dirty="0">
                <a:solidFill>
                  <a:srgbClr val="008000"/>
                </a:solidFill>
                <a:latin typeface="Times New Roman" panose="02020603050405020304" pitchFamily="18" charset="0"/>
                <a:cs typeface="Times New Roman" panose="02020603050405020304" pitchFamily="18" charset="0"/>
              </a:rPr>
              <a:t>Counselors may not see academic achievement as their goal or mission.</a:t>
            </a:r>
          </a:p>
          <a:p>
            <a:pPr lvl="1" indent="-284400" eaLnBrk="1" hangingPunct="1"/>
            <a:r>
              <a:rPr lang="en-US" altLang="en-US" sz="2400" b="1" dirty="0">
                <a:solidFill>
                  <a:srgbClr val="008000"/>
                </a:solidFill>
                <a:latin typeface="Times New Roman" panose="02020603050405020304" pitchFamily="18" charset="0"/>
                <a:cs typeface="Times New Roman" panose="02020603050405020304" pitchFamily="18" charset="0"/>
              </a:rPr>
              <a:t>Professional school counselors generally work to change the student, not the system in which the student functions.</a:t>
            </a:r>
          </a:p>
        </p:txBody>
      </p:sp>
    </p:spTree>
    <p:extLst>
      <p:ext uri="{BB962C8B-B14F-4D97-AF65-F5344CB8AC3E}">
        <p14:creationId xmlns:p14="http://schemas.microsoft.com/office/powerpoint/2010/main" val="3302055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1143000"/>
          </a:xfrm>
        </p:spPr>
        <p:txBody>
          <a:bodyPr tIns="91425">
            <a:noAutofit/>
          </a:bodyPr>
          <a:lstStyle/>
          <a:p>
            <a:pPr lvl="0">
              <a:defRPr/>
            </a:pPr>
            <a:r>
              <a:rPr lang="en-US" sz="3600" dirty="0">
                <a:solidFill>
                  <a:srgbClr val="3333CC"/>
                </a:solidFill>
                <a:latin typeface="Impact" panose="020B0806030902050204" pitchFamily="34" charset="0"/>
              </a:rPr>
              <a:t>A Sense of Urgency is Propelling Change</a:t>
            </a:r>
          </a:p>
        </p:txBody>
      </p:sp>
      <p:sp>
        <p:nvSpPr>
          <p:cNvPr id="3" name="Text Placeholder 2"/>
          <p:cNvSpPr>
            <a:spLocks noGrp="1"/>
          </p:cNvSpPr>
          <p:nvPr>
            <p:ph type="body" idx="1"/>
          </p:nvPr>
        </p:nvSpPr>
        <p:spPr>
          <a:xfrm>
            <a:off x="398646" y="1295400"/>
            <a:ext cx="8135754" cy="4750358"/>
          </a:xfrm>
        </p:spPr>
        <p:txBody>
          <a:bodyPr wrap="square" lIns="91425" tIns="91425" rIns="91425" bIns="91425">
            <a:noAutofit/>
          </a:bodyPr>
          <a:lstStyle/>
          <a:p>
            <a:pPr marL="255651" lvl="0" indent="-255651">
              <a:spcAft>
                <a:spcPct val="0"/>
              </a:spcAft>
              <a:tabLst/>
            </a:pPr>
            <a:r>
              <a:rPr lang="en-US" altLang="en-US" sz="2200" b="1" dirty="0">
                <a:solidFill>
                  <a:srgbClr val="008000"/>
                </a:solidFill>
                <a:latin typeface="Times New Roman" panose="02020603050405020304" pitchFamily="18" charset="0"/>
                <a:cs typeface="Times New Roman" panose="02020603050405020304" pitchFamily="18" charset="0"/>
              </a:rPr>
              <a:t>The sense of urgency to help all students be successful in school is propelling professional school counselors to change.</a:t>
            </a:r>
          </a:p>
          <a:p>
            <a:pPr marL="255651" lvl="0" indent="-255651">
              <a:spcAft>
                <a:spcPct val="0"/>
              </a:spcAft>
              <a:tabLst/>
            </a:pPr>
            <a:r>
              <a:rPr lang="en-US" altLang="en-US" sz="2200" b="1" dirty="0">
                <a:solidFill>
                  <a:srgbClr val="008000"/>
                </a:solidFill>
                <a:latin typeface="Times New Roman" panose="02020603050405020304" pitchFamily="18" charset="0"/>
                <a:cs typeface="Times New Roman" panose="02020603050405020304" pitchFamily="18" charset="0"/>
              </a:rPr>
              <a:t>Many professional school counselors are seizing the opportunity to be leaders in schools and work as advocates for students.</a:t>
            </a:r>
          </a:p>
          <a:p>
            <a:pPr marL="741553" lvl="1" indent="-284353">
              <a:spcAft>
                <a:spcPct val="0"/>
              </a:spcAft>
            </a:pPr>
            <a:r>
              <a:rPr lang="en-US" altLang="en-US" sz="2200" b="1" i="1" dirty="0">
                <a:solidFill>
                  <a:srgbClr val="008000"/>
                </a:solidFill>
                <a:latin typeface="Times New Roman" panose="02020603050405020304" pitchFamily="18" charset="0"/>
                <a:cs typeface="Times New Roman" panose="02020603050405020304" pitchFamily="18" charset="0"/>
              </a:rPr>
              <a:t>School counselors are spearheading and successfully executing initiatives around improving schoolwide attendance rates, graduation rates, college-going rates, and access to and success in Advanced Placement and/or other college preparation courses for underserved student populations.</a:t>
            </a:r>
          </a:p>
        </p:txBody>
      </p:sp>
    </p:spTree>
    <p:extLst>
      <p:ext uri="{BB962C8B-B14F-4D97-AF65-F5344CB8AC3E}">
        <p14:creationId xmlns:p14="http://schemas.microsoft.com/office/powerpoint/2010/main" val="3238608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tIns="91425">
            <a:noAutofit/>
          </a:bodyPr>
          <a:lstStyle/>
          <a:p>
            <a:pPr lvl="0"/>
            <a:r>
              <a:rPr lang="en-US" altLang="en-US" dirty="0">
                <a:solidFill>
                  <a:srgbClr val="006600"/>
                </a:solidFill>
                <a:latin typeface="Impact" panose="020B0806030902050204" pitchFamily="34" charset="0"/>
              </a:rPr>
              <a:t>Summary</a:t>
            </a:r>
          </a:p>
        </p:txBody>
      </p:sp>
      <p:sp>
        <p:nvSpPr>
          <p:cNvPr id="3" name="Text Placeholder 2"/>
          <p:cNvSpPr>
            <a:spLocks noGrp="1"/>
          </p:cNvSpPr>
          <p:nvPr>
            <p:ph type="body" idx="1"/>
          </p:nvPr>
        </p:nvSpPr>
        <p:spPr>
          <a:xfrm>
            <a:off x="685800" y="1164656"/>
            <a:ext cx="7886700" cy="5159943"/>
          </a:xfrm>
        </p:spPr>
        <p:txBody>
          <a:bodyPr wrap="square" lIns="91425" tIns="91425" rIns="91425" bIns="91425">
            <a:noAutofit/>
          </a:bodyPr>
          <a:lstStyle/>
          <a:p>
            <a:pPr marL="255651" lvl="0" indent="-255651">
              <a:spcAft>
                <a:spcPct val="0"/>
              </a:spcAft>
              <a:tabLst/>
            </a:pPr>
            <a:r>
              <a:rPr lang="en-US" altLang="en-US" sz="2200" b="1" i="1" dirty="0">
                <a:solidFill>
                  <a:srgbClr val="000099"/>
                </a:solidFill>
                <a:latin typeface="Times New Roman" panose="02020603050405020304" pitchFamily="18" charset="0"/>
                <a:cs typeface="Times New Roman" panose="02020603050405020304" pitchFamily="18" charset="0"/>
              </a:rPr>
              <a:t>The work of school counselors today has been profoundly affected by forces that have driven all professionals in schools to change and/or ratchet up their contributions to raising student achievement, especially for students who have not had school success in the past.</a:t>
            </a:r>
          </a:p>
          <a:p>
            <a:pPr marL="255651" lvl="0" indent="-255651">
              <a:spcAft>
                <a:spcPct val="0"/>
              </a:spcAft>
              <a:tabLst/>
            </a:pPr>
            <a:r>
              <a:rPr lang="en-US" altLang="en-US" sz="2200" b="1" i="1" dirty="0">
                <a:solidFill>
                  <a:srgbClr val="000099"/>
                </a:solidFill>
                <a:latin typeface="Times New Roman" panose="02020603050405020304" pitchFamily="18" charset="0"/>
                <a:cs typeface="Times New Roman" panose="02020603050405020304" pitchFamily="18" charset="0"/>
              </a:rPr>
              <a:t>School counseling, a critical working component of the system, is undergoing a transformation in which traditional inputs and processes are changing to support raising student achievement.</a:t>
            </a:r>
          </a:p>
          <a:p>
            <a:pPr marL="255651" lvl="0" indent="-255651">
              <a:spcAft>
                <a:spcPct val="0"/>
              </a:spcAft>
              <a:tabLst/>
            </a:pPr>
            <a:r>
              <a:rPr lang="en-US" altLang="en-US" sz="2200" b="1" i="1" dirty="0">
                <a:solidFill>
                  <a:srgbClr val="000099"/>
                </a:solidFill>
                <a:latin typeface="Times New Roman" panose="02020603050405020304" pitchFamily="18" charset="0"/>
                <a:cs typeface="Times New Roman" panose="02020603050405020304" pitchFamily="18" charset="0"/>
              </a:rPr>
              <a:t>Professional school counselors will be valued when they demonstrate effectiveness in making systemic changes that allow all students access to rigorous academic programs and support for success.</a:t>
            </a:r>
          </a:p>
        </p:txBody>
      </p:sp>
    </p:spTree>
    <p:extLst>
      <p:ext uri="{BB962C8B-B14F-4D97-AF65-F5344CB8AC3E}">
        <p14:creationId xmlns:p14="http://schemas.microsoft.com/office/powerpoint/2010/main" val="343914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tIns="91425">
            <a:noAutofit/>
          </a:bodyPr>
          <a:lstStyle/>
          <a:p>
            <a:pPr lvl="0">
              <a:defRPr/>
            </a:pPr>
            <a:r>
              <a:rPr lang="en-US" sz="3600" dirty="0">
                <a:solidFill>
                  <a:srgbClr val="0070C0"/>
                </a:solidFill>
                <a:latin typeface="Impact" panose="020B0806030902050204" pitchFamily="34" charset="0"/>
              </a:rPr>
              <a:t>Four Forces Driving Change in Schools</a:t>
            </a:r>
          </a:p>
        </p:txBody>
      </p:sp>
      <p:sp>
        <p:nvSpPr>
          <p:cNvPr id="3" name="Text Placeholder 2"/>
          <p:cNvSpPr>
            <a:spLocks noGrp="1"/>
          </p:cNvSpPr>
          <p:nvPr>
            <p:ph type="body" idx="1"/>
          </p:nvPr>
        </p:nvSpPr>
        <p:spPr>
          <a:xfrm>
            <a:off x="457200" y="1219200"/>
            <a:ext cx="8001000" cy="2743200"/>
          </a:xfrm>
        </p:spPr>
        <p:txBody>
          <a:bodyPr wrap="square" lIns="91425" tIns="91425" rIns="91425" bIns="91425">
            <a:noAutofit/>
          </a:bodyPr>
          <a:lstStyle/>
          <a:p>
            <a:pPr marL="432054" lvl="0" indent="-432054">
              <a:spcAft>
                <a:spcPct val="0"/>
              </a:spcAft>
              <a:buSzPts val="2400"/>
              <a:buFont typeface="Arial" panose="020B0604020202020204" pitchFamily="34" charset="0"/>
              <a:buAutoNum type="arabicPeriod"/>
              <a:tabLst/>
            </a:pPr>
            <a:r>
              <a:rPr lang="en-US" altLang="en-US" sz="2800" b="1" i="1" dirty="0">
                <a:solidFill>
                  <a:srgbClr val="660066"/>
                </a:solidFill>
                <a:latin typeface="Times New Roman" panose="02020603050405020304" pitchFamily="18" charset="0"/>
                <a:cs typeface="Times New Roman" panose="02020603050405020304" pitchFamily="18" charset="0"/>
              </a:rPr>
              <a:t>Inequities in the educational system</a:t>
            </a:r>
          </a:p>
          <a:p>
            <a:pPr marL="432054" lvl="0" indent="-432054">
              <a:spcAft>
                <a:spcPct val="0"/>
              </a:spcAft>
              <a:buSzPts val="2400"/>
              <a:buFont typeface="Arial" panose="020B0604020202020204" pitchFamily="34" charset="0"/>
              <a:buAutoNum type="arabicPeriod"/>
              <a:tabLst/>
            </a:pPr>
            <a:r>
              <a:rPr lang="en-US" altLang="en-US" sz="2800" b="1" i="1" dirty="0">
                <a:solidFill>
                  <a:srgbClr val="660066"/>
                </a:solidFill>
                <a:latin typeface="Times New Roman" panose="02020603050405020304" pitchFamily="18" charset="0"/>
                <a:cs typeface="Times New Roman" panose="02020603050405020304" pitchFamily="18" charset="0"/>
              </a:rPr>
              <a:t>Changes in the nation’s demographics and school populations</a:t>
            </a:r>
          </a:p>
          <a:p>
            <a:pPr marL="432054" lvl="0" indent="-432054">
              <a:spcAft>
                <a:spcPct val="0"/>
              </a:spcAft>
              <a:buSzPts val="2400"/>
              <a:buFont typeface="Arial" panose="020B0604020202020204" pitchFamily="34" charset="0"/>
              <a:buAutoNum type="arabicPeriod"/>
              <a:tabLst/>
            </a:pPr>
            <a:r>
              <a:rPr lang="en-US" altLang="en-US" sz="2800" b="1" i="1" dirty="0">
                <a:solidFill>
                  <a:srgbClr val="660066"/>
                </a:solidFill>
                <a:latin typeface="Times New Roman" panose="02020603050405020304" pitchFamily="18" charset="0"/>
                <a:cs typeface="Times New Roman" panose="02020603050405020304" pitchFamily="18" charset="0"/>
              </a:rPr>
              <a:t>Changes in the economy and the workplace</a:t>
            </a:r>
          </a:p>
          <a:p>
            <a:pPr marL="432054" lvl="0" indent="-432054">
              <a:spcAft>
                <a:spcPct val="0"/>
              </a:spcAft>
              <a:buSzPts val="2400"/>
              <a:buFont typeface="Arial" panose="020B0604020202020204" pitchFamily="34" charset="0"/>
              <a:buAutoNum type="arabicPeriod"/>
              <a:tabLst/>
            </a:pPr>
            <a:r>
              <a:rPr lang="en-US" altLang="en-US" sz="2800" b="1" i="1" dirty="0">
                <a:solidFill>
                  <a:srgbClr val="660066"/>
                </a:solidFill>
                <a:latin typeface="Times New Roman" panose="02020603050405020304" pitchFamily="18" charset="0"/>
                <a:cs typeface="Times New Roman" panose="02020603050405020304" pitchFamily="18" charset="0"/>
              </a:rPr>
              <a:t>Major changes in education public policy</a:t>
            </a:r>
          </a:p>
        </p:txBody>
      </p:sp>
      <p:pic>
        <p:nvPicPr>
          <p:cNvPr id="11" name="Picture 10">
            <a:extLst>
              <a:ext uri="{FF2B5EF4-FFF2-40B4-BE49-F238E27FC236}">
                <a16:creationId xmlns:a16="http://schemas.microsoft.com/office/drawing/2014/main" id="{F00D0D5E-CAF1-4BF8-A633-201C3B67CD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67000" y="3962400"/>
            <a:ext cx="3413760" cy="2560320"/>
          </a:xfrm>
          <a:prstGeom prst="rect">
            <a:avLst/>
          </a:prstGeom>
        </p:spPr>
      </p:pic>
    </p:spTree>
    <p:extLst>
      <p:ext uri="{BB962C8B-B14F-4D97-AF65-F5344CB8AC3E}">
        <p14:creationId xmlns:p14="http://schemas.microsoft.com/office/powerpoint/2010/main" val="76336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920542"/>
          </a:xfrm>
        </p:spPr>
        <p:txBody>
          <a:bodyPr tIns="91425">
            <a:noAutofit/>
          </a:bodyPr>
          <a:lstStyle/>
          <a:p>
            <a:pPr lvl="0">
              <a:defRPr/>
            </a:pPr>
            <a:r>
              <a:rPr lang="en-US" sz="3600" dirty="0">
                <a:solidFill>
                  <a:srgbClr val="FFC000"/>
                </a:solidFill>
                <a:latin typeface="Impact" panose="020B0806030902050204" pitchFamily="34" charset="0"/>
              </a:rPr>
              <a:t>Inequities in the Educational System</a:t>
            </a:r>
            <a:endParaRPr lang="en-US" sz="3600" b="0" dirty="0">
              <a:solidFill>
                <a:srgbClr val="FFC000"/>
              </a:solidFill>
              <a:latin typeface="Impact" panose="020B0806030902050204" pitchFamily="34" charset="0"/>
            </a:endParaRPr>
          </a:p>
        </p:txBody>
      </p:sp>
      <p:sp>
        <p:nvSpPr>
          <p:cNvPr id="3" name="Text Placeholder 2"/>
          <p:cNvSpPr>
            <a:spLocks noGrp="1"/>
          </p:cNvSpPr>
          <p:nvPr>
            <p:ph type="body" idx="1"/>
          </p:nvPr>
        </p:nvSpPr>
        <p:spPr>
          <a:xfrm>
            <a:off x="457200" y="1216836"/>
            <a:ext cx="8077200" cy="4574363"/>
          </a:xfrm>
        </p:spPr>
        <p:txBody>
          <a:bodyPr wrap="square" lIns="91425" tIns="91425" rIns="91425" bIns="91425">
            <a:noAutofit/>
          </a:bodyPr>
          <a:lstStyle/>
          <a:p>
            <a:pPr marL="255651" lvl="0" indent="-255651">
              <a:spcAft>
                <a:spcPct val="0"/>
              </a:spcAft>
              <a:tabLst/>
            </a:pPr>
            <a:r>
              <a:rPr lang="en-US" altLang="en-US" sz="2200" b="1" dirty="0">
                <a:solidFill>
                  <a:srgbClr val="FF0066"/>
                </a:solidFill>
                <a:latin typeface="Times New Roman" panose="02020603050405020304" pitchFamily="18" charset="0"/>
                <a:cs typeface="Times New Roman" panose="02020603050405020304" pitchFamily="18" charset="0"/>
              </a:rPr>
              <a:t>In the 1980s, a report titled </a:t>
            </a:r>
            <a:r>
              <a:rPr lang="en-US" altLang="en-US" sz="2200" b="1" i="1" dirty="0">
                <a:solidFill>
                  <a:srgbClr val="FF0066"/>
                </a:solidFill>
                <a:latin typeface="Times New Roman" panose="02020603050405020304" pitchFamily="18" charset="0"/>
                <a:cs typeface="Times New Roman" panose="02020603050405020304" pitchFamily="18" charset="0"/>
              </a:rPr>
              <a:t>A Nation At Risk </a:t>
            </a:r>
            <a:r>
              <a:rPr lang="en-US" altLang="en-US" sz="2200" b="1" dirty="0">
                <a:solidFill>
                  <a:srgbClr val="FF0066"/>
                </a:solidFill>
                <a:latin typeface="Times New Roman" panose="02020603050405020304" pitchFamily="18" charset="0"/>
                <a:cs typeface="Times New Roman" panose="02020603050405020304" pitchFamily="18" charset="0"/>
              </a:rPr>
              <a:t>concluded that the education system in the United States lagged behind those of other industrialized nations in meeting world-class educational standards.</a:t>
            </a:r>
          </a:p>
          <a:p>
            <a:pPr marL="741553" lvl="1" indent="-284353">
              <a:spcAft>
                <a:spcPct val="0"/>
              </a:spcAft>
            </a:pPr>
            <a:r>
              <a:rPr lang="en-US" altLang="en-US" sz="2200" b="1" i="1" dirty="0">
                <a:solidFill>
                  <a:srgbClr val="008000"/>
                </a:solidFill>
                <a:latin typeface="Times New Roman" panose="02020603050405020304" pitchFamily="18" charset="0"/>
                <a:cs typeface="Times New Roman" panose="02020603050405020304" pitchFamily="18" charset="0"/>
              </a:rPr>
              <a:t>The report found that the United States’ educational system lacked a set of coherent academic content standards to define what all students should know and be able to do as a result of their 12 years of public education.</a:t>
            </a:r>
          </a:p>
          <a:p>
            <a:pPr marL="741553" lvl="1" indent="-284353">
              <a:spcAft>
                <a:spcPct val="0"/>
              </a:spcAft>
            </a:pPr>
            <a:r>
              <a:rPr lang="en-US" altLang="en-US" sz="2200" b="1" i="1" dirty="0">
                <a:solidFill>
                  <a:srgbClr val="0070C0"/>
                </a:solidFill>
                <a:latin typeface="Times New Roman" panose="02020603050405020304" pitchFamily="18" charset="0"/>
                <a:cs typeface="Times New Roman" panose="02020603050405020304" pitchFamily="18" charset="0"/>
              </a:rPr>
              <a:t>The report recommended strengthening the high school core curriculum, stricter graduation requirements, and strengthening science instruction and teacher education.</a:t>
            </a:r>
          </a:p>
        </p:txBody>
      </p:sp>
    </p:spTree>
    <p:extLst>
      <p:ext uri="{BB962C8B-B14F-4D97-AF65-F5344CB8AC3E}">
        <p14:creationId xmlns:p14="http://schemas.microsoft.com/office/powerpoint/2010/main" val="187243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tIns="91425">
            <a:noAutofit/>
          </a:bodyPr>
          <a:lstStyle/>
          <a:p>
            <a:pPr lvl="0">
              <a:defRPr/>
            </a:pPr>
            <a:r>
              <a:rPr lang="en-US" sz="4000" dirty="0">
                <a:solidFill>
                  <a:srgbClr val="FFC000"/>
                </a:solidFill>
                <a:latin typeface="Impact" panose="020B0806030902050204" pitchFamily="34" charset="0"/>
              </a:rPr>
              <a:t>Inequities in the Educational System</a:t>
            </a:r>
            <a:endParaRPr lang="en-US" sz="4000" b="0" dirty="0">
              <a:solidFill>
                <a:srgbClr val="FFC000"/>
              </a:solidFill>
              <a:latin typeface="Impact" panose="020B0806030902050204" pitchFamily="34" charset="0"/>
            </a:endParaRPr>
          </a:p>
        </p:txBody>
      </p:sp>
      <p:sp>
        <p:nvSpPr>
          <p:cNvPr id="3" name="Text Placeholder 2"/>
          <p:cNvSpPr>
            <a:spLocks noGrp="1"/>
          </p:cNvSpPr>
          <p:nvPr>
            <p:ph type="body" idx="1"/>
          </p:nvPr>
        </p:nvSpPr>
        <p:spPr>
          <a:xfrm>
            <a:off x="457200" y="1219200"/>
            <a:ext cx="8077200" cy="4374371"/>
          </a:xfrm>
        </p:spPr>
        <p:txBody>
          <a:bodyPr wrap="square" lIns="91425" tIns="91425" rIns="91425" bIns="91425">
            <a:noAutofit/>
          </a:bodyPr>
          <a:lstStyle/>
          <a:p>
            <a:pPr marL="255651" lvl="0" indent="-255651">
              <a:spcAft>
                <a:spcPct val="0"/>
              </a:spcAft>
              <a:tabLst/>
            </a:pPr>
            <a:r>
              <a:rPr lang="en-US" altLang="en-US" sz="2000" b="1" dirty="0">
                <a:solidFill>
                  <a:srgbClr val="7030A0"/>
                </a:solidFill>
                <a:latin typeface="Times New Roman" panose="02020603050405020304" pitchFamily="18" charset="0"/>
                <a:cs typeface="Times New Roman" panose="02020603050405020304" pitchFamily="18" charset="0"/>
              </a:rPr>
              <a:t>Subsequent to </a:t>
            </a:r>
            <a:r>
              <a:rPr lang="en-US" altLang="en-US" sz="2000" b="1" i="1" dirty="0">
                <a:solidFill>
                  <a:srgbClr val="7030A0"/>
                </a:solidFill>
                <a:latin typeface="Times New Roman" panose="02020603050405020304" pitchFamily="18" charset="0"/>
                <a:cs typeface="Times New Roman" panose="02020603050405020304" pitchFamily="18" charset="0"/>
              </a:rPr>
              <a:t>A Nation at Risk</a:t>
            </a:r>
            <a:r>
              <a:rPr lang="en-US" altLang="en-US" sz="2000" b="1" dirty="0">
                <a:solidFill>
                  <a:srgbClr val="7030A0"/>
                </a:solidFill>
                <a:latin typeface="Times New Roman" panose="02020603050405020304" pitchFamily="18" charset="0"/>
                <a:cs typeface="Times New Roman" panose="02020603050405020304" pitchFamily="18" charset="0"/>
              </a:rPr>
              <a:t>, a group of policy makers issued a report highlighting the systemic barriers that contribute to:</a:t>
            </a:r>
          </a:p>
          <a:p>
            <a:pPr marL="741553" lvl="1" indent="-284353">
              <a:spcAft>
                <a:spcPct val="0"/>
              </a:spcAft>
            </a:pPr>
            <a:r>
              <a:rPr lang="en-US" altLang="en-US" sz="2000" b="1" i="1" dirty="0">
                <a:solidFill>
                  <a:srgbClr val="7030A0"/>
                </a:solidFill>
                <a:latin typeface="Times New Roman" panose="02020603050405020304" pitchFamily="18" charset="0"/>
                <a:cs typeface="Times New Roman" panose="02020603050405020304" pitchFamily="18" charset="0"/>
              </a:rPr>
              <a:t>The poor/under achievement of students of color and students from low-income families.</a:t>
            </a:r>
          </a:p>
          <a:p>
            <a:pPr marL="741553" lvl="1" indent="-284353">
              <a:spcAft>
                <a:spcPct val="0"/>
              </a:spcAft>
            </a:pPr>
            <a:r>
              <a:rPr lang="en-US" altLang="en-US" sz="2000" b="1" i="1" dirty="0">
                <a:solidFill>
                  <a:srgbClr val="7030A0"/>
                </a:solidFill>
                <a:latin typeface="Times New Roman" panose="02020603050405020304" pitchFamily="18" charset="0"/>
                <a:cs typeface="Times New Roman" panose="02020603050405020304" pitchFamily="18" charset="0"/>
              </a:rPr>
              <a:t>The achievement gap that exists between these students and their more affluent peers.</a:t>
            </a:r>
          </a:p>
          <a:p>
            <a:pPr marL="255651" lvl="0" indent="-255651">
              <a:spcAft>
                <a:spcPct val="0"/>
              </a:spcAft>
              <a:tabLst/>
            </a:pPr>
            <a:r>
              <a:rPr lang="en-US" altLang="en-US" sz="2000" b="1" dirty="0">
                <a:solidFill>
                  <a:srgbClr val="7030A0"/>
                </a:solidFill>
                <a:latin typeface="Times New Roman" panose="02020603050405020304" pitchFamily="18" charset="0"/>
                <a:cs typeface="Times New Roman" panose="02020603050405020304" pitchFamily="18" charset="0"/>
              </a:rPr>
              <a:t>The educational system systematically and consistently provides less to students who have the greatest educational needs.</a:t>
            </a:r>
          </a:p>
          <a:p>
            <a:pPr marL="741553" lvl="1" indent="-284353">
              <a:spcAft>
                <a:spcPct val="0"/>
              </a:spcAft>
            </a:pPr>
            <a:r>
              <a:rPr lang="en-US" altLang="en-US" sz="2000" b="1" dirty="0">
                <a:solidFill>
                  <a:srgbClr val="7030A0"/>
                </a:solidFill>
                <a:latin typeface="Times New Roman" panose="02020603050405020304" pitchFamily="18" charset="0"/>
                <a:cs typeface="Times New Roman" panose="02020603050405020304" pitchFamily="18" charset="0"/>
              </a:rPr>
              <a:t>The educational system operating in this manner is an inherently inequitable state of affairs that professional school counselors must address.</a:t>
            </a:r>
          </a:p>
        </p:txBody>
      </p:sp>
      <p:pic>
        <p:nvPicPr>
          <p:cNvPr id="5" name="Picture 4">
            <a:extLst>
              <a:ext uri="{FF2B5EF4-FFF2-40B4-BE49-F238E27FC236}">
                <a16:creationId xmlns:a16="http://schemas.microsoft.com/office/drawing/2014/main" id="{19D94ADA-DA8A-409D-90A7-96676608BA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000" y="4876799"/>
            <a:ext cx="4267200" cy="1952481"/>
          </a:xfrm>
          <a:prstGeom prst="rect">
            <a:avLst/>
          </a:prstGeom>
        </p:spPr>
      </p:pic>
    </p:spTree>
    <p:extLst>
      <p:ext uri="{BB962C8B-B14F-4D97-AF65-F5344CB8AC3E}">
        <p14:creationId xmlns:p14="http://schemas.microsoft.com/office/powerpoint/2010/main" val="38609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792162"/>
          </a:xfrm>
        </p:spPr>
        <p:txBody>
          <a:bodyPr tIns="91425">
            <a:noAutofit/>
          </a:bodyPr>
          <a:lstStyle/>
          <a:p>
            <a:pPr lvl="0">
              <a:defRPr/>
            </a:pPr>
            <a:r>
              <a:rPr lang="en-US" sz="3600" dirty="0">
                <a:solidFill>
                  <a:srgbClr val="FFC000"/>
                </a:solidFill>
                <a:latin typeface="Impact" panose="020B0806030902050204" pitchFamily="34" charset="0"/>
              </a:rPr>
              <a:t>Inequities in the Educational System</a:t>
            </a:r>
            <a:endParaRPr lang="en-US" sz="3600" b="0" dirty="0">
              <a:solidFill>
                <a:srgbClr val="FFC000"/>
              </a:solidFill>
              <a:latin typeface="Impact" panose="020B0806030902050204" pitchFamily="34" charset="0"/>
            </a:endParaRPr>
          </a:p>
        </p:txBody>
      </p:sp>
      <p:sp>
        <p:nvSpPr>
          <p:cNvPr id="3" name="Text Placeholder 2"/>
          <p:cNvSpPr>
            <a:spLocks noGrp="1"/>
          </p:cNvSpPr>
          <p:nvPr>
            <p:ph type="body" idx="1"/>
          </p:nvPr>
        </p:nvSpPr>
        <p:spPr>
          <a:xfrm>
            <a:off x="533400" y="1053821"/>
            <a:ext cx="8077200" cy="4750358"/>
          </a:xfrm>
        </p:spPr>
        <p:txBody>
          <a:bodyPr wrap="square" lIns="91425" tIns="91425" rIns="91425" bIns="91425">
            <a:noAutofit/>
          </a:bodyPr>
          <a:lstStyle/>
          <a:p>
            <a:pPr marL="255651" lvl="0" indent="-255651">
              <a:spcAft>
                <a:spcPct val="0"/>
              </a:spcAft>
              <a:tabLst/>
            </a:pPr>
            <a:r>
              <a:rPr lang="en-US" altLang="en-US" sz="2200" b="1" dirty="0">
                <a:solidFill>
                  <a:srgbClr val="7030A0"/>
                </a:solidFill>
                <a:latin typeface="Times New Roman" panose="02020603050405020304" pitchFamily="18" charset="0"/>
                <a:cs typeface="Times New Roman" panose="02020603050405020304" pitchFamily="18" charset="0"/>
              </a:rPr>
              <a:t>The achievement gap among students exists primarily because schools serving poor students and large numbers of students of color consistently:</a:t>
            </a:r>
          </a:p>
          <a:p>
            <a:pPr marL="741553" lvl="1" indent="-284353">
              <a:spcAft>
                <a:spcPct val="0"/>
              </a:spcAft>
            </a:pPr>
            <a:r>
              <a:rPr lang="en-US" altLang="en-US" sz="2200" b="1" i="1" dirty="0">
                <a:solidFill>
                  <a:srgbClr val="7030A0"/>
                </a:solidFill>
                <a:latin typeface="Times New Roman" panose="02020603050405020304" pitchFamily="18" charset="0"/>
                <a:cs typeface="Times New Roman" panose="02020603050405020304" pitchFamily="18" charset="0"/>
              </a:rPr>
              <a:t>Expect and demand less in the way of academic performance.</a:t>
            </a:r>
          </a:p>
          <a:p>
            <a:pPr marL="741553" lvl="1" indent="-284353">
              <a:spcAft>
                <a:spcPct val="0"/>
              </a:spcAft>
            </a:pPr>
            <a:r>
              <a:rPr lang="en-US" altLang="en-US" sz="2200" b="1" i="1" dirty="0">
                <a:solidFill>
                  <a:srgbClr val="7030A0"/>
                </a:solidFill>
                <a:latin typeface="Times New Roman" panose="02020603050405020304" pitchFamily="18" charset="0"/>
                <a:cs typeface="Times New Roman" panose="02020603050405020304" pitchFamily="18" charset="0"/>
              </a:rPr>
              <a:t>Provide these same students with a watered-down, weak curriculum that lacks academic content rigor.</a:t>
            </a:r>
          </a:p>
          <a:p>
            <a:pPr marL="741553" lvl="1" indent="-284353">
              <a:spcAft>
                <a:spcPct val="0"/>
              </a:spcAft>
            </a:pPr>
            <a:r>
              <a:rPr lang="en-US" altLang="en-US" sz="2200" b="1" i="1" dirty="0">
                <a:solidFill>
                  <a:srgbClr val="7030A0"/>
                </a:solidFill>
                <a:latin typeface="Times New Roman" panose="02020603050405020304" pitchFamily="18" charset="0"/>
                <a:cs typeface="Times New Roman" panose="02020603050405020304" pitchFamily="18" charset="0"/>
              </a:rPr>
              <a:t>Assign inexperienced and the least-qualified teachers to students who have the most serious academic need.</a:t>
            </a:r>
          </a:p>
          <a:p>
            <a:pPr marL="741553" lvl="1" indent="-284353">
              <a:spcAft>
                <a:spcPct val="0"/>
              </a:spcAft>
            </a:pPr>
            <a:r>
              <a:rPr lang="en-US" altLang="en-US" sz="2200" b="1" i="1" dirty="0">
                <a:solidFill>
                  <a:srgbClr val="7030A0"/>
                </a:solidFill>
                <a:latin typeface="Times New Roman" panose="02020603050405020304" pitchFamily="18" charset="0"/>
                <a:cs typeface="Times New Roman" panose="02020603050405020304" pitchFamily="18" charset="0"/>
              </a:rPr>
              <a:t>Provide fewer material resources to students who have the greatest needs.</a:t>
            </a:r>
          </a:p>
        </p:txBody>
      </p:sp>
      <p:pic>
        <p:nvPicPr>
          <p:cNvPr id="7" name="Picture 6">
            <a:extLst>
              <a:ext uri="{FF2B5EF4-FFF2-40B4-BE49-F238E27FC236}">
                <a16:creationId xmlns:a16="http://schemas.microsoft.com/office/drawing/2014/main" id="{DD0EA277-24D4-43E9-AD47-582EB53A16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14700" y="4572000"/>
            <a:ext cx="2628900" cy="1877449"/>
          </a:xfrm>
          <a:prstGeom prst="rect">
            <a:avLst/>
          </a:prstGeom>
        </p:spPr>
      </p:pic>
    </p:spTree>
    <p:extLst>
      <p:ext uri="{BB962C8B-B14F-4D97-AF65-F5344CB8AC3E}">
        <p14:creationId xmlns:p14="http://schemas.microsoft.com/office/powerpoint/2010/main" val="169040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tIns="91425">
            <a:noAutofit/>
          </a:bodyPr>
          <a:lstStyle/>
          <a:p>
            <a:pPr lvl="0"/>
            <a:r>
              <a:rPr lang="en-US" altLang="en-US" sz="3600" dirty="0">
                <a:solidFill>
                  <a:srgbClr val="7030A0"/>
                </a:solidFill>
                <a:latin typeface="Impact" panose="020B0806030902050204" pitchFamily="34" charset="0"/>
              </a:rPr>
              <a:t>Changes in the Nation’s Demographics and School Populations</a:t>
            </a:r>
          </a:p>
        </p:txBody>
      </p:sp>
      <p:sp>
        <p:nvSpPr>
          <p:cNvPr id="3" name="Text Placeholder 2"/>
          <p:cNvSpPr>
            <a:spLocks noGrp="1"/>
          </p:cNvSpPr>
          <p:nvPr>
            <p:ph type="body" idx="1"/>
          </p:nvPr>
        </p:nvSpPr>
        <p:spPr>
          <a:xfrm>
            <a:off x="457200" y="1417638"/>
            <a:ext cx="8077200" cy="4329821"/>
          </a:xfrm>
        </p:spPr>
        <p:txBody>
          <a:bodyPr wrap="square" lIns="91425" tIns="91425" rIns="91425" bIns="91425">
            <a:noAutofit/>
          </a:bodyPr>
          <a:lstStyle/>
          <a:p>
            <a:pPr marL="255651" lvl="0" indent="-255651">
              <a:spcAft>
                <a:spcPct val="0"/>
              </a:spcAft>
              <a:buSzPts val="2400"/>
              <a:tabLst/>
            </a:pPr>
            <a:r>
              <a:rPr lang="en-US" altLang="en-US" sz="2400" b="1" i="1" dirty="0">
                <a:solidFill>
                  <a:srgbClr val="006600"/>
                </a:solidFill>
                <a:latin typeface="Times New Roman" panose="02020603050405020304" pitchFamily="18" charset="0"/>
                <a:cs typeface="Times New Roman" panose="02020603050405020304" pitchFamily="18" charset="0"/>
              </a:rPr>
              <a:t>Communities are changing as a result of immigration, declining birth rates among some populations, and the general aging of the population.</a:t>
            </a:r>
          </a:p>
          <a:p>
            <a:pPr marL="255651" lvl="0" indent="-255651">
              <a:spcAft>
                <a:spcPct val="0"/>
              </a:spcAft>
              <a:buSzPts val="2400"/>
              <a:tabLst/>
            </a:pPr>
            <a:r>
              <a:rPr lang="en-US" altLang="en-US" sz="2400" b="1" dirty="0">
                <a:solidFill>
                  <a:srgbClr val="006600"/>
                </a:solidFill>
                <a:latin typeface="Times New Roman" panose="02020603050405020304" pitchFamily="18" charset="0"/>
                <a:cs typeface="Times New Roman" panose="02020603050405020304" pitchFamily="18" charset="0"/>
              </a:rPr>
              <a:t>To maintain the nation’s status as a world power and to protect and maintain the democratic way of life, the </a:t>
            </a:r>
            <a:r>
              <a:rPr lang="en-US" altLang="en-US" sz="2400" b="1" i="1" dirty="0">
                <a:solidFill>
                  <a:srgbClr val="7030A0"/>
                </a:solidFill>
                <a:latin typeface="Times New Roman" panose="02020603050405020304" pitchFamily="18" charset="0"/>
                <a:cs typeface="Times New Roman" panose="02020603050405020304" pitchFamily="18" charset="0"/>
              </a:rPr>
              <a:t>education system must educate all of its citizens.</a:t>
            </a:r>
          </a:p>
          <a:p>
            <a:pPr marL="741553" lvl="1" indent="-284353">
              <a:spcAft>
                <a:spcPct val="0"/>
              </a:spcAft>
              <a:buSzPts val="2400"/>
            </a:pPr>
            <a:r>
              <a:rPr lang="en-US" altLang="en-US" sz="2400" b="1" i="1" dirty="0">
                <a:solidFill>
                  <a:srgbClr val="006600"/>
                </a:solidFill>
                <a:latin typeface="Times New Roman" panose="02020603050405020304" pitchFamily="18" charset="0"/>
                <a:cs typeface="Times New Roman" panose="02020603050405020304" pitchFamily="18" charset="0"/>
              </a:rPr>
              <a:t>Resources must be distributed equitably, based on student need (i.e., those who need more should get more) if we are to meet the mandate of education for all students to higher levels of academic proficiency.</a:t>
            </a:r>
          </a:p>
        </p:txBody>
      </p:sp>
      <p:pic>
        <p:nvPicPr>
          <p:cNvPr id="5" name="Picture 4">
            <a:extLst>
              <a:ext uri="{FF2B5EF4-FFF2-40B4-BE49-F238E27FC236}">
                <a16:creationId xmlns:a16="http://schemas.microsoft.com/office/drawing/2014/main" id="{45EA2AE6-308E-407F-A053-18057BF15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432341"/>
            <a:ext cx="1828800" cy="1359408"/>
          </a:xfrm>
          <a:prstGeom prst="rect">
            <a:avLst/>
          </a:prstGeom>
        </p:spPr>
      </p:pic>
    </p:spTree>
    <p:extLst>
      <p:ext uri="{BB962C8B-B14F-4D97-AF65-F5344CB8AC3E}">
        <p14:creationId xmlns:p14="http://schemas.microsoft.com/office/powerpoint/2010/main" val="167598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868362"/>
          </a:xfrm>
        </p:spPr>
        <p:txBody>
          <a:bodyPr tIns="91425">
            <a:noAutofit/>
          </a:bodyPr>
          <a:lstStyle/>
          <a:p>
            <a:pPr lvl="0">
              <a:defRPr/>
            </a:pPr>
            <a:r>
              <a:rPr lang="en-US" sz="3200" dirty="0">
                <a:solidFill>
                  <a:srgbClr val="00B050"/>
                </a:solidFill>
                <a:latin typeface="Impact" panose="020B0806030902050204" pitchFamily="34" charset="0"/>
              </a:rPr>
              <a:t>Changes in the Economy and the Workplace</a:t>
            </a:r>
            <a:endParaRPr lang="en-US" sz="3200" b="0" dirty="0">
              <a:solidFill>
                <a:srgbClr val="00B050"/>
              </a:solidFill>
              <a:latin typeface="Impact" panose="020B0806030902050204" pitchFamily="34" charset="0"/>
            </a:endParaRPr>
          </a:p>
        </p:txBody>
      </p:sp>
      <p:sp>
        <p:nvSpPr>
          <p:cNvPr id="3" name="Text Placeholder 2"/>
          <p:cNvSpPr>
            <a:spLocks noGrp="1"/>
          </p:cNvSpPr>
          <p:nvPr>
            <p:ph type="body" idx="1"/>
          </p:nvPr>
        </p:nvSpPr>
        <p:spPr>
          <a:xfrm>
            <a:off x="457200" y="1143000"/>
            <a:ext cx="8077200" cy="3304103"/>
          </a:xfrm>
        </p:spPr>
        <p:txBody>
          <a:bodyPr wrap="square" lIns="91425" tIns="91425" rIns="91425" bIns="91425">
            <a:noAutofit/>
          </a:bodyPr>
          <a:lstStyle/>
          <a:p>
            <a:pPr marL="255651" lvl="0" indent="-255651">
              <a:spcAft>
                <a:spcPct val="0"/>
              </a:spcAft>
              <a:buSzPts val="2400"/>
              <a:tabLst/>
            </a:pPr>
            <a:r>
              <a:rPr lang="en-US" altLang="en-US" sz="2400" b="1" i="1" dirty="0">
                <a:solidFill>
                  <a:srgbClr val="FF6600"/>
                </a:solidFill>
                <a:latin typeface="Times New Roman" panose="02020603050405020304" pitchFamily="18" charset="0"/>
                <a:cs typeface="Times New Roman" panose="02020603050405020304" pitchFamily="18" charset="0"/>
              </a:rPr>
              <a:t>The global economy, technological advances, and the explosion of knowledge in science and related fields </a:t>
            </a:r>
            <a:r>
              <a:rPr lang="en-US" altLang="en-US" sz="2400" b="1" dirty="0">
                <a:solidFill>
                  <a:srgbClr val="FF6600"/>
                </a:solidFill>
                <a:latin typeface="Times New Roman" panose="02020603050405020304" pitchFamily="18" charset="0"/>
                <a:cs typeface="Times New Roman" panose="02020603050405020304" pitchFamily="18" charset="0"/>
              </a:rPr>
              <a:t>have resulted in major changes in the workplace, the way we work, and the requirements for success in the workplace.</a:t>
            </a:r>
          </a:p>
          <a:p>
            <a:pPr marL="741553" lvl="1" indent="-284353">
              <a:spcAft>
                <a:spcPct val="0"/>
              </a:spcAft>
              <a:buSzPts val="2400"/>
            </a:pPr>
            <a:r>
              <a:rPr lang="en-US" altLang="en-US" sz="2400" b="1" dirty="0">
                <a:solidFill>
                  <a:srgbClr val="FF6600"/>
                </a:solidFill>
                <a:latin typeface="Times New Roman" panose="02020603050405020304" pitchFamily="18" charset="0"/>
                <a:cs typeface="Times New Roman" panose="02020603050405020304" pitchFamily="18" charset="0"/>
              </a:rPr>
              <a:t>All students need to be provided with the opportunity to master challenging academic content to participate successfully in the local and global economy.</a:t>
            </a:r>
          </a:p>
        </p:txBody>
      </p:sp>
      <p:pic>
        <p:nvPicPr>
          <p:cNvPr id="5" name="Picture 4">
            <a:extLst>
              <a:ext uri="{FF2B5EF4-FFF2-40B4-BE49-F238E27FC236}">
                <a16:creationId xmlns:a16="http://schemas.microsoft.com/office/drawing/2014/main" id="{69764932-1CB4-498B-B55D-A20F79505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962400"/>
            <a:ext cx="4267200" cy="2514600"/>
          </a:xfrm>
          <a:prstGeom prst="ellipse">
            <a:avLst/>
          </a:prstGeom>
          <a:ln>
            <a:noFill/>
          </a:ln>
          <a:effectLst>
            <a:softEdge rad="112500"/>
          </a:effectLst>
        </p:spPr>
      </p:pic>
    </p:spTree>
    <p:extLst>
      <p:ext uri="{BB962C8B-B14F-4D97-AF65-F5344CB8AC3E}">
        <p14:creationId xmlns:p14="http://schemas.microsoft.com/office/powerpoint/2010/main" val="4140594603"/>
      </p:ext>
    </p:extLst>
  </p:cSld>
  <p:clrMapOvr>
    <a:masterClrMapping/>
  </p:clrMapOvr>
</p:sld>
</file>

<file path=ppt/theme/theme1.xml><?xml version="1.0" encoding="utf-8"?>
<a:theme xmlns:a="http://schemas.openxmlformats.org/drawingml/2006/main" name="06090007">
  <a:themeElements>
    <a:clrScheme name="06090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6090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6090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6090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6090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6090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6090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6090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6090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6090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6090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6090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6090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6090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06090007</Template>
  <TotalTime>1825</TotalTime>
  <Words>3338</Words>
  <Application>Microsoft Office PowerPoint</Application>
  <PresentationFormat>On-screen Show (4:3)</PresentationFormat>
  <Paragraphs>186</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Impact</vt:lpstr>
      <vt:lpstr>Rockwell Extra Bold</vt:lpstr>
      <vt:lpstr>Times New Roman</vt:lpstr>
      <vt:lpstr>Wingdings</vt:lpstr>
      <vt:lpstr>Courier New</vt:lpstr>
      <vt:lpstr>06090007</vt:lpstr>
      <vt:lpstr>Transformational Thinking in Today’s Schools</vt:lpstr>
      <vt:lpstr>School: The Primary Workplace for School Counselors</vt:lpstr>
      <vt:lpstr>The Context of Professional School Counseling</vt:lpstr>
      <vt:lpstr>Four Forces Driving Change in Schools</vt:lpstr>
      <vt:lpstr>Inequities in the Educational System</vt:lpstr>
      <vt:lpstr>Inequities in the Educational System</vt:lpstr>
      <vt:lpstr>Inequities in the Educational System</vt:lpstr>
      <vt:lpstr>Changes in the Nation’s Demographics and School Populations</vt:lpstr>
      <vt:lpstr>Changes in the Economy and the Workplace</vt:lpstr>
      <vt:lpstr>Changes in the Economy and the Workplace</vt:lpstr>
      <vt:lpstr>Major Changes in Education Public Policy</vt:lpstr>
      <vt:lpstr>Major Changes in Education Public Policy</vt:lpstr>
      <vt:lpstr>Education Reform: The College and Career Readiness Policy and School Reform</vt:lpstr>
      <vt:lpstr>Education Reform: The College and Career Readiness Policy and School Reform</vt:lpstr>
      <vt:lpstr>Education Reform: The College and Career Readiness Policy and School Reform</vt:lpstr>
      <vt:lpstr>Policies That Promote College-Level Rigor for All Students Drive Changes in School Counselor Practice</vt:lpstr>
      <vt:lpstr>Policies That Promote College-Level Rigor for All Students Drive Changes in School Counselor Practice</vt:lpstr>
      <vt:lpstr>School Reforms Prompt the Transforming School Counseling Movement</vt:lpstr>
      <vt:lpstr>The Transforming School Counseling Initiative – The Education Trust</vt:lpstr>
      <vt:lpstr>The Transforming School Counseling Initiative – The Education Trust</vt:lpstr>
      <vt:lpstr>National Standards for School Counseling Programs</vt:lpstr>
      <vt:lpstr>The ASCA National Model: A Framework for School Counseling Programs</vt:lpstr>
      <vt:lpstr>The Reach Higher Initiative</vt:lpstr>
      <vt:lpstr>The Reach Higher Initiative</vt:lpstr>
      <vt:lpstr>Impact of Change on School Counselor Practice: Accountability in School Counselor Practice</vt:lpstr>
      <vt:lpstr>Advocacy in School Counseling Practice</vt:lpstr>
      <vt:lpstr>National Guidance for Transformed School Counseling Functions</vt:lpstr>
      <vt:lpstr>A Call for Change in School Counselor Preparation Programs</vt:lpstr>
      <vt:lpstr>Accountability: Practice That Demonstrates School Counseling Counts</vt:lpstr>
      <vt:lpstr>Leadership and Transformed School Counselor Practice</vt:lpstr>
      <vt:lpstr>Leadership and Transformed School Counselor Practice</vt:lpstr>
      <vt:lpstr>What Prevents Professional School Counselors from Changing? </vt:lpstr>
      <vt:lpstr>What Prevents Professional School Counselors from Changing? </vt:lpstr>
      <vt:lpstr>What Prevents Professional School Counselors from Changing? </vt:lpstr>
      <vt:lpstr>A Sense of Urgency is Propelling Change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Rowland</dc:creator>
  <cp:lastModifiedBy>Karen Rowland</cp:lastModifiedBy>
  <cp:revision>42</cp:revision>
  <dcterms:created xsi:type="dcterms:W3CDTF">2008-01-04T05:11:16Z</dcterms:created>
  <dcterms:modified xsi:type="dcterms:W3CDTF">2018-05-17T19:56:55Z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TC060900071033</vt:lpwstr>
  </property>
</Properties>
</file>