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28" r:id="rId12"/>
    <p:sldId id="268" r:id="rId13"/>
    <p:sldId id="269" r:id="rId14"/>
    <p:sldId id="270" r:id="rId15"/>
    <p:sldId id="271" r:id="rId16"/>
    <p:sldId id="272" r:id="rId17"/>
    <p:sldId id="273" r:id="rId18"/>
    <p:sldId id="334" r:id="rId19"/>
    <p:sldId id="274" r:id="rId20"/>
    <p:sldId id="275" r:id="rId21"/>
    <p:sldId id="337" r:id="rId22"/>
    <p:sldId id="338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4E5769-22A0-414B-9AD1-48A4409043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F9C94-22D5-4E7A-867C-0F2CD741AA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359DE-4CD9-47CE-9308-063243ADD4A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82CF9-00B9-40B5-BD0D-504FDE14F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23E9-0B20-4D4D-9358-F2F320C6FB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9F011-5546-4F87-AE63-DCB988B0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42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293A9-3D5C-474F-9A5C-34C45EEACCE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46B02-39FA-481F-A264-E10BA3B8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0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77FB8C39-AC2D-4BCC-82A4-4017CE1D4DC1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F75AC0-C49A-4C5A-8D57-C416D46539A4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33F14F0-9F65-47DB-B7F9-3FE4912DAFA4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B4B8BE47-862E-4D72-9699-7B2FEEE14B7F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FA3EDA3A-2C28-4BD3-ACBF-E5E3C610D5E3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5123A7B8-7050-4EC1-903F-50183400D37D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FCBBB97E-13B4-48E6-909D-8721C984A644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5F739A72-FA9D-435B-BF57-02D41E63E97B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970698C4-1364-4B4D-937F-871B67B0BA97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EB82AAD-40CF-4B6A-98B2-60CA0CF33CD2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25380DA7-8DE0-42A3-BAC6-F17241DFBF7C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476CD1F-B060-49B7-9168-052CD8C0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E566-9AEF-495F-9851-29172115447B}" type="datetime1">
              <a:rPr lang="en-US" smtClean="0"/>
              <a:t>5/17/2018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31006C5-0124-470D-B25D-5F815F2B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A2F2B4D-83D7-46DD-B533-12DAEC86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74EF-998E-4020-9CDF-25CCED21A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8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E94A9-A7E5-4CCC-BCBF-5BFBFC5D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9E2F-6725-49FB-915A-9853149DF0E6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E011-A24B-4EFB-AF37-83644785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AD54B-301C-4776-8C48-285CC83F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99DA-12F1-47F5-922F-E8979AD9F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C490C90D-7F9A-4878-82EA-1148B1D60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18C5EAAB-70E7-4238-B38E-F1466919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en-US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62AB03-0104-499A-B784-EA6BC6AA4A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ECDC-2BCF-4393-83FB-B58977AFFCA9}" type="datetime1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E7D17A-17B0-4082-B007-1C71976F39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B4AE62-5E18-4678-8C25-A02E2764DB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3351-DCC3-45B6-9308-1D6E96594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283D-8A16-44C2-BE94-202B898F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89FA-C77B-4785-B83D-D6D9AF0C73BD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53779-0BE8-4C2F-88B3-7325BD55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E23DD-452C-4BCA-9053-50B5BD1E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14A0-3E80-40A4-B219-8E2FE7DFA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4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D4FE89E2-980A-4882-9227-8D1EC29B0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B9A3D1FE-1D54-46FC-878E-7E4524D4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BD3C8E-1477-4868-AB44-F45D76A6ED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80E39-7896-4EA1-A8D1-1AA09C3EDF70}" type="datetime1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2DEE4C-1AC2-423D-A424-E78DE12617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5FF1B-AB3D-4874-873F-1FE8774AAF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DDA5-32D1-4098-919D-8655FA755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2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0872CD-CA20-4D70-9E67-4BE9E1ED16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581F8-12FF-4664-B513-1743588E4A43}" type="datetime1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545D03-BE9A-443D-A972-C426D0F20A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318E3A-B62D-4412-9A69-B9E6CCD843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3EFE-7CF8-4ED7-A9CC-7E6178DF0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7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66864-DA63-440C-95CC-7E31900D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9855-BAC8-452E-A08F-4B2761CFC96C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EB75A-4DA9-4FBF-AF19-0FD5C01E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4F357-3FF4-4E3F-876C-16BDD128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784B-669E-4DF3-A7A0-E488D075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6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C1B24-9324-48DA-BF88-886EDBC71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8A6B-F854-47F6-9DF0-5EC413E42CB2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9BDBA-F073-44C7-939F-797DA7B7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9D896-D4D0-4C66-8C32-57A0BD69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9A6A-B96D-4E73-B40D-964EA1509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7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CC6EE-096B-4E15-B820-30C31101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873C-5029-4E22-8844-F7AFF3A3247D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1BBEC-0FCD-4E95-8599-3014542E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9E03F-4B81-44C9-9080-EA029C84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68F9-3076-4C6D-B7E4-16752D392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8D142-549B-4BF6-A1F7-BAAB92D4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DD18C-8307-4988-9D99-29BB440C2186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6C41D-240D-4D95-A249-AD6A4F44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22500-E06E-421F-A29A-0BE45464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22DC-669E-4502-8D13-84F08839E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4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351A49-63AA-447F-A3EB-BC6567AE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4181-8724-4DF3-9C08-93E19E8E87B1}" type="datetime1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879F0F-6ED9-4F2B-BB8C-BBF2466D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90A676-BEDD-4717-9C52-03A29D37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4C59-084B-41DF-8C09-29488B458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1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B45E0C-2952-47B7-BDCC-97653F9D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5F03-B425-4D0E-BCDF-A6345F8B2136}" type="datetime1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7E3EA5-D2FB-467E-A4E1-28AB4C39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600107-E53B-4599-B5A4-B5F5AA60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FA8D-6E12-48DD-9F5A-FCBE70365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7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FCE21F-759D-4E63-B7B9-020D5D09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DE28-83D9-4506-9958-B3C80D5F8108}" type="datetime1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2342DB-3E1D-41AD-841B-6C7D756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050C6B-1982-43A3-92B0-8A76A25C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8678-9814-426E-AD0B-64CDFD8E4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6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438F6A-E901-41E7-AA17-9B8059BA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406B-2BED-4882-BF1F-172A32DD9DA1}" type="datetime1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1BAA39-F6C5-4428-8DB1-C9E69332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74D203-318B-428C-81F4-A013F3B0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0898-ACD6-4667-9464-80AB52B1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26A98D-5965-432F-925D-1CD497CF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6404D-5996-452F-89FA-82C612BCE860}" type="datetime1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8DB4D3-2302-43E3-92EC-58688313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857EC3-F5E4-49AD-B633-49FADDE3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0926-8ADC-4052-8B53-59D188F1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3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4F863B-9482-4D37-8A24-A36FE668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C9AB-EE57-4061-9195-70DA5DA65523}" type="datetime1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A61508-8BB0-47EC-80AE-8CF4F9B3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D42BFA-C560-4A09-9944-519AFD08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E0E4-47C9-4768-A773-0B0EE91BC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4C6BF655-E08B-4F9F-AC3A-A0BCEFC4583B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C0DDCB0-9FCA-47D4-A190-3243B214A5AD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B48DC5-D375-492C-82B2-2767CE9C6BF6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BBEEDB9C-FB87-4D5B-91AB-1B52E3810DF7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51A7A230-7177-467B-83FB-8BC7202BE26E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CC83486E-1992-4126-B8B9-D565F4051E66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F9E64F7-FA93-4CE0-AE96-0E58BFA6C3B9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240CBED8-16F3-4155-B82A-033BA0548099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C0EC49FE-D182-4B6B-9197-44AE8FF0527E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D1E2BCD-54F0-4A4A-9F34-D38E9E7009DD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9FF05AC-59E2-427F-8C5E-D45C3228869F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AC22D10-7019-4A76-B04C-58CE00C46F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A3D5BCA-2A54-4E4E-8D1C-DCCA09F74D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CFE4C-F345-4683-A560-492941A4D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BAB34C-1D20-4155-9886-BAD566A327D3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2CCE5-3D94-4B85-BE52-06F948BA7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A824C-D8E7-41FE-9E2F-E22ADA363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BEB1D27-A473-46BF-A70D-1E08177BA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93" r:id="rId11"/>
    <p:sldLayoutId id="2147483788" r:id="rId12"/>
    <p:sldLayoutId id="2147483794" r:id="rId13"/>
    <p:sldLayoutId id="2147483789" r:id="rId14"/>
    <p:sldLayoutId id="2147483790" r:id="rId15"/>
    <p:sldLayoutId id="2147483791" r:id="rId16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bullying14.wikispaces.com/preventio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an-introduction-to-nutrition/s06-04-national-goals-for-nutrition-a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S_Navy_070718-N-0807W-049_Students_from_Jack_N._Darby_Elementary_School_learn_and_construct_Japanese_origami_cranes_from_a_U.S._Navy_Sailor_as_a_symbolic_gesture_toward_peace_in_Sasebo,_Japan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7F067E7-2C9F-41BB-91AE-0AB788FD66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66124" y="121051"/>
            <a:ext cx="8143875" cy="2392363"/>
          </a:xfrm>
        </p:spPr>
        <p:txBody>
          <a:bodyPr/>
          <a:lstStyle/>
          <a:p>
            <a:pPr algn="ctr"/>
            <a:r>
              <a:rPr lang="en-US" altLang="en-US" sz="4800" b="1" dirty="0">
                <a:latin typeface="Britannic Bold" panose="020B0903060703020204" pitchFamily="34" charset="0"/>
              </a:rPr>
              <a:t>Outcomes Research on School Counseling Interventions and Programs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B58FB70-2ED1-45AA-BAE7-E77977E1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8168" y="3011094"/>
            <a:ext cx="5053264" cy="10969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6600" dirty="0">
                <a:solidFill>
                  <a:srgbClr val="90C226"/>
                </a:solidFill>
                <a:latin typeface="Britannic Bold" panose="020B0903060703020204" pitchFamily="34" charset="0"/>
              </a:rPr>
              <a:t>CHAPTER 6</a:t>
            </a:r>
            <a:endParaRPr lang="en-US" sz="6600" dirty="0">
              <a:latin typeface="Britannic Bold" panose="020B09030607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688D2-3B93-4384-AC3F-D47C2173E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2" y="2513414"/>
            <a:ext cx="4286250" cy="4286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7CD5F-0CBB-45FC-87CB-36DA3C4B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5663A-A28E-4C30-9AC3-EB34EF9A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074EF-998E-4020-9CDF-25CCED21A6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925AAAA-07CB-4BE8-973A-3734FF663B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4838" y="339725"/>
            <a:ext cx="8153400" cy="1143000"/>
          </a:xfrm>
        </p:spPr>
        <p:txBody>
          <a:bodyPr anchor="ctr"/>
          <a:lstStyle/>
          <a:p>
            <a:r>
              <a:rPr lang="en-US" altLang="en-US" sz="3200" dirty="0">
                <a:latin typeface="Tahoma" panose="020B0604030504040204" pitchFamily="34" charset="0"/>
              </a:rPr>
              <a:t>School Counseling Core Curriculum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2CDEB5A-E263-442B-9DEE-6ACEDC1EB22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581150"/>
            <a:ext cx="9093200" cy="4086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Tahoma" panose="020B0604030504040204" pitchFamily="34" charset="0"/>
              </a:rPr>
              <a:t>Elementary counselors primarily used the guidance curriculum to address personal/affective needs.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Tahoma" panose="020B0604030504040204" pitchFamily="34" charset="0"/>
              </a:rPr>
              <a:t>Elementary guidance lessons which focused on improving self-esteem and self-concept had limited impact on students’ self-esteem.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Tahoma" panose="020B0604030504040204" pitchFamily="34" charset="0"/>
                <a:cs typeface="Courier New" panose="02070309020205020404" pitchFamily="49" charset="0"/>
              </a:rPr>
              <a:t>Schlossberg, Morris, and Lieberman (2001) found that counselor-led, developmental guidance units presented in 9th grade classrooms have the potential to improve students' expressed behavior and general school attitudes, while also addressing student developmental needs.</a:t>
            </a:r>
          </a:p>
          <a:p>
            <a:pPr lvl="1"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F067DF0-3FC7-4533-84F3-30D69269C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7300" y="58150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65DB2C-CCCF-49E3-B089-5B51A156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3A5C1-2B13-431A-93C8-D828A235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83FFD-7228-4E1C-B0DA-50DC11256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3"/>
          <a:stretch/>
        </p:blipFill>
        <p:spPr>
          <a:xfrm>
            <a:off x="9015663" y="1065971"/>
            <a:ext cx="3176337" cy="498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2" y="250257"/>
            <a:ext cx="8596312" cy="952900"/>
          </a:xfrm>
        </p:spPr>
        <p:txBody>
          <a:bodyPr vert="horz" wrap="square" lIns="91440" tIns="91425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Counseling Core Curriculum</a:t>
            </a: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482" y="1203157"/>
            <a:ext cx="8559181" cy="4004110"/>
          </a:xfr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tabLst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development of evidence-based, empirically supported guidance curriculum materials is a crucial step in transforming school counseling.</a:t>
            </a:r>
          </a:p>
          <a:p>
            <a:pPr>
              <a:tabLst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recommended that the development and evaluation of guidance curriculum materials:</a:t>
            </a:r>
          </a:p>
          <a:p>
            <a:pPr lvl="1" indent="-284400"/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the needs of students.</a:t>
            </a:r>
          </a:p>
          <a:p>
            <a:pPr lvl="1" indent="-284400"/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Correspond to the A S C A 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Mindsets and Behaviors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C5752-6879-453F-B99B-6EEFB347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28A39-3CEA-4B7F-B3E7-E2F6870F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A68F9-3076-4C6D-B7E4-16752D392A1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0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4863CB8-34BE-4F8D-8C99-99BA70504C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en-US" sz="3200" dirty="0">
                <a:latin typeface="Tahoma" panose="020B0604030504040204" pitchFamily="34" charset="0"/>
              </a:rPr>
              <a:t>Individual Student Planning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FB5838D-4ADB-4E86-B820-1D80ACACB9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930400"/>
            <a:ext cx="9058275" cy="4111625"/>
          </a:xfrm>
        </p:spPr>
        <p:txBody>
          <a:bodyPr/>
          <a:lstStyle/>
          <a:p>
            <a:r>
              <a:rPr lang="en-US" altLang="en-US" sz="3200" dirty="0">
                <a:latin typeface="Tahoma" panose="020B0604030504040204" pitchFamily="34" charset="0"/>
              </a:rPr>
              <a:t>Only 10 studies of individual planning have been conducted, mostly with high school students.</a:t>
            </a:r>
          </a:p>
          <a:p>
            <a:r>
              <a:rPr lang="en-US" altLang="en-US" sz="3200" dirty="0">
                <a:latin typeface="Tahoma" panose="020B0604030504040204" pitchFamily="34" charset="0"/>
              </a:rPr>
              <a:t>Overall weighted effect size was statistically significant.</a:t>
            </a:r>
          </a:p>
          <a:p>
            <a:r>
              <a:rPr lang="en-US" altLang="en-US" sz="3200" dirty="0">
                <a:latin typeface="Tahoma" panose="020B0604030504040204" pitchFamily="34" charset="0"/>
              </a:rPr>
              <a:t>Professional school counselors </a:t>
            </a:r>
            <a:r>
              <a:rPr lang="en-US" altLang="en-US" sz="3200" dirty="0">
                <a:latin typeface="Tahoma" panose="020B0604030504040204" pitchFamily="34" charset="0"/>
                <a:cs typeface="Courier New" panose="02070309020205020404" pitchFamily="49" charset="0"/>
              </a:rPr>
              <a:t>often design individual planning around educational and career/vocational planning.</a:t>
            </a:r>
            <a:endParaRPr lang="en-US" altLang="en-US" sz="3200" dirty="0">
              <a:latin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5EC225-DF37-46F1-A563-38B1D0DE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54B168-87A8-4D8B-9A9A-9826EF9A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1F0D7DC-3B1E-42AE-B64C-DB649EC27D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287338"/>
            <a:ext cx="8596312" cy="1320800"/>
          </a:xfrm>
        </p:spPr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Individual Student Planning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4D6CEAF-6513-4F87-8C93-2BC7D7464E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493838"/>
            <a:ext cx="9032875" cy="4548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Tahoma" panose="020B0604030504040204" pitchFamily="34" charset="0"/>
              </a:rPr>
              <a:t>Parents and students indicate that they would like more emphasis on career guidance and development activities.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ahoma" panose="020B0604030504040204" pitchFamily="34" charset="0"/>
                <a:cs typeface="Courier New" panose="02070309020205020404" pitchFamily="49" charset="0"/>
              </a:rPr>
              <a:t>Meta-analyses differ somewhat on the degree to which career interventions are effective</a:t>
            </a:r>
            <a:r>
              <a:rPr lang="en-US" altLang="en-US" sz="2800">
                <a:latin typeface="Tahoma" panose="020B060403050404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The first meta-analysis (Oliver &amp; Spokane, 1988) indicated career interventions were highly effective, whereas the meta-analysis of more current research (Whiston et al., 1998) found career interventions to be moderately effective.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9A3C50-D18F-4ADA-A47F-C3B537B1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379F85-99E7-4C3B-A468-AF42F67E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5BDC51B-1796-411D-85CA-5A0BC9FE55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415925"/>
            <a:ext cx="8596312" cy="1320800"/>
          </a:xfrm>
        </p:spPr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Individual Student Planning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4AB3CC0-307D-4096-94C1-8161C9B37D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631950"/>
            <a:ext cx="8813800" cy="3881438"/>
          </a:xfrm>
        </p:spPr>
        <p:txBody>
          <a:bodyPr/>
          <a:lstStyle/>
          <a:p>
            <a:r>
              <a:rPr lang="en-US" altLang="en-US" sz="2800">
                <a:latin typeface="Tahoma" panose="020B0604030504040204" pitchFamily="34" charset="0"/>
                <a:cs typeface="Courier New" panose="02070309020205020404" pitchFamily="49" charset="0"/>
              </a:rPr>
              <a:t>A recent study found that “counselor-free” interventions are not effective, and interventions that involve a counselor are significantly more efficacious (Whiston, Brecheisen, &amp; Stephens, 2003).</a:t>
            </a:r>
            <a:r>
              <a:rPr lang="en-US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altLang="en-US" sz="2800">
                <a:latin typeface="Tahoma" panose="020B0604030504040204" pitchFamily="34" charset="0"/>
              </a:rPr>
              <a:t>Whiston et al. (1998) found that career interventions were more effective at the junior/high middle school level than at the high school level.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endParaRPr lang="en-US" altLang="en-US" sz="28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en-US" sz="2800">
                <a:latin typeface="Tahoma" panose="020B0604030504040204" pitchFamily="34" charset="0"/>
                <a:cs typeface="Courier New" panose="02070309020205020404" pitchFamily="49" charset="0"/>
              </a:rPr>
              <a:t>Career development activities seem to be generally effective.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0105CE-4763-4F86-A6ED-7A077806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8821C-EB73-40A8-AC7A-3803AD88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42699B9-E428-4876-A783-A96A900F48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5757" y="128337"/>
            <a:ext cx="8596312" cy="1320800"/>
          </a:xfrm>
        </p:spPr>
        <p:txBody>
          <a:bodyPr anchor="ctr"/>
          <a:lstStyle/>
          <a:p>
            <a:r>
              <a:rPr lang="en-US" altLang="en-US" dirty="0">
                <a:latin typeface="Tahoma" panose="020B0604030504040204" pitchFamily="34" charset="0"/>
              </a:rPr>
              <a:t>Responsive Services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6F8633A-74DB-4FCE-85CA-A6AF89DC66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35757" y="1324009"/>
            <a:ext cx="6406331" cy="4807284"/>
          </a:xfrm>
        </p:spPr>
        <p:txBody>
          <a:bodyPr/>
          <a:lstStyle/>
          <a:p>
            <a:r>
              <a:rPr lang="en-US" altLang="en-US" sz="2800" dirty="0">
                <a:latin typeface="Tahoma" panose="020B0604030504040204" pitchFamily="34" charset="0"/>
              </a:rPr>
              <a:t>It seems elementary children, in particular, benefit from responsive services.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Few findings have been conducted with adolescents.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Typical modalities employed in responsive services activities are:</a:t>
            </a:r>
          </a:p>
          <a:p>
            <a:pPr lvl="1"/>
            <a:r>
              <a:rPr lang="en-US" altLang="en-US" sz="2400" i="1" dirty="0">
                <a:solidFill>
                  <a:srgbClr val="FFC000"/>
                </a:solidFill>
                <a:latin typeface="Tahoma" panose="020B0604030504040204" pitchFamily="34" charset="0"/>
              </a:rPr>
              <a:t>Individual counseling</a:t>
            </a:r>
          </a:p>
          <a:p>
            <a:pPr lvl="1"/>
            <a:r>
              <a:rPr lang="en-US" altLang="en-US" sz="2400" i="1" dirty="0">
                <a:solidFill>
                  <a:srgbClr val="FFC000"/>
                </a:solidFill>
                <a:latin typeface="Tahoma" panose="020B0604030504040204" pitchFamily="34" charset="0"/>
              </a:rPr>
              <a:t>Group counseling</a:t>
            </a:r>
          </a:p>
          <a:p>
            <a:pPr lvl="1"/>
            <a:r>
              <a:rPr lang="en-US" altLang="en-US" sz="2400" i="1" dirty="0">
                <a:solidFill>
                  <a:srgbClr val="FFC000"/>
                </a:solidFill>
                <a:latin typeface="Tahoma" panose="020B0604030504040204" pitchFamily="34" charset="0"/>
              </a:rPr>
              <a:t>Crisis response</a:t>
            </a:r>
          </a:p>
          <a:p>
            <a:endParaRPr lang="en-US" altLang="en-US" sz="2800" dirty="0">
              <a:latin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52C658-C034-4ADD-9697-56B8482E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47B346-398F-4685-A7BD-324C67D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513EB-16F4-460C-BEC0-FD627239F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82" y="1136439"/>
            <a:ext cx="4890048" cy="324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8F51A92-D724-436B-B117-3EAC285BD4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Individual and Group Counseling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873ACE2-2318-4348-8655-8C4FC19AA67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825625"/>
            <a:ext cx="8596312" cy="3881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Group interventions seemed to be more effective than individual counseling, however few studies have been conducted of the effectiveness of individual counseling in schools.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Littrell, Malia, and Vanderwood (1995) concluded that three approaches to brief individual counseling were effective with secondary students.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  <a:cs typeface="Times New Roman" panose="02020603050405020304" pitchFamily="18" charset="0"/>
              </a:rPr>
              <a:t>In a meta-analysis of the effects of school-based programs on aggressive behavior, Wilson, Lipsey, and Derson (2003) found that behavioral counseling approaches showed the largest effects.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42B806-8123-46AB-B8AB-594F1988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78389-0977-4B9A-AF4C-FA3C671C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BA0021F-B55C-4240-8EEA-90A1A494E0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Individual and Group Counseling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931F314-E8F1-43B2-B09C-BBC359F1C97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803400"/>
            <a:ext cx="8596312" cy="4238625"/>
          </a:xfrm>
        </p:spPr>
        <p:txBody>
          <a:bodyPr/>
          <a:lstStyle/>
          <a:p>
            <a:r>
              <a:rPr lang="en-US" altLang="en-US" sz="2800">
                <a:latin typeface="Tahoma" panose="020B0604030504040204" pitchFamily="34" charset="0"/>
                <a:cs typeface="Courier New" panose="02070309020205020404" pitchFamily="49" charset="0"/>
              </a:rPr>
              <a:t>A substantial number of studies verified the positive effects of group counseling interventions.</a:t>
            </a:r>
            <a:r>
              <a:rPr lang="en-US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altLang="en-US" sz="2800">
                <a:latin typeface="Tahoma" panose="020B0604030504040204" pitchFamily="34" charset="0"/>
                <a:cs typeface="Courier New" panose="02070309020205020404" pitchFamily="49" charset="0"/>
              </a:rPr>
              <a:t>Support for group counseling was mostly found with elementary students.</a:t>
            </a:r>
          </a:p>
          <a:p>
            <a:r>
              <a:rPr lang="en-US" altLang="en-US" sz="2800">
                <a:latin typeface="Tahoma" panose="020B0604030504040204" pitchFamily="34" charset="0"/>
                <a:cs typeface="Courier New" panose="02070309020205020404" pitchFamily="49" charset="0"/>
              </a:rPr>
              <a:t>Much more research needs to be conducted with secondary students.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0B3962-F1C7-418A-A672-CAC1C703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D558B-8CD2-4BB3-AD90-E050BE3E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54" y="273124"/>
            <a:ext cx="9107103" cy="1097279"/>
          </a:xfrm>
        </p:spPr>
        <p:txBody>
          <a:bodyPr vert="horz" wrap="square" lIns="91440" tIns="91425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Bullying and Violence Prevention Programs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031" y="1112996"/>
            <a:ext cx="8229600" cy="5471880"/>
          </a:xfr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tabLst/>
            </a:pPr>
            <a:r>
              <a:rPr lang="en-US" altLang="en-US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issue of bullying is a pressing problem that has become prevalent in school settings.</a:t>
            </a:r>
          </a:p>
          <a:p>
            <a:pPr>
              <a:tabLst/>
            </a:pPr>
            <a:r>
              <a:rPr lang="en-US" altLang="en-US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 program elements associated with decreases in bullying include:</a:t>
            </a:r>
          </a:p>
          <a:p>
            <a:pPr lvl="1" indent="-284400"/>
            <a:r>
              <a:rPr lang="en-US" altLang="en-US" sz="1800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 training/meetings</a:t>
            </a:r>
          </a:p>
          <a:p>
            <a:pPr lvl="1" indent="-284400"/>
            <a:r>
              <a:rPr lang="en-US" altLang="en-US" sz="1800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playground supervision</a:t>
            </a:r>
          </a:p>
          <a:p>
            <a:pPr lvl="1" indent="-284400"/>
            <a:r>
              <a:rPr lang="en-US" altLang="en-US" sz="1800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Disciplinary methods</a:t>
            </a:r>
          </a:p>
          <a:p>
            <a:pPr lvl="1" indent="-284400"/>
            <a:r>
              <a:rPr lang="en-US" altLang="en-US" sz="1800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Classroom management</a:t>
            </a:r>
          </a:p>
          <a:p>
            <a:pPr lvl="1" indent="-284400"/>
            <a:r>
              <a:rPr lang="en-US" altLang="en-US" sz="1800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Teacher training</a:t>
            </a:r>
          </a:p>
          <a:p>
            <a:pPr lvl="1" indent="-284400"/>
            <a:r>
              <a:rPr lang="en-US" altLang="en-US" sz="1800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Classroom rules</a:t>
            </a:r>
          </a:p>
          <a:p>
            <a:pPr lvl="1" indent="-284400"/>
            <a:r>
              <a:rPr lang="en-US" altLang="en-US" sz="1800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whole-school antibullying policy</a:t>
            </a:r>
          </a:p>
          <a:p>
            <a:pPr lvl="1" indent="-284400"/>
            <a:r>
              <a:rPr lang="en-US" altLang="en-US" sz="1800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conferences</a:t>
            </a:r>
          </a:p>
          <a:p>
            <a:pPr lvl="1" indent="-284400"/>
            <a:r>
              <a:rPr lang="en-US" altLang="en-US" sz="1800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for parents</a:t>
            </a:r>
          </a:p>
          <a:p>
            <a:pPr lvl="1" indent="-284400"/>
            <a:r>
              <a:rPr lang="en-US" altLang="en-US" sz="1800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Cooperative group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31FBD-66EA-4471-A273-A89F3A965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0765" y="2586147"/>
            <a:ext cx="3158857" cy="31588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81427D-55BA-4D79-9385-5F8709CE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7A3730-2E57-4B3D-9331-028F456D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A68F9-3076-4C6D-B7E4-16752D392A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5FB4F14-F406-496F-B373-CF486FD1DC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365125"/>
            <a:ext cx="8596312" cy="1320800"/>
          </a:xfrm>
        </p:spPr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Bullying and Violence Prevention Programs</a:t>
            </a: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D1F6C45-2270-400D-8E52-1AC3E5A205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685925"/>
            <a:ext cx="8596312" cy="4356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In recent studies of the 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Olweus Bullying Prevention Program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, Olweus (2005) found reductions in bullying behavior which approached around 50%.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Some of the initial studies of the implementation of the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Bullybusters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 program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 found a 20% reduction in the number of bullying incidents reported in the first year.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In a study of the effectiveness of the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PeaceBuilders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 program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, Flannery et al. noted significantly higher ratings of social competence among K-2 students who received the intervention and moderately higher levels of social competence for students receiving the intervention in grades 3-5.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192E16-6E89-4B8A-A143-0F6189AD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B3325E-9CC1-4747-93D6-52AD3C1D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FA4363B-AF89-4BA2-A3C2-4FA0D27E19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Introduction</a:t>
            </a:r>
            <a:endParaRPr lang="en-US" altLang="en-US"/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B146ECD2-2243-46B0-9AFB-06E9477A018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687513"/>
            <a:ext cx="9329737" cy="435451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Although professional school counselors may believe certain approaches are effective, others, such as school board members, administrators, parents, and legislators, want documented evidence of the effectiveness of school counseling.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Many of these individuals not only want confirmation that school counseling services are beneficial to students, but also that these services are cost effective.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87C96D-5B46-4EA1-B73C-2F3EA5C4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D7C2C-F381-4AAD-8240-0419FF7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7434DC4-CF6F-4532-BBCC-FDDD016AD0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863" y="300038"/>
            <a:ext cx="8596312" cy="1320800"/>
          </a:xfrm>
        </p:spPr>
        <p:txBody>
          <a:bodyPr anchor="ctr"/>
          <a:lstStyle/>
          <a:p>
            <a:r>
              <a:rPr lang="en-US" altLang="en-US"/>
              <a:t>School- Based Alcohol and Drug Programs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2DB43E4-A705-4EE8-A35F-34723A8BD2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7863" y="1620838"/>
            <a:ext cx="9007475" cy="4421187"/>
          </a:xfrm>
        </p:spPr>
        <p:txBody>
          <a:bodyPr/>
          <a:lstStyle/>
          <a:p>
            <a:r>
              <a:rPr lang="en-US" altLang="en-US" sz="2800"/>
              <a:t>The National Registry of Effective Prevention Programs (NREPP) is a list of over 150 substance abuse programs recommended by the Substance Abuse and Mental Health Services Administration.</a:t>
            </a:r>
          </a:p>
          <a:p>
            <a:r>
              <a:rPr lang="en-US" altLang="en-US" sz="2800"/>
              <a:t>Studies on school-based substance abuse prevention programs have shown important criteria to include: community components and peer leaders.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BE9FE2-F996-452F-94AF-060BE336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C5CE5-7FF6-44CF-A2C4-BB7EE79F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30" y="350126"/>
            <a:ext cx="8488680" cy="1026287"/>
          </a:xfrm>
        </p:spPr>
        <p:txBody>
          <a:bodyPr vert="horz" wrap="square" lIns="91440" tIns="91425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Suicide Prevention Programs in Schools</a:t>
            </a: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029" y="1246156"/>
            <a:ext cx="9492113" cy="4952513"/>
          </a:xfr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tabLst/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Suicide has risen to the </a:t>
            </a:r>
            <a:r>
              <a:rPr lang="en-US" altLang="en-US" sz="20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2nd leading cause of death for young people in the U.S. 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is an ongoing concern among professional school counselors.</a:t>
            </a:r>
          </a:p>
          <a:p>
            <a:pPr>
              <a:tabLst/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 of Suicide (S</a:t>
            </a:r>
            <a:r>
              <a:rPr lang="en-US" altLang="en-US" sz="1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altLang="en-US" sz="1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S) program 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offers both universal prevention and indicated intervention, including a suicide education component for high school students and a screening tool that allows youth to identify their own risk of suicidality.</a:t>
            </a:r>
          </a:p>
          <a:p>
            <a:pPr lvl="1" indent="-284400"/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who participated in the S</a:t>
            </a:r>
            <a:r>
              <a:rPr lang="en-US" altLang="en-US" sz="1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altLang="en-US" sz="1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program reported 40% fewer suicide attempts compared to the group that did not participate in S</a:t>
            </a:r>
            <a:r>
              <a:rPr lang="en-US" altLang="en-US" sz="1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altLang="en-US" sz="1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</a:t>
            </a:r>
          </a:p>
          <a:p>
            <a:pPr lvl="1" indent="-284400"/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in the program also had more adaptive attitudes regarding suicide and were more knowledgeable about suicide and depression.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05539-8E3E-46CB-8083-41F7C532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3623D-6E01-4F9E-B0F7-1DC58916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A68F9-3076-4C6D-B7E4-16752D392A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5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320040"/>
            <a:ext cx="8427720" cy="1097279"/>
          </a:xfrm>
        </p:spPr>
        <p:txBody>
          <a:bodyPr vert="horz" wrap="square" lIns="91440" tIns="91425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Suicide Prevention Programs in Schools</a:t>
            </a: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" y="1157437"/>
            <a:ext cx="9299609" cy="5041232"/>
          </a:xfr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tabLst/>
            </a:pPr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 data has also been collected for universal intervention programs that train “gatekeepers” in schools, which could include administrators, teachers, and support staff.</a:t>
            </a:r>
          </a:p>
          <a:p>
            <a:pPr lvl="1" indent="-284400"/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Trained helpers in the school would identify students at-risk for suicide, and they would then refer them to professional school counselors or other school-based mental health professionals.</a:t>
            </a:r>
          </a:p>
          <a:p>
            <a:pPr lvl="1" indent="-284400"/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Gatekeepers trained in the </a:t>
            </a:r>
            <a:r>
              <a:rPr lang="en-US" altLang="en-US" sz="2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Question, Persuade, Refer (Q</a:t>
            </a:r>
            <a:r>
              <a:rPr lang="en-US" altLang="en-US" sz="1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en-US" sz="1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R) suicide prevention program </a:t>
            </a:r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reported a significant increase (14%) in questioning youth about suicide.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F6939-BA40-463A-B76A-C2997906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F5429-E39A-4A47-B021-790A9B50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A68F9-3076-4C6D-B7E4-16752D392A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4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051323E-DBEE-49D9-A7B6-DB6F4DD746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287338"/>
            <a:ext cx="8596312" cy="1320800"/>
          </a:xfrm>
        </p:spPr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Peer Mediation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882DC1E-7149-44C4-9534-E400962500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608138"/>
            <a:ext cx="9032875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Tahoma" panose="020B0604030504040204" pitchFamily="34" charset="0"/>
              </a:rPr>
              <a:t>Although many studies indicated that those who participated in peer mediation programs have substantial knowledge of the program, they did not indicate the effectiveness on reducing conflict.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ahoma" panose="020B0604030504040204" pitchFamily="34" charset="0"/>
                <a:cs typeface="Courier New" panose="02070309020205020404" pitchFamily="49" charset="0"/>
              </a:rPr>
              <a:t>Wilson et al. (2003) found that peer mediation programs had a small impact on reducing aggressive behavior.</a:t>
            </a:r>
            <a:r>
              <a:rPr lang="en-US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ahoma" panose="020B0604030504040204" pitchFamily="34" charset="0"/>
              </a:rPr>
              <a:t>There does not seem to be conclusive empirical support for peer mediation programs.</a:t>
            </a:r>
          </a:p>
          <a:p>
            <a:pPr>
              <a:lnSpc>
                <a:spcPct val="90000"/>
              </a:lnSpc>
            </a:pPr>
            <a:endParaRPr lang="en-US" altLang="en-US" sz="2800">
              <a:latin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8B53C6-7625-45A2-A0CF-5533F6B6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53095E-2E0B-4E19-8EB5-BE9E704C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B8DABEB-2570-454E-8B6E-D1F096C3FA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327025"/>
            <a:ext cx="8596312" cy="1320800"/>
          </a:xfrm>
        </p:spPr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Parent Education and Family Counseling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DE3864D-0604-4899-99F2-35D47D3F6E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519238"/>
            <a:ext cx="8929687" cy="4522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Tahoma" panose="020B0604030504040204" pitchFamily="34" charset="0"/>
              </a:rPr>
              <a:t>Many studies indicate that parent and educational family counseling is extremely effective.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ahoma" panose="020B0604030504040204" pitchFamily="34" charset="0"/>
              </a:rPr>
              <a:t>There is some evidence that with low achieving and underachieving students, the effectiveness of counseling is significantly related to the amount of parental involvement in the process.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ahoma" panose="020B0604030504040204" pitchFamily="34" charset="0"/>
              </a:rPr>
              <a:t>This is an important time for professional school counselors to take a role in parent education and family counseling.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FBA752-77FB-4AE1-BDB5-3A16A0CD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00E891-1142-4246-B552-139CC599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F35BDEE-EE1E-4535-85B1-3FC5B685B1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300038"/>
            <a:ext cx="8596312" cy="1320800"/>
          </a:xfrm>
        </p:spPr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System Support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44A1F2C-10FE-4F42-854B-19C0D32A44D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722438"/>
            <a:ext cx="8596312" cy="3881437"/>
          </a:xfrm>
        </p:spPr>
        <p:txBody>
          <a:bodyPr/>
          <a:lstStyle/>
          <a:p>
            <a:r>
              <a:rPr lang="en-US" altLang="en-US" sz="3200" dirty="0">
                <a:latin typeface="Tahoma" panose="020B0604030504040204" pitchFamily="34" charset="0"/>
              </a:rPr>
              <a:t>There is growing empirical support for the effectiveness of consultation activities.</a:t>
            </a:r>
          </a:p>
          <a:p>
            <a:r>
              <a:rPr lang="en-US" altLang="en-US" sz="3200" dirty="0">
                <a:latin typeface="Tahoma" panose="020B0604030504040204" pitchFamily="34" charset="0"/>
              </a:rPr>
              <a:t>Consultation can lead to more students being referred for school counseling.</a:t>
            </a:r>
          </a:p>
          <a:p>
            <a:endParaRPr lang="en-US" altLang="en-US" sz="3200" dirty="0">
              <a:latin typeface="Tahoma" panose="020B0604030504040204" pitchFamily="34" charset="0"/>
            </a:endParaRPr>
          </a:p>
          <a:p>
            <a:endParaRPr lang="en-US" altLang="en-US" sz="3200" dirty="0">
              <a:latin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5FF406-01CB-41DD-A069-7BC2FDA7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43E4B-AB69-4107-8EAB-3BBB10F5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907846-110D-4532-BBF6-E50138F1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75" y="4010025"/>
            <a:ext cx="285750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EECAF15-C692-497B-A7B5-390C0158AC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339725"/>
            <a:ext cx="8596312" cy="1320800"/>
          </a:xfrm>
        </p:spPr>
        <p:txBody>
          <a:bodyPr anchor="ctr"/>
          <a:lstStyle/>
          <a:p>
            <a:r>
              <a:rPr lang="en-US" altLang="en-US" sz="3200">
                <a:latin typeface="Tahoma" panose="020B0604030504040204" pitchFamily="34" charset="0"/>
              </a:rPr>
              <a:t>Does a Fully Implemented School Counseling Program Make a Difference?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74A7F7C-12C9-4C32-8993-EFFC6282E0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790700"/>
            <a:ext cx="9058275" cy="4251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According to Lapan, Gysbers, and Sun (1997)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en-US" sz="2400">
                <a:latin typeface="Tahoma" panose="020B0604030504040204" pitchFamily="34" charset="0"/>
                <a:cs typeface="Times New Roman" panose="02020603050405020304" pitchFamily="18" charset="0"/>
              </a:rPr>
              <a:t>students from schools with more fully implemented programs were more likely to report that: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(a) they had earned higher grades; 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(b) their education better prepared them for the future; 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(c) they had more career and college information available to them; and 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(d) their schools had a more positive environment.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  <a:cs typeface="Courier New" panose="02070309020205020404" pitchFamily="49" charset="0"/>
              </a:rPr>
              <a:t>Many other studies showed consistent results.</a:t>
            </a:r>
            <a:endParaRPr lang="en-US" alt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EBE875-760E-4982-8768-5C7378B0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972A4-A278-4B5B-84A9-7A0BFFBD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CF666AF-9B69-49EE-9CA3-84BD974C0B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312738"/>
            <a:ext cx="8596312" cy="1320800"/>
          </a:xfrm>
        </p:spPr>
        <p:txBody>
          <a:bodyPr anchor="ctr"/>
          <a:lstStyle/>
          <a:p>
            <a:r>
              <a:rPr lang="en-US" altLang="en-US" sz="3200">
                <a:latin typeface="Tahoma" panose="020B0604030504040204" pitchFamily="34" charset="0"/>
              </a:rPr>
              <a:t>Does a Fully Implemented School Counseling Program Make a Difference?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3787379-7F47-4DBA-87EF-CD399DE42A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803400"/>
            <a:ext cx="9007475" cy="4238625"/>
          </a:xfrm>
        </p:spPr>
        <p:txBody>
          <a:bodyPr/>
          <a:lstStyle/>
          <a:p>
            <a:r>
              <a:rPr lang="en-US" altLang="en-US" sz="3200">
                <a:latin typeface="Tahoma" panose="020B0604030504040204" pitchFamily="34" charset="0"/>
              </a:rPr>
              <a:t>Schools with higher counselor-to-student ratios were more likely to have higher numbers of students with recurring disciplinary problems.</a:t>
            </a:r>
          </a:p>
          <a:p>
            <a:r>
              <a:rPr lang="en-US" altLang="en-US" sz="3200">
                <a:latin typeface="Tahoma" panose="020B0604030504040204" pitchFamily="34" charset="0"/>
              </a:rPr>
              <a:t>There is increasing research that demonstrates that lower professional school counselor-to-student ratios positively influence a number of student outcomes.</a:t>
            </a:r>
            <a:endParaRPr lang="en-US" altLang="en-US" sz="3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3C5EDE-2723-47D6-ABC2-AF63F675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DF36B2-0660-42F2-9A9C-F3451B2A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2C2EB95-54E3-4C48-96BE-45CE2D76B1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390525"/>
            <a:ext cx="8596312" cy="1320800"/>
          </a:xfrm>
        </p:spPr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Conclusion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5ECFD96-C2E8-4DBE-A3EB-251C676330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711325"/>
            <a:ext cx="8994775" cy="3881438"/>
          </a:xfrm>
        </p:spPr>
        <p:txBody>
          <a:bodyPr/>
          <a:lstStyle/>
          <a:p>
            <a:r>
              <a:rPr lang="en-US" altLang="en-US" sz="3200">
                <a:latin typeface="Tahoma" panose="020B0604030504040204" pitchFamily="34" charset="0"/>
                <a:cs typeface="Courier New" panose="02070309020205020404" pitchFamily="49" charset="0"/>
              </a:rPr>
              <a:t>Reviews of outcome research in professional school counseling generally indicate that school counseling activities have a positive effect on students.</a:t>
            </a:r>
          </a:p>
          <a:p>
            <a:r>
              <a:rPr lang="en-US" altLang="en-US" sz="3200">
                <a:latin typeface="Tahoma" panose="020B0604030504040204" pitchFamily="34" charset="0"/>
                <a:cs typeface="Courier New" panose="02070309020205020404" pitchFamily="49" charset="0"/>
              </a:rPr>
              <a:t>More research needs to be conducted about the effectiveness of professional school counseling.</a:t>
            </a: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E8960A-F798-48AF-8291-DD1DDBF6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86759-7C3C-4A2E-A077-4032B040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F2D0FF1-3252-475A-A35A-2D28A36D7B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Introduction</a:t>
            </a: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44581F0-C01D-4A28-91FD-2B0D97489D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930400"/>
            <a:ext cx="8596312" cy="3881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>
                <a:latin typeface="Tahoma" panose="020B0604030504040204" pitchFamily="34" charset="0"/>
              </a:rPr>
              <a:t>The U.S. Department of Education made it a goal to transform education into an evidence-based field.</a:t>
            </a:r>
          </a:p>
          <a:p>
            <a:pPr>
              <a:lnSpc>
                <a:spcPct val="90000"/>
              </a:lnSpc>
            </a:pPr>
            <a:r>
              <a:rPr lang="en-US" altLang="en-US" sz="3200">
                <a:latin typeface="Tahoma" panose="020B0604030504040204" pitchFamily="34" charset="0"/>
              </a:rPr>
              <a:t>Outcome research in professional school counseling analyzes whether school counseling programs or components of a program result in positive outcomes for students.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7DDB71-C40C-4115-87DD-30DC0D91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99337E-D186-42F1-86AE-CC361BAD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E16C44E-9E9B-4274-AABD-986992011C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2437" y="182563"/>
            <a:ext cx="8596312" cy="1101725"/>
          </a:xfrm>
        </p:spPr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Introduction</a:t>
            </a: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F9874E3-E786-492C-B2DC-CF6A8DABAC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35757" y="1154548"/>
            <a:ext cx="8596312" cy="3881437"/>
          </a:xfrm>
        </p:spPr>
        <p:txBody>
          <a:bodyPr/>
          <a:lstStyle/>
          <a:p>
            <a:r>
              <a:rPr lang="en-US" altLang="en-US" sz="3200" dirty="0">
                <a:latin typeface="Tahoma" panose="020B0604030504040204" pitchFamily="34" charset="0"/>
              </a:rPr>
              <a:t>Counselors are ethically bound to provide effective services to their clients, and without thorough knowledge of the research, counselors will not know what has been shown to be the </a:t>
            </a:r>
            <a:r>
              <a:rPr lang="en-US" altLang="en-US" sz="3200" dirty="0">
                <a:latin typeface="Tahoma" panose="020B0604030504040204" pitchFamily="34" charset="0"/>
                <a:ea typeface="ヒラギノ角ゴ Pro W3" pitchFamily="28" charset="-128"/>
              </a:rPr>
              <a:t>“b</a:t>
            </a:r>
            <a:r>
              <a:rPr lang="en-US" altLang="en-US" sz="3200" dirty="0">
                <a:latin typeface="Tahoma" panose="020B0604030504040204" pitchFamily="34" charset="0"/>
              </a:rPr>
              <a:t>est.”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F891C3-D427-4EC2-8E98-C52EB01E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4F9E58-9582-435B-9874-B4F1FD1A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BD007-F039-44EB-9C55-077D977C5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24" y="3514725"/>
            <a:ext cx="6486525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2D44167-BFB5-4A44-9489-AEAEC53066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Is Professional School Counseling Effective?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75860D9-8B86-47A4-8A8B-9BA4AB0FC1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930400"/>
            <a:ext cx="9226550" cy="44370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School counseling outcomes research is generally based on qualitative reviews and meta-analytic techniques.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Results from qualitative reviews are generally supportive about the effectiveness of school counseling.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Substantial impact on educational and personal development.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If results from meta-analytic results are coalesced there is support that school counseling interventions are moderately to highly effective.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Results from both qualitative and meta-analytic techniques are based on a limited number of studies.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30EA68-E157-4AC9-AB35-7F14CB60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C3DEF-D9E4-4FCD-9AE8-B1FB6ED9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11C2AA7-F1F7-475F-964A-1B4DCC4296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377825"/>
            <a:ext cx="8596312" cy="1320800"/>
          </a:xfrm>
        </p:spPr>
        <p:txBody>
          <a:bodyPr anchor="ctr"/>
          <a:lstStyle/>
          <a:p>
            <a:r>
              <a:rPr lang="en-US" altLang="en-US">
                <a:latin typeface="Tahoma" panose="020B0604030504040204" pitchFamily="34" charset="0"/>
              </a:rPr>
              <a:t>Which students benefit from school counseling interventions?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1CA057A-02AF-4CEA-B85F-FD7EE3C938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698625"/>
            <a:ext cx="929005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</a:rPr>
              <a:t>Effectiveness of school counseling at different school levels is somewhat mixed and is probably related to differences in interventions used at different levels.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Who uses school-based counseling services most often?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African American students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Students who display early onset mental health and educational problems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Students who possess externalizing or educational difficulties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</a:rPr>
              <a:t>African American males were more likely to seek school counseling to help with academic achievement than White students.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E0B94F-4AD9-4EFE-8A0F-19580014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FB98C-C975-4557-AF27-FA45CA28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4455C-E5B0-4CF5-B0F1-B47D63C5B11F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09817" y="2600425"/>
            <a:ext cx="6193456" cy="4131035"/>
          </a:xfrm>
          <a:prstGeom prst="rect">
            <a:avLst/>
          </a:prstGeom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3CF55A23-B1E1-4227-BC20-8520FCEFAA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5757" y="168968"/>
            <a:ext cx="8596312" cy="918687"/>
          </a:xfrm>
        </p:spPr>
        <p:txBody>
          <a:bodyPr anchor="ctr"/>
          <a:lstStyle/>
          <a:p>
            <a:r>
              <a:rPr lang="en-US" altLang="en-US" b="1" dirty="0">
                <a:latin typeface="Tahoma" panose="020B0604030504040204" pitchFamily="34" charset="0"/>
              </a:rPr>
              <a:t>Which Students Benefit?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17A880C-E6FA-4BD2-856C-D91160DE9C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35757" y="1218766"/>
            <a:ext cx="10044680" cy="3881438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4"/>
                </a:solidFill>
                <a:latin typeface="Tahoma" panose="020B0604030504040204" pitchFamily="34" charset="0"/>
              </a:rPr>
              <a:t>It is less important to figure out who benefits than how professional school counselors can deliver a school counseling program effectively to all students.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60E4F4-74FE-44DB-A1B0-70DBDCF9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8542-7FE0-4D8B-B09A-BCAD3E21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3A5E802-BD13-4ED2-BADA-1C42C9DB91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519113"/>
            <a:ext cx="8596312" cy="1320800"/>
          </a:xfrm>
        </p:spPr>
        <p:txBody>
          <a:bodyPr anchor="ctr"/>
          <a:lstStyle/>
          <a:p>
            <a:r>
              <a:rPr lang="en-US" altLang="en-US" sz="3200">
                <a:latin typeface="Tahoma" panose="020B0604030504040204" pitchFamily="34" charset="0"/>
              </a:rPr>
              <a:t>What Are Effective Methods for Delivering School Counseling Programs?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139A5AB-9F8F-4C02-A425-88F13544379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200">
                <a:latin typeface="Tahoma" panose="020B0604030504040204" pitchFamily="34" charset="0"/>
              </a:rPr>
              <a:t>Professional school counselors must implement a comprehensive school counseling program for all students that is a systematic component of the larger school’s purpose and mission.</a:t>
            </a:r>
          </a:p>
          <a:p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C63C08-3B46-4697-936B-51525685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BA203-1652-471A-87B9-23E337C1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D2155-8CCE-45DE-A160-F47DA8861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99388" y="519112"/>
            <a:ext cx="3238564" cy="222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1836B75-2CB7-498E-94ED-D8B403E404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5101" y="193315"/>
            <a:ext cx="8596312" cy="845368"/>
          </a:xfrm>
        </p:spPr>
        <p:txBody>
          <a:bodyPr anchor="ctr"/>
          <a:lstStyle/>
          <a:p>
            <a:r>
              <a:rPr lang="en-US" altLang="en-US" sz="3200" b="1" dirty="0">
                <a:latin typeface="Tahoma" panose="020B0604030504040204" pitchFamily="34" charset="0"/>
              </a:rPr>
              <a:t>School Counseling Core Curriculum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25A8EAC-79B3-4697-822D-416D3714347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0979" y="1038684"/>
            <a:ext cx="9097962" cy="37354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Although much of the research is on elementary guidance curriculum, it seems middle school students benefited most from guidance curriculum offerings with an </a:t>
            </a:r>
            <a:r>
              <a:rPr lang="en-US" altLang="en-US" sz="2800" i="1" dirty="0">
                <a:solidFill>
                  <a:srgbClr val="0000FF"/>
                </a:solidFill>
                <a:latin typeface="Tahoma" panose="020B0604030504040204" pitchFamily="34" charset="0"/>
              </a:rPr>
              <a:t>effect size of .46</a:t>
            </a: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High school students benefited with an </a:t>
            </a:r>
            <a:r>
              <a:rPr lang="en-US" altLang="en-US" sz="2800" i="1" dirty="0">
                <a:solidFill>
                  <a:srgbClr val="0000FF"/>
                </a:solidFill>
                <a:latin typeface="Tahoma" panose="020B0604030504040204" pitchFamily="34" charset="0"/>
              </a:rPr>
              <a:t>effect size of .39.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00FF"/>
                </a:solidFill>
                <a:latin typeface="Tahoma" panose="020B0604030504040204" pitchFamily="34" charset="0"/>
              </a:rPr>
              <a:t>Elementary students  benefited with an </a:t>
            </a:r>
            <a:r>
              <a:rPr lang="en-US" altLang="en-US" sz="2800" i="1" dirty="0">
                <a:solidFill>
                  <a:srgbClr val="0000FF"/>
                </a:solidFill>
                <a:latin typeface="Tahoma" panose="020B0604030504040204" pitchFamily="34" charset="0"/>
              </a:rPr>
              <a:t>effect size of .31.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08B5A2-FEA4-461A-8914-13C6610C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05875-2983-4E44-852C-F011932C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0898-ACD6-4667-9464-80AB52B15D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F27CA-BE80-4283-9960-FE2D5B490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13998" b="18897"/>
          <a:stretch/>
        </p:blipFill>
        <p:spPr>
          <a:xfrm>
            <a:off x="3330341" y="4202128"/>
            <a:ext cx="4658627" cy="2462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1717</Words>
  <Application>Microsoft Office PowerPoint</Application>
  <PresentationFormat>Widescreen</PresentationFormat>
  <Paragraphs>177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Trebuchet MS</vt:lpstr>
      <vt:lpstr>Arial</vt:lpstr>
      <vt:lpstr>Wingdings 3</vt:lpstr>
      <vt:lpstr>Calibri</vt:lpstr>
      <vt:lpstr>Tahoma</vt:lpstr>
      <vt:lpstr>ヒラギノ角ゴ Pro W3</vt:lpstr>
      <vt:lpstr>Courier New</vt:lpstr>
      <vt:lpstr>Verdana</vt:lpstr>
      <vt:lpstr>Times New Roman</vt:lpstr>
      <vt:lpstr>Facet</vt:lpstr>
      <vt:lpstr>Outcomes Research on School Counseling Interventions and Programs</vt:lpstr>
      <vt:lpstr>Introduction</vt:lpstr>
      <vt:lpstr>Introduction</vt:lpstr>
      <vt:lpstr>Introduction</vt:lpstr>
      <vt:lpstr>Is Professional School Counseling Effective?</vt:lpstr>
      <vt:lpstr>Which students benefit from school counseling interventions?</vt:lpstr>
      <vt:lpstr>Which Students Benefit? </vt:lpstr>
      <vt:lpstr>What Are Effective Methods for Delivering School Counseling Programs? </vt:lpstr>
      <vt:lpstr>School Counseling Core Curriculum</vt:lpstr>
      <vt:lpstr>School Counseling Core Curriculum</vt:lpstr>
      <vt:lpstr>School Counseling Core Curriculum</vt:lpstr>
      <vt:lpstr>Individual Student Planning</vt:lpstr>
      <vt:lpstr>Individual Student Planning</vt:lpstr>
      <vt:lpstr>Individual Student Planning</vt:lpstr>
      <vt:lpstr>Responsive Services</vt:lpstr>
      <vt:lpstr>Individual and Group Counseling</vt:lpstr>
      <vt:lpstr>Individual and Group Counseling</vt:lpstr>
      <vt:lpstr>Bullying and Violence Prevention Programs</vt:lpstr>
      <vt:lpstr>Bullying and Violence Prevention Programs</vt:lpstr>
      <vt:lpstr>School- Based Alcohol and Drug Programs</vt:lpstr>
      <vt:lpstr>Suicide Prevention Programs in Schools</vt:lpstr>
      <vt:lpstr>Suicide Prevention Programs in Schools</vt:lpstr>
      <vt:lpstr>Peer Mediation</vt:lpstr>
      <vt:lpstr>Parent Education and Family Counseling</vt:lpstr>
      <vt:lpstr>System Support</vt:lpstr>
      <vt:lpstr>Does a Fully Implemented School Counseling Program Make a Difference?</vt:lpstr>
      <vt:lpstr>Does a Fully Implemented School Counseling Program Make a Difference?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 Research on School Counseling Interventions and Programs</dc:title>
  <dc:creator>Karen Rowland</dc:creator>
  <cp:lastModifiedBy>Karen Rowland</cp:lastModifiedBy>
  <cp:revision>8</cp:revision>
  <dcterms:created xsi:type="dcterms:W3CDTF">2014-08-15T01:04:56Z</dcterms:created>
  <dcterms:modified xsi:type="dcterms:W3CDTF">2018-05-18T00:28:33Z</dcterms:modified>
</cp:coreProperties>
</file>