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9" r:id="rId1"/>
  </p:sldMasterIdLst>
  <p:notesMasterIdLst>
    <p:notesMasterId r:id="rId55"/>
  </p:notesMasterIdLst>
  <p:handoutMasterIdLst>
    <p:handoutMasterId r:id="rId56"/>
  </p:handoutMasterIdLst>
  <p:sldIdLst>
    <p:sldId id="298" r:id="rId2"/>
    <p:sldId id="373" r:id="rId3"/>
    <p:sldId id="319" r:id="rId4"/>
    <p:sldId id="321" r:id="rId5"/>
    <p:sldId id="322" r:id="rId6"/>
    <p:sldId id="323" r:id="rId7"/>
    <p:sldId id="324"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 id="349" r:id="rId33"/>
    <p:sldId id="350" r:id="rId34"/>
    <p:sldId id="351" r:id="rId35"/>
    <p:sldId id="352" r:id="rId36"/>
    <p:sldId id="353" r:id="rId37"/>
    <p:sldId id="354" r:id="rId38"/>
    <p:sldId id="355" r:id="rId39"/>
    <p:sldId id="356" r:id="rId40"/>
    <p:sldId id="357" r:id="rId41"/>
    <p:sldId id="358" r:id="rId42"/>
    <p:sldId id="359" r:id="rId43"/>
    <p:sldId id="360" r:id="rId44"/>
    <p:sldId id="361" r:id="rId45"/>
    <p:sldId id="362" r:id="rId46"/>
    <p:sldId id="363" r:id="rId47"/>
    <p:sldId id="364" r:id="rId48"/>
    <p:sldId id="365" r:id="rId49"/>
    <p:sldId id="366" r:id="rId50"/>
    <p:sldId id="367" r:id="rId51"/>
    <p:sldId id="368" r:id="rId52"/>
    <p:sldId id="369" r:id="rId53"/>
    <p:sldId id="370" r:id="rId5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CCFF"/>
    <a:srgbClr val="CCFFFF"/>
    <a:srgbClr val="FFFF00"/>
    <a:srgbClr val="D60093"/>
    <a:srgbClr val="3968C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28"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9AA113E-BE39-4510-99C8-291058BE8B2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r>
              <a:rPr lang="en-US"/>
              <a:t>Chapter 7: Ethical, Legal, Professional Issues in School Counseling</a:t>
            </a:r>
          </a:p>
        </p:txBody>
      </p:sp>
      <p:sp>
        <p:nvSpPr>
          <p:cNvPr id="16387" name="Rectangle 3">
            <a:extLst>
              <a:ext uri="{FF2B5EF4-FFF2-40B4-BE49-F238E27FC236}">
                <a16:creationId xmlns:a16="http://schemas.microsoft.com/office/drawing/2014/main" id="{764A96C6-B18C-4207-956F-5B176A7302C1}"/>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6388" name="Rectangle 4">
            <a:extLst>
              <a:ext uri="{FF2B5EF4-FFF2-40B4-BE49-F238E27FC236}">
                <a16:creationId xmlns:a16="http://schemas.microsoft.com/office/drawing/2014/main" id="{59F27786-0DEE-4B66-9736-AC4CCCB909C7}"/>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6389" name="Rectangle 5">
            <a:extLst>
              <a:ext uri="{FF2B5EF4-FFF2-40B4-BE49-F238E27FC236}">
                <a16:creationId xmlns:a16="http://schemas.microsoft.com/office/drawing/2014/main" id="{AB9F28A4-ADCC-4DD6-A5F6-623D7D857017}"/>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97DED0D8-02C8-4F4C-BB33-6DA8352A50B4}"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3AC1632-F264-4BF8-BD54-3019D0EB382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r>
              <a:rPr lang="en-US"/>
              <a:t>Chapter 7: Ethical, Legal, Professional Issues in School Counseling</a:t>
            </a:r>
          </a:p>
        </p:txBody>
      </p:sp>
      <p:sp>
        <p:nvSpPr>
          <p:cNvPr id="12291" name="Rectangle 3">
            <a:extLst>
              <a:ext uri="{FF2B5EF4-FFF2-40B4-BE49-F238E27FC236}">
                <a16:creationId xmlns:a16="http://schemas.microsoft.com/office/drawing/2014/main" id="{0B80C02A-4FFD-41EC-B169-A281E5E66BC7}"/>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48132" name="Rectangle 4">
            <a:extLst>
              <a:ext uri="{FF2B5EF4-FFF2-40B4-BE49-F238E27FC236}">
                <a16:creationId xmlns:a16="http://schemas.microsoft.com/office/drawing/2014/main" id="{7034EF14-EBB9-49F6-8B1D-17169A202239}"/>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a:extLst>
              <a:ext uri="{FF2B5EF4-FFF2-40B4-BE49-F238E27FC236}">
                <a16:creationId xmlns:a16="http://schemas.microsoft.com/office/drawing/2014/main" id="{7AB80C5C-1EA5-4834-A20A-E0C8959CE0E5}"/>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a:extLst>
              <a:ext uri="{FF2B5EF4-FFF2-40B4-BE49-F238E27FC236}">
                <a16:creationId xmlns:a16="http://schemas.microsoft.com/office/drawing/2014/main" id="{3E907EAE-DFE0-42FE-B5A3-9E2C17B7D807}"/>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2295" name="Rectangle 7">
            <a:extLst>
              <a:ext uri="{FF2B5EF4-FFF2-40B4-BE49-F238E27FC236}">
                <a16:creationId xmlns:a16="http://schemas.microsoft.com/office/drawing/2014/main" id="{33369ABC-AFC0-42C4-9FB4-32BF13F8A089}"/>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7F40331B-740E-4A46-91E5-07BFD3EE66EC}"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C45590B4-6AFC-4421-A187-01F592F3660F}"/>
              </a:ext>
            </a:extLst>
          </p:cNvPr>
          <p:cNvSpPr>
            <a:spLocks noGrp="1" noRot="1" noChangeAspect="1" noTextEdit="1"/>
          </p:cNvSpPr>
          <p:nvPr>
            <p:ph type="sldImg"/>
          </p:nvPr>
        </p:nvSpPr>
        <p:spPr>
          <a:ln/>
        </p:spPr>
      </p:sp>
      <p:sp>
        <p:nvSpPr>
          <p:cNvPr id="49155" name="Notes Placeholder 2">
            <a:extLst>
              <a:ext uri="{FF2B5EF4-FFF2-40B4-BE49-F238E27FC236}">
                <a16:creationId xmlns:a16="http://schemas.microsoft.com/office/drawing/2014/main" id="{27E8EAFE-04BC-4D86-B13E-8B102DE73F7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9156" name="Header Placeholder 3">
            <a:extLst>
              <a:ext uri="{FF2B5EF4-FFF2-40B4-BE49-F238E27FC236}">
                <a16:creationId xmlns:a16="http://schemas.microsoft.com/office/drawing/2014/main" id="{CBF2BA80-4264-4DCB-85BC-644F2A2B3D5C}"/>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a:latin typeface="Times New Roman" panose="02020603050405020304" pitchFamily="18" charset="0"/>
              </a:rPr>
              <a:t>Chapter 7: Ethical, Legal, Professional Issues in School Counseling</a:t>
            </a:r>
          </a:p>
        </p:txBody>
      </p:sp>
      <p:sp>
        <p:nvSpPr>
          <p:cNvPr id="49157" name="Slide Number Placeholder 4">
            <a:extLst>
              <a:ext uri="{FF2B5EF4-FFF2-40B4-BE49-F238E27FC236}">
                <a16:creationId xmlns:a16="http://schemas.microsoft.com/office/drawing/2014/main" id="{2FE6DA67-148B-4AE3-8904-A0129FAEF43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2AF905C-C0D0-49A8-8D20-B429C9F34270}" type="slidenum">
              <a:rPr lang="en-US" altLang="en-US">
                <a:latin typeface="Times New Roman" panose="02020603050405020304" pitchFamily="18" charset="0"/>
              </a:rPr>
              <a:pPr/>
              <a:t>1</a:t>
            </a:fld>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10</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945092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771AAC26-48FD-451D-A5AC-3FF51BDD9036}"/>
              </a:ext>
            </a:extLst>
          </p:cNvPr>
          <p:cNvGrpSpPr>
            <a:grpSpLocks/>
          </p:cNvGrpSpPr>
          <p:nvPr/>
        </p:nvGrpSpPr>
        <p:grpSpPr bwMode="auto">
          <a:xfrm>
            <a:off x="3800475" y="1789113"/>
            <a:ext cx="5340350" cy="5056187"/>
            <a:chOff x="2394" y="1127"/>
            <a:chExt cx="3364" cy="3185"/>
          </a:xfrm>
        </p:grpSpPr>
        <p:sp>
          <p:nvSpPr>
            <p:cNvPr id="5" name="Rectangle 3">
              <a:extLst>
                <a:ext uri="{FF2B5EF4-FFF2-40B4-BE49-F238E27FC236}">
                  <a16:creationId xmlns:a16="http://schemas.microsoft.com/office/drawing/2014/main" id="{A8CFF158-52DA-41AD-839B-87452BF079B6}"/>
                </a:ext>
              </a:extLst>
            </p:cNvPr>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charset="0"/>
              </a:endParaRPr>
            </a:p>
          </p:txBody>
        </p:sp>
        <p:sp>
          <p:nvSpPr>
            <p:cNvPr id="6" name="Oval 4">
              <a:extLst>
                <a:ext uri="{FF2B5EF4-FFF2-40B4-BE49-F238E27FC236}">
                  <a16:creationId xmlns:a16="http://schemas.microsoft.com/office/drawing/2014/main" id="{DD325234-FA9E-4AF9-BB71-EAE5127311FE}"/>
                </a:ext>
              </a:extLst>
            </p:cNvPr>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Tahoma" charset="0"/>
              </a:endParaRPr>
            </a:p>
          </p:txBody>
        </p:sp>
        <p:sp>
          <p:nvSpPr>
            <p:cNvPr id="7" name="Rectangle 5">
              <a:extLst>
                <a:ext uri="{FF2B5EF4-FFF2-40B4-BE49-F238E27FC236}">
                  <a16:creationId xmlns:a16="http://schemas.microsoft.com/office/drawing/2014/main" id="{3FAF61C4-5C05-49D6-9F65-88C100CFBC59}"/>
                </a:ext>
              </a:extLst>
            </p:cNvPr>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charset="0"/>
              </a:endParaRPr>
            </a:p>
          </p:txBody>
        </p:sp>
        <p:sp>
          <p:nvSpPr>
            <p:cNvPr id="8" name="Freeform 6">
              <a:extLst>
                <a:ext uri="{FF2B5EF4-FFF2-40B4-BE49-F238E27FC236}">
                  <a16:creationId xmlns:a16="http://schemas.microsoft.com/office/drawing/2014/main" id="{543C000B-38A7-4DA7-85A8-CC8D5368902E}"/>
                </a:ext>
              </a:extLst>
            </p:cNvPr>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9" name="Rectangle 7">
              <a:extLst>
                <a:ext uri="{FF2B5EF4-FFF2-40B4-BE49-F238E27FC236}">
                  <a16:creationId xmlns:a16="http://schemas.microsoft.com/office/drawing/2014/main" id="{D88E1022-4877-4C95-9063-60A166A82841}"/>
                </a:ext>
              </a:extLst>
            </p:cNvPr>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charset="0"/>
              </a:endParaRPr>
            </a:p>
          </p:txBody>
        </p:sp>
        <p:sp>
          <p:nvSpPr>
            <p:cNvPr id="10" name="Rectangle 8">
              <a:extLst>
                <a:ext uri="{FF2B5EF4-FFF2-40B4-BE49-F238E27FC236}">
                  <a16:creationId xmlns:a16="http://schemas.microsoft.com/office/drawing/2014/main" id="{1CD5E384-018B-4270-803B-BA1B123A3513}"/>
                </a:ext>
              </a:extLst>
            </p:cNvPr>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charset="0"/>
              </a:endParaRPr>
            </a:p>
          </p:txBody>
        </p:sp>
        <p:sp>
          <p:nvSpPr>
            <p:cNvPr id="11" name="Rectangle 9">
              <a:extLst>
                <a:ext uri="{FF2B5EF4-FFF2-40B4-BE49-F238E27FC236}">
                  <a16:creationId xmlns:a16="http://schemas.microsoft.com/office/drawing/2014/main" id="{5A1154CF-1E54-483B-8634-1A569E28089A}"/>
                </a:ext>
              </a:extLst>
            </p:cNvPr>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charset="0"/>
              </a:endParaRPr>
            </a:p>
          </p:txBody>
        </p:sp>
        <p:sp>
          <p:nvSpPr>
            <p:cNvPr id="12" name="Rectangle 10">
              <a:extLst>
                <a:ext uri="{FF2B5EF4-FFF2-40B4-BE49-F238E27FC236}">
                  <a16:creationId xmlns:a16="http://schemas.microsoft.com/office/drawing/2014/main" id="{C49B08E8-529B-4F83-B83A-32139D21FB9F}"/>
                </a:ext>
              </a:extLst>
            </p:cNvPr>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charset="0"/>
              </a:endParaRPr>
            </a:p>
          </p:txBody>
        </p:sp>
        <p:sp>
          <p:nvSpPr>
            <p:cNvPr id="13" name="Rectangle 11">
              <a:extLst>
                <a:ext uri="{FF2B5EF4-FFF2-40B4-BE49-F238E27FC236}">
                  <a16:creationId xmlns:a16="http://schemas.microsoft.com/office/drawing/2014/main" id="{54F3ED2D-5936-4D2E-9E00-75D0CBFE83CE}"/>
                </a:ext>
              </a:extLst>
            </p:cNvPr>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charset="0"/>
              </a:endParaRPr>
            </a:p>
          </p:txBody>
        </p:sp>
        <p:sp>
          <p:nvSpPr>
            <p:cNvPr id="14" name="Freeform 12">
              <a:extLst>
                <a:ext uri="{FF2B5EF4-FFF2-40B4-BE49-F238E27FC236}">
                  <a16:creationId xmlns:a16="http://schemas.microsoft.com/office/drawing/2014/main" id="{73C1B2AB-7F3D-424F-9920-8A2D73C01927}"/>
                </a:ext>
              </a:extLst>
            </p:cNvPr>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15" name="Freeform 13">
              <a:extLst>
                <a:ext uri="{FF2B5EF4-FFF2-40B4-BE49-F238E27FC236}">
                  <a16:creationId xmlns:a16="http://schemas.microsoft.com/office/drawing/2014/main" id="{05296F90-8BD5-46EB-A298-CACED8C4F887}"/>
                </a:ext>
              </a:extLst>
            </p:cNvPr>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16" name="Freeform 14">
              <a:extLst>
                <a:ext uri="{FF2B5EF4-FFF2-40B4-BE49-F238E27FC236}">
                  <a16:creationId xmlns:a16="http://schemas.microsoft.com/office/drawing/2014/main" id="{7B49BD7F-3853-4686-B556-727C5B5018B4}"/>
                </a:ext>
              </a:extLst>
            </p:cNvPr>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latin typeface="Tahoma" charset="0"/>
              </a:endParaRPr>
            </a:p>
          </p:txBody>
        </p:sp>
        <p:sp>
          <p:nvSpPr>
            <p:cNvPr id="17" name="Freeform 15">
              <a:extLst>
                <a:ext uri="{FF2B5EF4-FFF2-40B4-BE49-F238E27FC236}">
                  <a16:creationId xmlns:a16="http://schemas.microsoft.com/office/drawing/2014/main" id="{3697235B-447F-4AF0-B771-8B18C5D1ED31}"/>
                </a:ext>
              </a:extLst>
            </p:cNvPr>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Tahoma" charset="0"/>
              </a:endParaRPr>
            </a:p>
          </p:txBody>
        </p:sp>
        <p:sp>
          <p:nvSpPr>
            <p:cNvPr id="18" name="Freeform 16">
              <a:extLst>
                <a:ext uri="{FF2B5EF4-FFF2-40B4-BE49-F238E27FC236}">
                  <a16:creationId xmlns:a16="http://schemas.microsoft.com/office/drawing/2014/main" id="{81215234-EC96-43E4-A547-EC783220ED01}"/>
                </a:ext>
              </a:extLst>
            </p:cNvPr>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19" name="Freeform 17">
              <a:extLst>
                <a:ext uri="{FF2B5EF4-FFF2-40B4-BE49-F238E27FC236}">
                  <a16:creationId xmlns:a16="http://schemas.microsoft.com/office/drawing/2014/main" id="{0F3F0867-255F-490C-BC49-363C7F5DD568}"/>
                </a:ext>
              </a:extLst>
            </p:cNvPr>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20" name="Freeform 18">
              <a:extLst>
                <a:ext uri="{FF2B5EF4-FFF2-40B4-BE49-F238E27FC236}">
                  <a16:creationId xmlns:a16="http://schemas.microsoft.com/office/drawing/2014/main" id="{E489B096-8C3A-46B1-A3E1-DB584F31B28F}"/>
                </a:ext>
              </a:extLst>
            </p:cNvPr>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21" name="Freeform 19">
              <a:extLst>
                <a:ext uri="{FF2B5EF4-FFF2-40B4-BE49-F238E27FC236}">
                  <a16:creationId xmlns:a16="http://schemas.microsoft.com/office/drawing/2014/main" id="{F7CC082B-C11B-4C9A-B413-B15720B11042}"/>
                </a:ext>
              </a:extLst>
            </p:cNvPr>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22" name="Freeform 20">
              <a:extLst>
                <a:ext uri="{FF2B5EF4-FFF2-40B4-BE49-F238E27FC236}">
                  <a16:creationId xmlns:a16="http://schemas.microsoft.com/office/drawing/2014/main" id="{63593E55-D321-484C-B204-03E0BD690B9E}"/>
                </a:ext>
              </a:extLst>
            </p:cNvPr>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23" name="Freeform 21">
              <a:extLst>
                <a:ext uri="{FF2B5EF4-FFF2-40B4-BE49-F238E27FC236}">
                  <a16:creationId xmlns:a16="http://schemas.microsoft.com/office/drawing/2014/main" id="{0CABC130-DDC9-4A2F-84EE-632ADF50D8F8}"/>
                </a:ext>
              </a:extLst>
            </p:cNvPr>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24" name="Freeform 22">
              <a:extLst>
                <a:ext uri="{FF2B5EF4-FFF2-40B4-BE49-F238E27FC236}">
                  <a16:creationId xmlns:a16="http://schemas.microsoft.com/office/drawing/2014/main" id="{F0E6B4A8-1E74-4C22-9D6E-B0CC84555E3C}"/>
                </a:ext>
              </a:extLst>
            </p:cNvPr>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25" name="Freeform 23">
              <a:extLst>
                <a:ext uri="{FF2B5EF4-FFF2-40B4-BE49-F238E27FC236}">
                  <a16:creationId xmlns:a16="http://schemas.microsoft.com/office/drawing/2014/main" id="{FC386903-D591-4583-A54E-542F733EF6AA}"/>
                </a:ext>
              </a:extLst>
            </p:cNvPr>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Tahoma" charset="0"/>
              </a:endParaRPr>
            </a:p>
          </p:txBody>
        </p:sp>
        <p:sp>
          <p:nvSpPr>
            <p:cNvPr id="26" name="Freeform 24">
              <a:extLst>
                <a:ext uri="{FF2B5EF4-FFF2-40B4-BE49-F238E27FC236}">
                  <a16:creationId xmlns:a16="http://schemas.microsoft.com/office/drawing/2014/main" id="{8494BF48-4766-43D5-8CEC-8C3CC98C8F0D}"/>
                </a:ext>
              </a:extLst>
            </p:cNvPr>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27" name="Freeform 25">
              <a:extLst>
                <a:ext uri="{FF2B5EF4-FFF2-40B4-BE49-F238E27FC236}">
                  <a16:creationId xmlns:a16="http://schemas.microsoft.com/office/drawing/2014/main" id="{76C3EC26-8320-4F72-AE61-4648A3FEEAEF}"/>
                </a:ext>
              </a:extLst>
            </p:cNvPr>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28" name="Freeform 26">
              <a:extLst>
                <a:ext uri="{FF2B5EF4-FFF2-40B4-BE49-F238E27FC236}">
                  <a16:creationId xmlns:a16="http://schemas.microsoft.com/office/drawing/2014/main" id="{B32A3503-9D98-4F97-926A-36EE5FC1DDA9}"/>
                </a:ext>
              </a:extLst>
            </p:cNvPr>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29" name="Oval 27">
              <a:extLst>
                <a:ext uri="{FF2B5EF4-FFF2-40B4-BE49-F238E27FC236}">
                  <a16:creationId xmlns:a16="http://schemas.microsoft.com/office/drawing/2014/main" id="{301BCEFC-6847-48C9-83A9-762D618AC4A4}"/>
                </a:ext>
              </a:extLst>
            </p:cNvPr>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latin typeface="Tahoma" charset="0"/>
              </a:endParaRPr>
            </a:p>
          </p:txBody>
        </p:sp>
        <p:sp>
          <p:nvSpPr>
            <p:cNvPr id="30" name="Oval 28">
              <a:extLst>
                <a:ext uri="{FF2B5EF4-FFF2-40B4-BE49-F238E27FC236}">
                  <a16:creationId xmlns:a16="http://schemas.microsoft.com/office/drawing/2014/main" id="{EBB4F6BC-EF1B-4619-921B-56DB341E5280}"/>
                </a:ext>
              </a:extLst>
            </p:cNvPr>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Tahoma" charset="0"/>
              </a:endParaRPr>
            </a:p>
          </p:txBody>
        </p:sp>
        <p:sp>
          <p:nvSpPr>
            <p:cNvPr id="31" name="Oval 29">
              <a:extLst>
                <a:ext uri="{FF2B5EF4-FFF2-40B4-BE49-F238E27FC236}">
                  <a16:creationId xmlns:a16="http://schemas.microsoft.com/office/drawing/2014/main" id="{14431866-5873-4DDB-A2A7-131896FF5CEC}"/>
                </a:ext>
              </a:extLst>
            </p:cNvPr>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latin typeface="Tahoma" charset="0"/>
              </a:endParaRPr>
            </a:p>
          </p:txBody>
        </p:sp>
        <p:sp>
          <p:nvSpPr>
            <p:cNvPr id="32" name="Freeform 30">
              <a:extLst>
                <a:ext uri="{FF2B5EF4-FFF2-40B4-BE49-F238E27FC236}">
                  <a16:creationId xmlns:a16="http://schemas.microsoft.com/office/drawing/2014/main" id="{D0368A34-87B2-40C8-BD7E-D4E95EE25B12}"/>
                </a:ext>
              </a:extLst>
            </p:cNvPr>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33" name="Freeform 31">
              <a:extLst>
                <a:ext uri="{FF2B5EF4-FFF2-40B4-BE49-F238E27FC236}">
                  <a16:creationId xmlns:a16="http://schemas.microsoft.com/office/drawing/2014/main" id="{BF46E210-BC32-4E07-88F5-34BE2EF92E93}"/>
                </a:ext>
              </a:extLst>
            </p:cNvPr>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34" name="Rectangle 32">
              <a:extLst>
                <a:ext uri="{FF2B5EF4-FFF2-40B4-BE49-F238E27FC236}">
                  <a16:creationId xmlns:a16="http://schemas.microsoft.com/office/drawing/2014/main" id="{BE743E5D-6A83-49D2-A842-10D24DB27643}"/>
                </a:ext>
              </a:extLst>
            </p:cNvPr>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latin typeface="Tahoma" charset="0"/>
              </a:endParaRPr>
            </a:p>
          </p:txBody>
        </p:sp>
        <p:sp>
          <p:nvSpPr>
            <p:cNvPr id="35" name="Rectangle 33">
              <a:extLst>
                <a:ext uri="{FF2B5EF4-FFF2-40B4-BE49-F238E27FC236}">
                  <a16:creationId xmlns:a16="http://schemas.microsoft.com/office/drawing/2014/main" id="{F576D583-4447-4969-AEF8-7F00C253FC20}"/>
                </a:ext>
              </a:extLst>
            </p:cNvPr>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charset="0"/>
              </a:endParaRPr>
            </a:p>
          </p:txBody>
        </p:sp>
        <p:sp>
          <p:nvSpPr>
            <p:cNvPr id="36" name="AutoShape 34">
              <a:extLst>
                <a:ext uri="{FF2B5EF4-FFF2-40B4-BE49-F238E27FC236}">
                  <a16:creationId xmlns:a16="http://schemas.microsoft.com/office/drawing/2014/main" id="{8CDDB03E-FCEA-4C6C-9058-0DA5F20C20EC}"/>
                </a:ext>
              </a:extLst>
            </p:cNvPr>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Tahoma" charset="0"/>
              </a:endParaRPr>
            </a:p>
          </p:txBody>
        </p:sp>
        <p:sp>
          <p:nvSpPr>
            <p:cNvPr id="37" name="Freeform 35">
              <a:extLst>
                <a:ext uri="{FF2B5EF4-FFF2-40B4-BE49-F238E27FC236}">
                  <a16:creationId xmlns:a16="http://schemas.microsoft.com/office/drawing/2014/main" id="{76793D0E-E596-498E-95B0-4C9CDF9385AE}"/>
                </a:ext>
              </a:extLst>
            </p:cNvPr>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latin typeface="Tahoma" charset="0"/>
              </a:endParaRPr>
            </a:p>
          </p:txBody>
        </p:sp>
        <p:sp>
          <p:nvSpPr>
            <p:cNvPr id="38" name="Freeform 36">
              <a:extLst>
                <a:ext uri="{FF2B5EF4-FFF2-40B4-BE49-F238E27FC236}">
                  <a16:creationId xmlns:a16="http://schemas.microsoft.com/office/drawing/2014/main" id="{52621E52-2932-465B-BB28-B14CC6B5AC2F}"/>
                </a:ext>
              </a:extLst>
            </p:cNvPr>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Tahoma" charset="0"/>
              </a:endParaRPr>
            </a:p>
          </p:txBody>
        </p:sp>
      </p:grpSp>
      <p:sp>
        <p:nvSpPr>
          <p:cNvPr id="153639"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53640"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a:extLst>
              <a:ext uri="{FF2B5EF4-FFF2-40B4-BE49-F238E27FC236}">
                <a16:creationId xmlns:a16="http://schemas.microsoft.com/office/drawing/2014/main" id="{E80D6B75-F326-4DD6-B2A6-3A4D174A2DF4}"/>
              </a:ext>
            </a:extLst>
          </p:cNvPr>
          <p:cNvSpPr>
            <a:spLocks noGrp="1" noChangeArrowheads="1"/>
          </p:cNvSpPr>
          <p:nvPr>
            <p:ph type="dt" sz="half" idx="10"/>
          </p:nvPr>
        </p:nvSpPr>
        <p:spPr/>
        <p:txBody>
          <a:bodyPr/>
          <a:lstStyle>
            <a:lvl1pPr>
              <a:defRPr/>
            </a:lvl1pPr>
          </a:lstStyle>
          <a:p>
            <a:pPr>
              <a:defRPr/>
            </a:pPr>
            <a:endParaRPr lang="en-US"/>
          </a:p>
        </p:txBody>
      </p:sp>
      <p:sp>
        <p:nvSpPr>
          <p:cNvPr id="40" name="Rectangle 38">
            <a:extLst>
              <a:ext uri="{FF2B5EF4-FFF2-40B4-BE49-F238E27FC236}">
                <a16:creationId xmlns:a16="http://schemas.microsoft.com/office/drawing/2014/main" id="{E20F99B2-7B5A-4236-9F1B-84ECDAEFBE49}"/>
              </a:ext>
            </a:extLst>
          </p:cNvPr>
          <p:cNvSpPr>
            <a:spLocks noGrp="1" noChangeArrowheads="1"/>
          </p:cNvSpPr>
          <p:nvPr>
            <p:ph type="ftr" sz="quarter" idx="11"/>
          </p:nvPr>
        </p:nvSpPr>
        <p:spPr/>
        <p:txBody>
          <a:bodyPr/>
          <a:lstStyle>
            <a:lvl1pPr>
              <a:defRPr smtClean="0"/>
            </a:lvl1pPr>
          </a:lstStyle>
          <a:p>
            <a:pPr>
              <a:defRPr/>
            </a:pPr>
            <a:r>
              <a:rPr lang="en-US"/>
              <a:t>Chapter 7</a:t>
            </a:r>
          </a:p>
        </p:txBody>
      </p:sp>
      <p:sp>
        <p:nvSpPr>
          <p:cNvPr id="41" name="Rectangle 41">
            <a:extLst>
              <a:ext uri="{FF2B5EF4-FFF2-40B4-BE49-F238E27FC236}">
                <a16:creationId xmlns:a16="http://schemas.microsoft.com/office/drawing/2014/main" id="{3162B7ED-6F95-4ECE-8CCD-2D248BBB4356}"/>
              </a:ext>
            </a:extLst>
          </p:cNvPr>
          <p:cNvSpPr>
            <a:spLocks noGrp="1" noChangeArrowheads="1"/>
          </p:cNvSpPr>
          <p:nvPr>
            <p:ph type="sldNum" sz="quarter" idx="12"/>
          </p:nvPr>
        </p:nvSpPr>
        <p:spPr/>
        <p:txBody>
          <a:bodyPr/>
          <a:lstStyle>
            <a:lvl1pPr>
              <a:defRPr/>
            </a:lvl1pPr>
          </a:lstStyle>
          <a:p>
            <a:fld id="{8A4AA274-E4C7-45DF-88E5-C421B708C396}" type="slidenum">
              <a:rPr lang="en-US" altLang="en-US"/>
              <a:pPr/>
              <a:t>‹#›</a:t>
            </a:fld>
            <a:endParaRPr lang="en-US" altLang="en-US"/>
          </a:p>
        </p:txBody>
      </p:sp>
    </p:spTree>
    <p:extLst>
      <p:ext uri="{BB962C8B-B14F-4D97-AF65-F5344CB8AC3E}">
        <p14:creationId xmlns:p14="http://schemas.microsoft.com/office/powerpoint/2010/main" val="2433098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a:extLst>
              <a:ext uri="{FF2B5EF4-FFF2-40B4-BE49-F238E27FC236}">
                <a16:creationId xmlns:a16="http://schemas.microsoft.com/office/drawing/2014/main" id="{4B14EF91-2003-4B41-AA43-813ED0563CA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0">
            <a:extLst>
              <a:ext uri="{FF2B5EF4-FFF2-40B4-BE49-F238E27FC236}">
                <a16:creationId xmlns:a16="http://schemas.microsoft.com/office/drawing/2014/main" id="{C52211EB-1EA8-4071-8177-2E5E41894AF3}"/>
              </a:ext>
            </a:extLst>
          </p:cNvPr>
          <p:cNvSpPr>
            <a:spLocks noGrp="1" noChangeArrowheads="1"/>
          </p:cNvSpPr>
          <p:nvPr>
            <p:ph type="ftr" sz="quarter" idx="11"/>
          </p:nvPr>
        </p:nvSpPr>
        <p:spPr>
          <a:ln/>
        </p:spPr>
        <p:txBody>
          <a:bodyPr/>
          <a:lstStyle>
            <a:lvl1pPr>
              <a:defRPr/>
            </a:lvl1pPr>
          </a:lstStyle>
          <a:p>
            <a:pPr>
              <a:defRPr/>
            </a:pPr>
            <a:r>
              <a:rPr lang="en-US"/>
              <a:t>Chapter 7</a:t>
            </a:r>
          </a:p>
        </p:txBody>
      </p:sp>
      <p:sp>
        <p:nvSpPr>
          <p:cNvPr id="6" name="Rectangle 41">
            <a:extLst>
              <a:ext uri="{FF2B5EF4-FFF2-40B4-BE49-F238E27FC236}">
                <a16:creationId xmlns:a16="http://schemas.microsoft.com/office/drawing/2014/main" id="{47745566-CF7A-4B0A-A001-FF2EA64B97DB}"/>
              </a:ext>
            </a:extLst>
          </p:cNvPr>
          <p:cNvSpPr>
            <a:spLocks noGrp="1" noChangeArrowheads="1"/>
          </p:cNvSpPr>
          <p:nvPr>
            <p:ph type="sldNum" sz="quarter" idx="12"/>
          </p:nvPr>
        </p:nvSpPr>
        <p:spPr>
          <a:ln/>
        </p:spPr>
        <p:txBody>
          <a:bodyPr/>
          <a:lstStyle>
            <a:lvl1pPr>
              <a:defRPr/>
            </a:lvl1pPr>
          </a:lstStyle>
          <a:p>
            <a:fld id="{243D2D6C-38EC-4AFF-BEE0-EC056E752D46}" type="slidenum">
              <a:rPr lang="en-US" altLang="en-US"/>
              <a:pPr/>
              <a:t>‹#›</a:t>
            </a:fld>
            <a:endParaRPr lang="en-US" altLang="en-US"/>
          </a:p>
        </p:txBody>
      </p:sp>
    </p:spTree>
    <p:extLst>
      <p:ext uri="{BB962C8B-B14F-4D97-AF65-F5344CB8AC3E}">
        <p14:creationId xmlns:p14="http://schemas.microsoft.com/office/powerpoint/2010/main" val="1115281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a:extLst>
              <a:ext uri="{FF2B5EF4-FFF2-40B4-BE49-F238E27FC236}">
                <a16:creationId xmlns:a16="http://schemas.microsoft.com/office/drawing/2014/main" id="{D8B7E7F6-39E0-408C-A558-23065DB8E01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0">
            <a:extLst>
              <a:ext uri="{FF2B5EF4-FFF2-40B4-BE49-F238E27FC236}">
                <a16:creationId xmlns:a16="http://schemas.microsoft.com/office/drawing/2014/main" id="{01F0D305-71AB-4815-B675-05C858AB3B61}"/>
              </a:ext>
            </a:extLst>
          </p:cNvPr>
          <p:cNvSpPr>
            <a:spLocks noGrp="1" noChangeArrowheads="1"/>
          </p:cNvSpPr>
          <p:nvPr>
            <p:ph type="ftr" sz="quarter" idx="11"/>
          </p:nvPr>
        </p:nvSpPr>
        <p:spPr>
          <a:ln/>
        </p:spPr>
        <p:txBody>
          <a:bodyPr/>
          <a:lstStyle>
            <a:lvl1pPr>
              <a:defRPr/>
            </a:lvl1pPr>
          </a:lstStyle>
          <a:p>
            <a:pPr>
              <a:defRPr/>
            </a:pPr>
            <a:r>
              <a:rPr lang="en-US"/>
              <a:t>Chapter 7</a:t>
            </a:r>
          </a:p>
        </p:txBody>
      </p:sp>
      <p:sp>
        <p:nvSpPr>
          <p:cNvPr id="6" name="Rectangle 41">
            <a:extLst>
              <a:ext uri="{FF2B5EF4-FFF2-40B4-BE49-F238E27FC236}">
                <a16:creationId xmlns:a16="http://schemas.microsoft.com/office/drawing/2014/main" id="{56BC6FF9-CE56-48B5-B007-99C07E8EE0C6}"/>
              </a:ext>
            </a:extLst>
          </p:cNvPr>
          <p:cNvSpPr>
            <a:spLocks noGrp="1" noChangeArrowheads="1"/>
          </p:cNvSpPr>
          <p:nvPr>
            <p:ph type="sldNum" sz="quarter" idx="12"/>
          </p:nvPr>
        </p:nvSpPr>
        <p:spPr>
          <a:ln/>
        </p:spPr>
        <p:txBody>
          <a:bodyPr/>
          <a:lstStyle>
            <a:lvl1pPr>
              <a:defRPr/>
            </a:lvl1pPr>
          </a:lstStyle>
          <a:p>
            <a:fld id="{6D949E19-66E6-4E1C-B27D-DA7AB9C05C42}" type="slidenum">
              <a:rPr lang="en-US" altLang="en-US"/>
              <a:pPr/>
              <a:t>‹#›</a:t>
            </a:fld>
            <a:endParaRPr lang="en-US" altLang="en-US"/>
          </a:p>
        </p:txBody>
      </p:sp>
    </p:spTree>
    <p:extLst>
      <p:ext uri="{BB962C8B-B14F-4D97-AF65-F5344CB8AC3E}">
        <p14:creationId xmlns:p14="http://schemas.microsoft.com/office/powerpoint/2010/main" val="3709453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30725"/>
          </a:xfrm>
        </p:spPr>
        <p:txBody>
          <a:bodyPr/>
          <a:lstStyle/>
          <a:p>
            <a:pPr lvl="0"/>
            <a:endParaRPr lang="en-US" noProof="0"/>
          </a:p>
        </p:txBody>
      </p:sp>
      <p:sp>
        <p:nvSpPr>
          <p:cNvPr id="5" name="Rectangle 39">
            <a:extLst>
              <a:ext uri="{FF2B5EF4-FFF2-40B4-BE49-F238E27FC236}">
                <a16:creationId xmlns:a16="http://schemas.microsoft.com/office/drawing/2014/main" id="{C9069696-27AF-46CE-A5E5-A53A71C26D4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0">
            <a:extLst>
              <a:ext uri="{FF2B5EF4-FFF2-40B4-BE49-F238E27FC236}">
                <a16:creationId xmlns:a16="http://schemas.microsoft.com/office/drawing/2014/main" id="{C78DC0AF-C3AD-45AC-82FB-A92D5C8CE783}"/>
              </a:ext>
            </a:extLst>
          </p:cNvPr>
          <p:cNvSpPr>
            <a:spLocks noGrp="1" noChangeArrowheads="1"/>
          </p:cNvSpPr>
          <p:nvPr>
            <p:ph type="ftr" sz="quarter" idx="11"/>
          </p:nvPr>
        </p:nvSpPr>
        <p:spPr>
          <a:ln/>
        </p:spPr>
        <p:txBody>
          <a:bodyPr/>
          <a:lstStyle>
            <a:lvl1pPr>
              <a:defRPr/>
            </a:lvl1pPr>
          </a:lstStyle>
          <a:p>
            <a:pPr>
              <a:defRPr/>
            </a:pPr>
            <a:r>
              <a:rPr lang="en-US"/>
              <a:t>Chapter 7</a:t>
            </a:r>
          </a:p>
        </p:txBody>
      </p:sp>
      <p:sp>
        <p:nvSpPr>
          <p:cNvPr id="7" name="Rectangle 41">
            <a:extLst>
              <a:ext uri="{FF2B5EF4-FFF2-40B4-BE49-F238E27FC236}">
                <a16:creationId xmlns:a16="http://schemas.microsoft.com/office/drawing/2014/main" id="{0A314D0E-D0CE-4B7C-86E9-3CF9EDF54EEC}"/>
              </a:ext>
            </a:extLst>
          </p:cNvPr>
          <p:cNvSpPr>
            <a:spLocks noGrp="1" noChangeArrowheads="1"/>
          </p:cNvSpPr>
          <p:nvPr>
            <p:ph type="sldNum" sz="quarter" idx="12"/>
          </p:nvPr>
        </p:nvSpPr>
        <p:spPr>
          <a:ln/>
        </p:spPr>
        <p:txBody>
          <a:bodyPr/>
          <a:lstStyle>
            <a:lvl1pPr>
              <a:defRPr/>
            </a:lvl1pPr>
          </a:lstStyle>
          <a:p>
            <a:fld id="{718A20DB-0AB5-47DA-AC31-3ADF9E33A21C}" type="slidenum">
              <a:rPr lang="en-US" altLang="en-US"/>
              <a:pPr/>
              <a:t>‹#›</a:t>
            </a:fld>
            <a:endParaRPr lang="en-US" altLang="en-US"/>
          </a:p>
        </p:txBody>
      </p:sp>
    </p:spTree>
    <p:extLst>
      <p:ext uri="{BB962C8B-B14F-4D97-AF65-F5344CB8AC3E}">
        <p14:creationId xmlns:p14="http://schemas.microsoft.com/office/powerpoint/2010/main" val="2195268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2" name="Shape 32"/>
          <p:cNvSpPr txBox="1">
            <a:spLocks noGrp="1"/>
          </p:cNvSpPr>
          <p:nvPr>
            <p:ph type="body" idx="1"/>
          </p:nvPr>
        </p:nvSpPr>
        <p:spPr>
          <a:xfrm>
            <a:off x="457200" y="1600200"/>
            <a:ext cx="8229600" cy="21637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a:p>
          <a:p>
            <a:pPr lvl="1"/>
            <a:endParaRPr lang="en-US" dirty="0"/>
          </a:p>
          <a:p>
            <a:pPr lvl="2"/>
            <a:endParaRPr dirty="0"/>
          </a:p>
        </p:txBody>
      </p:sp>
      <p:sp>
        <p:nvSpPr>
          <p:cNvPr id="33" name="Shape 33"/>
          <p:cNvSpPr txBox="1">
            <a:spLocks noGrp="1"/>
          </p:cNvSpPr>
          <p:nvPr>
            <p:ph type="body" idx="2"/>
          </p:nvPr>
        </p:nvSpPr>
        <p:spPr>
          <a:xfrm>
            <a:off x="457200" y="3962400"/>
            <a:ext cx="8229600" cy="21637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a:p>
          <a:p>
            <a:pPr lvl="1"/>
            <a:endParaRPr lang="en-US" dirty="0"/>
          </a:p>
          <a:p>
            <a:pPr lvl="2"/>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3876908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3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91933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5/17/2018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Content Placeholder 2"/>
          <p:cNvSpPr>
            <a:spLocks noGrp="1"/>
          </p:cNvSpPr>
          <p:nvPr>
            <p:ph idx="13"/>
          </p:nvPr>
        </p:nvSpPr>
        <p:spPr>
          <a:xfrm>
            <a:off x="473720" y="2807084"/>
            <a:ext cx="8229600" cy="91933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4"/>
          </p:nvPr>
        </p:nvSpPr>
        <p:spPr>
          <a:xfrm>
            <a:off x="473720" y="4013968"/>
            <a:ext cx="8229600" cy="91933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2301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a:extLst>
              <a:ext uri="{FF2B5EF4-FFF2-40B4-BE49-F238E27FC236}">
                <a16:creationId xmlns:a16="http://schemas.microsoft.com/office/drawing/2014/main" id="{74C8AE7A-704B-4E93-B932-39FD127EC79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0">
            <a:extLst>
              <a:ext uri="{FF2B5EF4-FFF2-40B4-BE49-F238E27FC236}">
                <a16:creationId xmlns:a16="http://schemas.microsoft.com/office/drawing/2014/main" id="{ADD46683-BECA-47BB-B50E-46775AEFDC43}"/>
              </a:ext>
            </a:extLst>
          </p:cNvPr>
          <p:cNvSpPr>
            <a:spLocks noGrp="1" noChangeArrowheads="1"/>
          </p:cNvSpPr>
          <p:nvPr>
            <p:ph type="ftr" sz="quarter" idx="11"/>
          </p:nvPr>
        </p:nvSpPr>
        <p:spPr>
          <a:ln/>
        </p:spPr>
        <p:txBody>
          <a:bodyPr/>
          <a:lstStyle>
            <a:lvl1pPr>
              <a:defRPr/>
            </a:lvl1pPr>
          </a:lstStyle>
          <a:p>
            <a:pPr>
              <a:defRPr/>
            </a:pPr>
            <a:r>
              <a:rPr lang="en-US"/>
              <a:t>Chapter 7</a:t>
            </a:r>
          </a:p>
        </p:txBody>
      </p:sp>
      <p:sp>
        <p:nvSpPr>
          <p:cNvPr id="6" name="Rectangle 41">
            <a:extLst>
              <a:ext uri="{FF2B5EF4-FFF2-40B4-BE49-F238E27FC236}">
                <a16:creationId xmlns:a16="http://schemas.microsoft.com/office/drawing/2014/main" id="{1B219F8D-CE57-4F31-9E7A-8E192895772C}"/>
              </a:ext>
            </a:extLst>
          </p:cNvPr>
          <p:cNvSpPr>
            <a:spLocks noGrp="1" noChangeArrowheads="1"/>
          </p:cNvSpPr>
          <p:nvPr>
            <p:ph type="sldNum" sz="quarter" idx="12"/>
          </p:nvPr>
        </p:nvSpPr>
        <p:spPr>
          <a:ln/>
        </p:spPr>
        <p:txBody>
          <a:bodyPr/>
          <a:lstStyle>
            <a:lvl1pPr>
              <a:defRPr/>
            </a:lvl1pPr>
          </a:lstStyle>
          <a:p>
            <a:fld id="{AE9E7D2C-4ED9-442F-813D-D337C599BE3F}" type="slidenum">
              <a:rPr lang="en-US" altLang="en-US"/>
              <a:pPr/>
              <a:t>‹#›</a:t>
            </a:fld>
            <a:endParaRPr lang="en-US" altLang="en-US"/>
          </a:p>
        </p:txBody>
      </p:sp>
    </p:spTree>
    <p:extLst>
      <p:ext uri="{BB962C8B-B14F-4D97-AF65-F5344CB8AC3E}">
        <p14:creationId xmlns:p14="http://schemas.microsoft.com/office/powerpoint/2010/main" val="1936086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9">
            <a:extLst>
              <a:ext uri="{FF2B5EF4-FFF2-40B4-BE49-F238E27FC236}">
                <a16:creationId xmlns:a16="http://schemas.microsoft.com/office/drawing/2014/main" id="{313BE8A7-FF77-4E9F-BDD3-0CA9CDB9AB3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0">
            <a:extLst>
              <a:ext uri="{FF2B5EF4-FFF2-40B4-BE49-F238E27FC236}">
                <a16:creationId xmlns:a16="http://schemas.microsoft.com/office/drawing/2014/main" id="{B0DFFFB5-6DEF-48DE-8582-DCC8E8C802B6}"/>
              </a:ext>
            </a:extLst>
          </p:cNvPr>
          <p:cNvSpPr>
            <a:spLocks noGrp="1" noChangeArrowheads="1"/>
          </p:cNvSpPr>
          <p:nvPr>
            <p:ph type="ftr" sz="quarter" idx="11"/>
          </p:nvPr>
        </p:nvSpPr>
        <p:spPr>
          <a:ln/>
        </p:spPr>
        <p:txBody>
          <a:bodyPr/>
          <a:lstStyle>
            <a:lvl1pPr>
              <a:defRPr/>
            </a:lvl1pPr>
          </a:lstStyle>
          <a:p>
            <a:pPr>
              <a:defRPr/>
            </a:pPr>
            <a:r>
              <a:rPr lang="en-US"/>
              <a:t>Chapter 7</a:t>
            </a:r>
          </a:p>
        </p:txBody>
      </p:sp>
      <p:sp>
        <p:nvSpPr>
          <p:cNvPr id="6" name="Rectangle 41">
            <a:extLst>
              <a:ext uri="{FF2B5EF4-FFF2-40B4-BE49-F238E27FC236}">
                <a16:creationId xmlns:a16="http://schemas.microsoft.com/office/drawing/2014/main" id="{D0CD7AEC-8259-4768-B26E-AA5ECC956DE1}"/>
              </a:ext>
            </a:extLst>
          </p:cNvPr>
          <p:cNvSpPr>
            <a:spLocks noGrp="1" noChangeArrowheads="1"/>
          </p:cNvSpPr>
          <p:nvPr>
            <p:ph type="sldNum" sz="quarter" idx="12"/>
          </p:nvPr>
        </p:nvSpPr>
        <p:spPr>
          <a:ln/>
        </p:spPr>
        <p:txBody>
          <a:bodyPr/>
          <a:lstStyle>
            <a:lvl1pPr>
              <a:defRPr/>
            </a:lvl1pPr>
          </a:lstStyle>
          <a:p>
            <a:fld id="{3150DB49-0030-4C50-875D-CF17B79698B0}" type="slidenum">
              <a:rPr lang="en-US" altLang="en-US"/>
              <a:pPr/>
              <a:t>‹#›</a:t>
            </a:fld>
            <a:endParaRPr lang="en-US" altLang="en-US"/>
          </a:p>
        </p:txBody>
      </p:sp>
    </p:spTree>
    <p:extLst>
      <p:ext uri="{BB962C8B-B14F-4D97-AF65-F5344CB8AC3E}">
        <p14:creationId xmlns:p14="http://schemas.microsoft.com/office/powerpoint/2010/main" val="2841904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9">
            <a:extLst>
              <a:ext uri="{FF2B5EF4-FFF2-40B4-BE49-F238E27FC236}">
                <a16:creationId xmlns:a16="http://schemas.microsoft.com/office/drawing/2014/main" id="{C8966A44-1509-4277-B5C6-336B2323304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0">
            <a:extLst>
              <a:ext uri="{FF2B5EF4-FFF2-40B4-BE49-F238E27FC236}">
                <a16:creationId xmlns:a16="http://schemas.microsoft.com/office/drawing/2014/main" id="{B49665C1-CC38-42F7-89D5-05B4BBC3E6CD}"/>
              </a:ext>
            </a:extLst>
          </p:cNvPr>
          <p:cNvSpPr>
            <a:spLocks noGrp="1" noChangeArrowheads="1"/>
          </p:cNvSpPr>
          <p:nvPr>
            <p:ph type="ftr" sz="quarter" idx="11"/>
          </p:nvPr>
        </p:nvSpPr>
        <p:spPr>
          <a:ln/>
        </p:spPr>
        <p:txBody>
          <a:bodyPr/>
          <a:lstStyle>
            <a:lvl1pPr>
              <a:defRPr/>
            </a:lvl1pPr>
          </a:lstStyle>
          <a:p>
            <a:pPr>
              <a:defRPr/>
            </a:pPr>
            <a:r>
              <a:rPr lang="en-US"/>
              <a:t>Chapter 7</a:t>
            </a:r>
          </a:p>
        </p:txBody>
      </p:sp>
      <p:sp>
        <p:nvSpPr>
          <p:cNvPr id="7" name="Rectangle 41">
            <a:extLst>
              <a:ext uri="{FF2B5EF4-FFF2-40B4-BE49-F238E27FC236}">
                <a16:creationId xmlns:a16="http://schemas.microsoft.com/office/drawing/2014/main" id="{D66C16DA-5CD1-4F1C-830B-B36B2E6F8A1D}"/>
              </a:ext>
            </a:extLst>
          </p:cNvPr>
          <p:cNvSpPr>
            <a:spLocks noGrp="1" noChangeArrowheads="1"/>
          </p:cNvSpPr>
          <p:nvPr>
            <p:ph type="sldNum" sz="quarter" idx="12"/>
          </p:nvPr>
        </p:nvSpPr>
        <p:spPr>
          <a:ln/>
        </p:spPr>
        <p:txBody>
          <a:bodyPr/>
          <a:lstStyle>
            <a:lvl1pPr>
              <a:defRPr/>
            </a:lvl1pPr>
          </a:lstStyle>
          <a:p>
            <a:fld id="{C9813502-D55C-468C-A9A3-E46C30D30807}" type="slidenum">
              <a:rPr lang="en-US" altLang="en-US"/>
              <a:pPr/>
              <a:t>‹#›</a:t>
            </a:fld>
            <a:endParaRPr lang="en-US" altLang="en-US"/>
          </a:p>
        </p:txBody>
      </p:sp>
    </p:spTree>
    <p:extLst>
      <p:ext uri="{BB962C8B-B14F-4D97-AF65-F5344CB8AC3E}">
        <p14:creationId xmlns:p14="http://schemas.microsoft.com/office/powerpoint/2010/main" val="2596375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9">
            <a:extLst>
              <a:ext uri="{FF2B5EF4-FFF2-40B4-BE49-F238E27FC236}">
                <a16:creationId xmlns:a16="http://schemas.microsoft.com/office/drawing/2014/main" id="{1CA2CC46-ABFA-427B-ABE1-D59FA3801ED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40">
            <a:extLst>
              <a:ext uri="{FF2B5EF4-FFF2-40B4-BE49-F238E27FC236}">
                <a16:creationId xmlns:a16="http://schemas.microsoft.com/office/drawing/2014/main" id="{01192C7B-BE3E-461D-B81F-C6B6BD517810}"/>
              </a:ext>
            </a:extLst>
          </p:cNvPr>
          <p:cNvSpPr>
            <a:spLocks noGrp="1" noChangeArrowheads="1"/>
          </p:cNvSpPr>
          <p:nvPr>
            <p:ph type="ftr" sz="quarter" idx="11"/>
          </p:nvPr>
        </p:nvSpPr>
        <p:spPr>
          <a:ln/>
        </p:spPr>
        <p:txBody>
          <a:bodyPr/>
          <a:lstStyle>
            <a:lvl1pPr>
              <a:defRPr/>
            </a:lvl1pPr>
          </a:lstStyle>
          <a:p>
            <a:pPr>
              <a:defRPr/>
            </a:pPr>
            <a:r>
              <a:rPr lang="en-US"/>
              <a:t>Chapter 7</a:t>
            </a:r>
          </a:p>
        </p:txBody>
      </p:sp>
      <p:sp>
        <p:nvSpPr>
          <p:cNvPr id="9" name="Rectangle 41">
            <a:extLst>
              <a:ext uri="{FF2B5EF4-FFF2-40B4-BE49-F238E27FC236}">
                <a16:creationId xmlns:a16="http://schemas.microsoft.com/office/drawing/2014/main" id="{702F5C57-00CD-4460-8454-E25C018E486E}"/>
              </a:ext>
            </a:extLst>
          </p:cNvPr>
          <p:cNvSpPr>
            <a:spLocks noGrp="1" noChangeArrowheads="1"/>
          </p:cNvSpPr>
          <p:nvPr>
            <p:ph type="sldNum" sz="quarter" idx="12"/>
          </p:nvPr>
        </p:nvSpPr>
        <p:spPr>
          <a:ln/>
        </p:spPr>
        <p:txBody>
          <a:bodyPr/>
          <a:lstStyle>
            <a:lvl1pPr>
              <a:defRPr/>
            </a:lvl1pPr>
          </a:lstStyle>
          <a:p>
            <a:fld id="{3817F8C6-0F67-4FF5-804A-1026699F7B88}" type="slidenum">
              <a:rPr lang="en-US" altLang="en-US"/>
              <a:pPr/>
              <a:t>‹#›</a:t>
            </a:fld>
            <a:endParaRPr lang="en-US" altLang="en-US"/>
          </a:p>
        </p:txBody>
      </p:sp>
    </p:spTree>
    <p:extLst>
      <p:ext uri="{BB962C8B-B14F-4D97-AF65-F5344CB8AC3E}">
        <p14:creationId xmlns:p14="http://schemas.microsoft.com/office/powerpoint/2010/main" val="79272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9">
            <a:extLst>
              <a:ext uri="{FF2B5EF4-FFF2-40B4-BE49-F238E27FC236}">
                <a16:creationId xmlns:a16="http://schemas.microsoft.com/office/drawing/2014/main" id="{D777B15A-E643-4BCE-926A-256C282216C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40">
            <a:extLst>
              <a:ext uri="{FF2B5EF4-FFF2-40B4-BE49-F238E27FC236}">
                <a16:creationId xmlns:a16="http://schemas.microsoft.com/office/drawing/2014/main" id="{D6030690-B287-4B63-B926-62AAB2DEEC38}"/>
              </a:ext>
            </a:extLst>
          </p:cNvPr>
          <p:cNvSpPr>
            <a:spLocks noGrp="1" noChangeArrowheads="1"/>
          </p:cNvSpPr>
          <p:nvPr>
            <p:ph type="ftr" sz="quarter" idx="11"/>
          </p:nvPr>
        </p:nvSpPr>
        <p:spPr>
          <a:ln/>
        </p:spPr>
        <p:txBody>
          <a:bodyPr/>
          <a:lstStyle>
            <a:lvl1pPr>
              <a:defRPr/>
            </a:lvl1pPr>
          </a:lstStyle>
          <a:p>
            <a:pPr>
              <a:defRPr/>
            </a:pPr>
            <a:r>
              <a:rPr lang="en-US"/>
              <a:t>Chapter 7</a:t>
            </a:r>
          </a:p>
        </p:txBody>
      </p:sp>
      <p:sp>
        <p:nvSpPr>
          <p:cNvPr id="5" name="Rectangle 41">
            <a:extLst>
              <a:ext uri="{FF2B5EF4-FFF2-40B4-BE49-F238E27FC236}">
                <a16:creationId xmlns:a16="http://schemas.microsoft.com/office/drawing/2014/main" id="{CE89AED7-D7AB-4227-B588-4584068494B1}"/>
              </a:ext>
            </a:extLst>
          </p:cNvPr>
          <p:cNvSpPr>
            <a:spLocks noGrp="1" noChangeArrowheads="1"/>
          </p:cNvSpPr>
          <p:nvPr>
            <p:ph type="sldNum" sz="quarter" idx="12"/>
          </p:nvPr>
        </p:nvSpPr>
        <p:spPr>
          <a:ln/>
        </p:spPr>
        <p:txBody>
          <a:bodyPr/>
          <a:lstStyle>
            <a:lvl1pPr>
              <a:defRPr/>
            </a:lvl1pPr>
          </a:lstStyle>
          <a:p>
            <a:fld id="{2B675DE2-FA8D-4271-8B44-09CD09F8DAD7}" type="slidenum">
              <a:rPr lang="en-US" altLang="en-US"/>
              <a:pPr/>
              <a:t>‹#›</a:t>
            </a:fld>
            <a:endParaRPr lang="en-US" altLang="en-US"/>
          </a:p>
        </p:txBody>
      </p:sp>
    </p:spTree>
    <p:extLst>
      <p:ext uri="{BB962C8B-B14F-4D97-AF65-F5344CB8AC3E}">
        <p14:creationId xmlns:p14="http://schemas.microsoft.com/office/powerpoint/2010/main" val="1856984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a:extLst>
              <a:ext uri="{FF2B5EF4-FFF2-40B4-BE49-F238E27FC236}">
                <a16:creationId xmlns:a16="http://schemas.microsoft.com/office/drawing/2014/main" id="{FF44DADD-A3A1-47C6-B70D-627AF5856C5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40">
            <a:extLst>
              <a:ext uri="{FF2B5EF4-FFF2-40B4-BE49-F238E27FC236}">
                <a16:creationId xmlns:a16="http://schemas.microsoft.com/office/drawing/2014/main" id="{5BF0A960-578D-4FD5-AA6F-82FD4642731D}"/>
              </a:ext>
            </a:extLst>
          </p:cNvPr>
          <p:cNvSpPr>
            <a:spLocks noGrp="1" noChangeArrowheads="1"/>
          </p:cNvSpPr>
          <p:nvPr>
            <p:ph type="ftr" sz="quarter" idx="11"/>
          </p:nvPr>
        </p:nvSpPr>
        <p:spPr>
          <a:ln/>
        </p:spPr>
        <p:txBody>
          <a:bodyPr/>
          <a:lstStyle>
            <a:lvl1pPr>
              <a:defRPr/>
            </a:lvl1pPr>
          </a:lstStyle>
          <a:p>
            <a:pPr>
              <a:defRPr/>
            </a:pPr>
            <a:r>
              <a:rPr lang="en-US"/>
              <a:t>Chapter 7</a:t>
            </a:r>
          </a:p>
        </p:txBody>
      </p:sp>
      <p:sp>
        <p:nvSpPr>
          <p:cNvPr id="4" name="Rectangle 41">
            <a:extLst>
              <a:ext uri="{FF2B5EF4-FFF2-40B4-BE49-F238E27FC236}">
                <a16:creationId xmlns:a16="http://schemas.microsoft.com/office/drawing/2014/main" id="{AF96150B-610B-4A83-9064-EC7D36C82A35}"/>
              </a:ext>
            </a:extLst>
          </p:cNvPr>
          <p:cNvSpPr>
            <a:spLocks noGrp="1" noChangeArrowheads="1"/>
          </p:cNvSpPr>
          <p:nvPr>
            <p:ph type="sldNum" sz="quarter" idx="12"/>
          </p:nvPr>
        </p:nvSpPr>
        <p:spPr>
          <a:ln/>
        </p:spPr>
        <p:txBody>
          <a:bodyPr/>
          <a:lstStyle>
            <a:lvl1pPr>
              <a:defRPr/>
            </a:lvl1pPr>
          </a:lstStyle>
          <a:p>
            <a:fld id="{CEC0C1FC-3D76-450D-AFE8-89ACA8077C9A}" type="slidenum">
              <a:rPr lang="en-US" altLang="en-US"/>
              <a:pPr/>
              <a:t>‹#›</a:t>
            </a:fld>
            <a:endParaRPr lang="en-US" altLang="en-US"/>
          </a:p>
        </p:txBody>
      </p:sp>
    </p:spTree>
    <p:extLst>
      <p:ext uri="{BB962C8B-B14F-4D97-AF65-F5344CB8AC3E}">
        <p14:creationId xmlns:p14="http://schemas.microsoft.com/office/powerpoint/2010/main" val="2905862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9">
            <a:extLst>
              <a:ext uri="{FF2B5EF4-FFF2-40B4-BE49-F238E27FC236}">
                <a16:creationId xmlns:a16="http://schemas.microsoft.com/office/drawing/2014/main" id="{20BC8C7F-6488-4945-B3C4-23690FEEA6C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0">
            <a:extLst>
              <a:ext uri="{FF2B5EF4-FFF2-40B4-BE49-F238E27FC236}">
                <a16:creationId xmlns:a16="http://schemas.microsoft.com/office/drawing/2014/main" id="{915D8445-E53B-479A-A0DC-5BDF2BB2CE55}"/>
              </a:ext>
            </a:extLst>
          </p:cNvPr>
          <p:cNvSpPr>
            <a:spLocks noGrp="1" noChangeArrowheads="1"/>
          </p:cNvSpPr>
          <p:nvPr>
            <p:ph type="ftr" sz="quarter" idx="11"/>
          </p:nvPr>
        </p:nvSpPr>
        <p:spPr>
          <a:ln/>
        </p:spPr>
        <p:txBody>
          <a:bodyPr/>
          <a:lstStyle>
            <a:lvl1pPr>
              <a:defRPr/>
            </a:lvl1pPr>
          </a:lstStyle>
          <a:p>
            <a:pPr>
              <a:defRPr/>
            </a:pPr>
            <a:r>
              <a:rPr lang="en-US"/>
              <a:t>Chapter 7</a:t>
            </a:r>
          </a:p>
        </p:txBody>
      </p:sp>
      <p:sp>
        <p:nvSpPr>
          <p:cNvPr id="7" name="Rectangle 41">
            <a:extLst>
              <a:ext uri="{FF2B5EF4-FFF2-40B4-BE49-F238E27FC236}">
                <a16:creationId xmlns:a16="http://schemas.microsoft.com/office/drawing/2014/main" id="{849B7AAC-3F2C-426E-8DDA-C5775DCC3483}"/>
              </a:ext>
            </a:extLst>
          </p:cNvPr>
          <p:cNvSpPr>
            <a:spLocks noGrp="1" noChangeArrowheads="1"/>
          </p:cNvSpPr>
          <p:nvPr>
            <p:ph type="sldNum" sz="quarter" idx="12"/>
          </p:nvPr>
        </p:nvSpPr>
        <p:spPr>
          <a:ln/>
        </p:spPr>
        <p:txBody>
          <a:bodyPr/>
          <a:lstStyle>
            <a:lvl1pPr>
              <a:defRPr/>
            </a:lvl1pPr>
          </a:lstStyle>
          <a:p>
            <a:fld id="{CC7E4B41-B708-49C1-A86C-C6FE4BDB0479}" type="slidenum">
              <a:rPr lang="en-US" altLang="en-US"/>
              <a:pPr/>
              <a:t>‹#›</a:t>
            </a:fld>
            <a:endParaRPr lang="en-US" altLang="en-US"/>
          </a:p>
        </p:txBody>
      </p:sp>
    </p:spTree>
    <p:extLst>
      <p:ext uri="{BB962C8B-B14F-4D97-AF65-F5344CB8AC3E}">
        <p14:creationId xmlns:p14="http://schemas.microsoft.com/office/powerpoint/2010/main" val="2205051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9">
            <a:extLst>
              <a:ext uri="{FF2B5EF4-FFF2-40B4-BE49-F238E27FC236}">
                <a16:creationId xmlns:a16="http://schemas.microsoft.com/office/drawing/2014/main" id="{64DC4B51-AF20-45D4-AAA3-54D7B543489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0">
            <a:extLst>
              <a:ext uri="{FF2B5EF4-FFF2-40B4-BE49-F238E27FC236}">
                <a16:creationId xmlns:a16="http://schemas.microsoft.com/office/drawing/2014/main" id="{DD8DFB0E-6F3E-49B9-B355-0CA5836EF221}"/>
              </a:ext>
            </a:extLst>
          </p:cNvPr>
          <p:cNvSpPr>
            <a:spLocks noGrp="1" noChangeArrowheads="1"/>
          </p:cNvSpPr>
          <p:nvPr>
            <p:ph type="ftr" sz="quarter" idx="11"/>
          </p:nvPr>
        </p:nvSpPr>
        <p:spPr>
          <a:ln/>
        </p:spPr>
        <p:txBody>
          <a:bodyPr/>
          <a:lstStyle>
            <a:lvl1pPr>
              <a:defRPr/>
            </a:lvl1pPr>
          </a:lstStyle>
          <a:p>
            <a:pPr>
              <a:defRPr/>
            </a:pPr>
            <a:r>
              <a:rPr lang="en-US"/>
              <a:t>Chapter 7</a:t>
            </a:r>
          </a:p>
        </p:txBody>
      </p:sp>
      <p:sp>
        <p:nvSpPr>
          <p:cNvPr id="7" name="Rectangle 41">
            <a:extLst>
              <a:ext uri="{FF2B5EF4-FFF2-40B4-BE49-F238E27FC236}">
                <a16:creationId xmlns:a16="http://schemas.microsoft.com/office/drawing/2014/main" id="{ED15F5E3-766F-41DD-A1DC-1F3E287CC1BC}"/>
              </a:ext>
            </a:extLst>
          </p:cNvPr>
          <p:cNvSpPr>
            <a:spLocks noGrp="1" noChangeArrowheads="1"/>
          </p:cNvSpPr>
          <p:nvPr>
            <p:ph type="sldNum" sz="quarter" idx="12"/>
          </p:nvPr>
        </p:nvSpPr>
        <p:spPr>
          <a:ln/>
        </p:spPr>
        <p:txBody>
          <a:bodyPr/>
          <a:lstStyle>
            <a:lvl1pPr>
              <a:defRPr/>
            </a:lvl1pPr>
          </a:lstStyle>
          <a:p>
            <a:fld id="{19C42FFC-97FB-4BA4-82B3-3A1CDB7A3499}" type="slidenum">
              <a:rPr lang="en-US" altLang="en-US"/>
              <a:pPr/>
              <a:t>‹#›</a:t>
            </a:fld>
            <a:endParaRPr lang="en-US" altLang="en-US"/>
          </a:p>
        </p:txBody>
      </p:sp>
    </p:spTree>
    <p:extLst>
      <p:ext uri="{BB962C8B-B14F-4D97-AF65-F5344CB8AC3E}">
        <p14:creationId xmlns:p14="http://schemas.microsoft.com/office/powerpoint/2010/main" val="578829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F64EF6B7-DAAB-4435-A9AA-4203C5F35ED5}"/>
              </a:ext>
            </a:extLst>
          </p:cNvPr>
          <p:cNvGrpSpPr>
            <a:grpSpLocks/>
          </p:cNvGrpSpPr>
          <p:nvPr/>
        </p:nvGrpSpPr>
        <p:grpSpPr bwMode="auto">
          <a:xfrm>
            <a:off x="3800475" y="1789113"/>
            <a:ext cx="5340350" cy="5056187"/>
            <a:chOff x="2394" y="1127"/>
            <a:chExt cx="3364" cy="3185"/>
          </a:xfrm>
        </p:grpSpPr>
        <p:sp>
          <p:nvSpPr>
            <p:cNvPr id="152579" name="Rectangle 3">
              <a:extLst>
                <a:ext uri="{FF2B5EF4-FFF2-40B4-BE49-F238E27FC236}">
                  <a16:creationId xmlns:a16="http://schemas.microsoft.com/office/drawing/2014/main" id="{1F0D1EE0-B47E-4DC6-A1B2-E282030519F0}"/>
                </a:ext>
              </a:extLst>
            </p:cNvPr>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charset="0"/>
              </a:endParaRPr>
            </a:p>
          </p:txBody>
        </p:sp>
        <p:sp>
          <p:nvSpPr>
            <p:cNvPr id="152580" name="Oval 4">
              <a:extLst>
                <a:ext uri="{FF2B5EF4-FFF2-40B4-BE49-F238E27FC236}">
                  <a16:creationId xmlns:a16="http://schemas.microsoft.com/office/drawing/2014/main" id="{0C71C74B-2B3E-4A3A-AA74-C93B71184DCE}"/>
                </a:ext>
              </a:extLst>
            </p:cNvPr>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Tahoma" charset="0"/>
              </a:endParaRPr>
            </a:p>
          </p:txBody>
        </p:sp>
        <p:sp>
          <p:nvSpPr>
            <p:cNvPr id="152581" name="Rectangle 5">
              <a:extLst>
                <a:ext uri="{FF2B5EF4-FFF2-40B4-BE49-F238E27FC236}">
                  <a16:creationId xmlns:a16="http://schemas.microsoft.com/office/drawing/2014/main" id="{BC40C704-42F2-48FC-B0B8-66C64B4ABF3D}"/>
                </a:ext>
              </a:extLst>
            </p:cNvPr>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charset="0"/>
              </a:endParaRPr>
            </a:p>
          </p:txBody>
        </p:sp>
        <p:sp>
          <p:nvSpPr>
            <p:cNvPr id="152582" name="Freeform 6">
              <a:extLst>
                <a:ext uri="{FF2B5EF4-FFF2-40B4-BE49-F238E27FC236}">
                  <a16:creationId xmlns:a16="http://schemas.microsoft.com/office/drawing/2014/main" id="{BE0E0301-8039-4699-874A-7CACB5296FE2}"/>
                </a:ext>
              </a:extLst>
            </p:cNvPr>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152583" name="Rectangle 7">
              <a:extLst>
                <a:ext uri="{FF2B5EF4-FFF2-40B4-BE49-F238E27FC236}">
                  <a16:creationId xmlns:a16="http://schemas.microsoft.com/office/drawing/2014/main" id="{A57355F0-D389-435E-AE55-A2A53240D6D6}"/>
                </a:ext>
              </a:extLst>
            </p:cNvPr>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charset="0"/>
              </a:endParaRPr>
            </a:p>
          </p:txBody>
        </p:sp>
        <p:sp>
          <p:nvSpPr>
            <p:cNvPr id="152584" name="Rectangle 8">
              <a:extLst>
                <a:ext uri="{FF2B5EF4-FFF2-40B4-BE49-F238E27FC236}">
                  <a16:creationId xmlns:a16="http://schemas.microsoft.com/office/drawing/2014/main" id="{D14BC27A-0E54-420C-B162-2CD60DC534F2}"/>
                </a:ext>
              </a:extLst>
            </p:cNvPr>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charset="0"/>
              </a:endParaRPr>
            </a:p>
          </p:txBody>
        </p:sp>
        <p:sp>
          <p:nvSpPr>
            <p:cNvPr id="152585" name="Rectangle 9">
              <a:extLst>
                <a:ext uri="{FF2B5EF4-FFF2-40B4-BE49-F238E27FC236}">
                  <a16:creationId xmlns:a16="http://schemas.microsoft.com/office/drawing/2014/main" id="{62EE29AA-7669-4AB6-B18B-8E073B00A49B}"/>
                </a:ext>
              </a:extLst>
            </p:cNvPr>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charset="0"/>
              </a:endParaRPr>
            </a:p>
          </p:txBody>
        </p:sp>
        <p:sp>
          <p:nvSpPr>
            <p:cNvPr id="152586" name="Rectangle 10">
              <a:extLst>
                <a:ext uri="{FF2B5EF4-FFF2-40B4-BE49-F238E27FC236}">
                  <a16:creationId xmlns:a16="http://schemas.microsoft.com/office/drawing/2014/main" id="{585EE193-BD0C-418A-AB6A-54100A25033A}"/>
                </a:ext>
              </a:extLst>
            </p:cNvPr>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charset="0"/>
              </a:endParaRPr>
            </a:p>
          </p:txBody>
        </p:sp>
        <p:sp>
          <p:nvSpPr>
            <p:cNvPr id="152587" name="Rectangle 11">
              <a:extLst>
                <a:ext uri="{FF2B5EF4-FFF2-40B4-BE49-F238E27FC236}">
                  <a16:creationId xmlns:a16="http://schemas.microsoft.com/office/drawing/2014/main" id="{D59DCE28-2816-45C6-B532-A3204D0FC4F2}"/>
                </a:ext>
              </a:extLst>
            </p:cNvPr>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charset="0"/>
              </a:endParaRPr>
            </a:p>
          </p:txBody>
        </p:sp>
        <p:sp>
          <p:nvSpPr>
            <p:cNvPr id="152588" name="Freeform 12">
              <a:extLst>
                <a:ext uri="{FF2B5EF4-FFF2-40B4-BE49-F238E27FC236}">
                  <a16:creationId xmlns:a16="http://schemas.microsoft.com/office/drawing/2014/main" id="{A8AB3A90-62E2-40F8-8025-FB81DCCC8BD0}"/>
                </a:ext>
              </a:extLst>
            </p:cNvPr>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152589" name="Freeform 13">
              <a:extLst>
                <a:ext uri="{FF2B5EF4-FFF2-40B4-BE49-F238E27FC236}">
                  <a16:creationId xmlns:a16="http://schemas.microsoft.com/office/drawing/2014/main" id="{1AD74DEA-E1A0-4EE6-BE22-545A551A5403}"/>
                </a:ext>
              </a:extLst>
            </p:cNvPr>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152590" name="Freeform 14">
              <a:extLst>
                <a:ext uri="{FF2B5EF4-FFF2-40B4-BE49-F238E27FC236}">
                  <a16:creationId xmlns:a16="http://schemas.microsoft.com/office/drawing/2014/main" id="{49ACC599-73A4-49E9-ABE3-4D24D1E21E36}"/>
                </a:ext>
              </a:extLst>
            </p:cNvPr>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latin typeface="Tahoma" charset="0"/>
              </a:endParaRPr>
            </a:p>
          </p:txBody>
        </p:sp>
        <p:sp>
          <p:nvSpPr>
            <p:cNvPr id="152591" name="Freeform 15">
              <a:extLst>
                <a:ext uri="{FF2B5EF4-FFF2-40B4-BE49-F238E27FC236}">
                  <a16:creationId xmlns:a16="http://schemas.microsoft.com/office/drawing/2014/main" id="{76BB2D90-0B09-4D87-8341-EB7551A84CC1}"/>
                </a:ext>
              </a:extLst>
            </p:cNvPr>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Tahoma" charset="0"/>
              </a:endParaRPr>
            </a:p>
          </p:txBody>
        </p:sp>
        <p:sp>
          <p:nvSpPr>
            <p:cNvPr id="152592" name="Freeform 16">
              <a:extLst>
                <a:ext uri="{FF2B5EF4-FFF2-40B4-BE49-F238E27FC236}">
                  <a16:creationId xmlns:a16="http://schemas.microsoft.com/office/drawing/2014/main" id="{C3A24C5C-7DB9-4022-A559-AA0F4D0C9911}"/>
                </a:ext>
              </a:extLst>
            </p:cNvPr>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152593" name="Freeform 17">
              <a:extLst>
                <a:ext uri="{FF2B5EF4-FFF2-40B4-BE49-F238E27FC236}">
                  <a16:creationId xmlns:a16="http://schemas.microsoft.com/office/drawing/2014/main" id="{E0A79895-1EE4-46DB-B29C-F17B8DECDB1B}"/>
                </a:ext>
              </a:extLst>
            </p:cNvPr>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152594" name="Freeform 18">
              <a:extLst>
                <a:ext uri="{FF2B5EF4-FFF2-40B4-BE49-F238E27FC236}">
                  <a16:creationId xmlns:a16="http://schemas.microsoft.com/office/drawing/2014/main" id="{DDD5341A-A122-421D-B2AF-713B34262CFC}"/>
                </a:ext>
              </a:extLst>
            </p:cNvPr>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152595" name="Freeform 19">
              <a:extLst>
                <a:ext uri="{FF2B5EF4-FFF2-40B4-BE49-F238E27FC236}">
                  <a16:creationId xmlns:a16="http://schemas.microsoft.com/office/drawing/2014/main" id="{50200B2F-82CE-4BA9-B7DB-28AFA74D8150}"/>
                </a:ext>
              </a:extLst>
            </p:cNvPr>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152596" name="Freeform 20">
              <a:extLst>
                <a:ext uri="{FF2B5EF4-FFF2-40B4-BE49-F238E27FC236}">
                  <a16:creationId xmlns:a16="http://schemas.microsoft.com/office/drawing/2014/main" id="{0A5672B7-8905-4BA0-B3A0-856B5BEC0C6F}"/>
                </a:ext>
              </a:extLst>
            </p:cNvPr>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152597" name="Freeform 21">
              <a:extLst>
                <a:ext uri="{FF2B5EF4-FFF2-40B4-BE49-F238E27FC236}">
                  <a16:creationId xmlns:a16="http://schemas.microsoft.com/office/drawing/2014/main" id="{4CC5BFD2-BFA5-4391-9249-B5BFF473A58E}"/>
                </a:ext>
              </a:extLst>
            </p:cNvPr>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152598" name="Freeform 22">
              <a:extLst>
                <a:ext uri="{FF2B5EF4-FFF2-40B4-BE49-F238E27FC236}">
                  <a16:creationId xmlns:a16="http://schemas.microsoft.com/office/drawing/2014/main" id="{B010374D-7B19-4C70-830C-DEBAB578A447}"/>
                </a:ext>
              </a:extLst>
            </p:cNvPr>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152599" name="Freeform 23">
              <a:extLst>
                <a:ext uri="{FF2B5EF4-FFF2-40B4-BE49-F238E27FC236}">
                  <a16:creationId xmlns:a16="http://schemas.microsoft.com/office/drawing/2014/main" id="{6A370CA9-9111-4907-8101-029DB274B429}"/>
                </a:ext>
              </a:extLst>
            </p:cNvPr>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Tahoma" charset="0"/>
              </a:endParaRPr>
            </a:p>
          </p:txBody>
        </p:sp>
        <p:sp>
          <p:nvSpPr>
            <p:cNvPr id="152600" name="Freeform 24">
              <a:extLst>
                <a:ext uri="{FF2B5EF4-FFF2-40B4-BE49-F238E27FC236}">
                  <a16:creationId xmlns:a16="http://schemas.microsoft.com/office/drawing/2014/main" id="{775DDEEC-AB84-49E4-88B1-67F5C445BD52}"/>
                </a:ext>
              </a:extLst>
            </p:cNvPr>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152601" name="Freeform 25">
              <a:extLst>
                <a:ext uri="{FF2B5EF4-FFF2-40B4-BE49-F238E27FC236}">
                  <a16:creationId xmlns:a16="http://schemas.microsoft.com/office/drawing/2014/main" id="{1EF04D5A-2EBB-493E-A62B-0F9EB4F7DC0C}"/>
                </a:ext>
              </a:extLst>
            </p:cNvPr>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152602" name="Freeform 26">
              <a:extLst>
                <a:ext uri="{FF2B5EF4-FFF2-40B4-BE49-F238E27FC236}">
                  <a16:creationId xmlns:a16="http://schemas.microsoft.com/office/drawing/2014/main" id="{5B34313E-74E0-48EB-A57E-0C1711D4D075}"/>
                </a:ext>
              </a:extLst>
            </p:cNvPr>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152603" name="Oval 27">
              <a:extLst>
                <a:ext uri="{FF2B5EF4-FFF2-40B4-BE49-F238E27FC236}">
                  <a16:creationId xmlns:a16="http://schemas.microsoft.com/office/drawing/2014/main" id="{6E60048D-59B2-4A59-B4E8-A1ECC8FB7888}"/>
                </a:ext>
              </a:extLst>
            </p:cNvPr>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latin typeface="Tahoma" charset="0"/>
              </a:endParaRPr>
            </a:p>
          </p:txBody>
        </p:sp>
        <p:sp>
          <p:nvSpPr>
            <p:cNvPr id="152604" name="Oval 28">
              <a:extLst>
                <a:ext uri="{FF2B5EF4-FFF2-40B4-BE49-F238E27FC236}">
                  <a16:creationId xmlns:a16="http://schemas.microsoft.com/office/drawing/2014/main" id="{6408C33F-AE39-4052-9D11-DEA1D733A763}"/>
                </a:ext>
              </a:extLst>
            </p:cNvPr>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Tahoma" charset="0"/>
              </a:endParaRPr>
            </a:p>
          </p:txBody>
        </p:sp>
        <p:sp>
          <p:nvSpPr>
            <p:cNvPr id="152605" name="Oval 29">
              <a:extLst>
                <a:ext uri="{FF2B5EF4-FFF2-40B4-BE49-F238E27FC236}">
                  <a16:creationId xmlns:a16="http://schemas.microsoft.com/office/drawing/2014/main" id="{9FE7E50F-AE9F-41DC-867A-1BB6005D95D0}"/>
                </a:ext>
              </a:extLst>
            </p:cNvPr>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latin typeface="Tahoma" charset="0"/>
              </a:endParaRPr>
            </a:p>
          </p:txBody>
        </p:sp>
        <p:sp>
          <p:nvSpPr>
            <p:cNvPr id="152606" name="Freeform 30">
              <a:extLst>
                <a:ext uri="{FF2B5EF4-FFF2-40B4-BE49-F238E27FC236}">
                  <a16:creationId xmlns:a16="http://schemas.microsoft.com/office/drawing/2014/main" id="{AC4D2659-1E8C-4A9F-A549-731F55813A30}"/>
                </a:ext>
              </a:extLst>
            </p:cNvPr>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152607" name="Freeform 31">
              <a:extLst>
                <a:ext uri="{FF2B5EF4-FFF2-40B4-BE49-F238E27FC236}">
                  <a16:creationId xmlns:a16="http://schemas.microsoft.com/office/drawing/2014/main" id="{9D9BF246-2B42-44E6-8619-5D3EDF37B388}"/>
                </a:ext>
              </a:extLst>
            </p:cNvPr>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charset="0"/>
              </a:endParaRPr>
            </a:p>
          </p:txBody>
        </p:sp>
        <p:sp>
          <p:nvSpPr>
            <p:cNvPr id="152608" name="Rectangle 32">
              <a:extLst>
                <a:ext uri="{FF2B5EF4-FFF2-40B4-BE49-F238E27FC236}">
                  <a16:creationId xmlns:a16="http://schemas.microsoft.com/office/drawing/2014/main" id="{017496E6-C32B-4588-8057-07220C435B99}"/>
                </a:ext>
              </a:extLst>
            </p:cNvPr>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latin typeface="Tahoma" charset="0"/>
              </a:endParaRPr>
            </a:p>
          </p:txBody>
        </p:sp>
        <p:sp>
          <p:nvSpPr>
            <p:cNvPr id="152609" name="Rectangle 33">
              <a:extLst>
                <a:ext uri="{FF2B5EF4-FFF2-40B4-BE49-F238E27FC236}">
                  <a16:creationId xmlns:a16="http://schemas.microsoft.com/office/drawing/2014/main" id="{73722CAB-A36B-42F5-AA95-BCCE49735A41}"/>
                </a:ext>
              </a:extLst>
            </p:cNvPr>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charset="0"/>
              </a:endParaRPr>
            </a:p>
          </p:txBody>
        </p:sp>
        <p:sp>
          <p:nvSpPr>
            <p:cNvPr id="152610" name="AutoShape 34">
              <a:extLst>
                <a:ext uri="{FF2B5EF4-FFF2-40B4-BE49-F238E27FC236}">
                  <a16:creationId xmlns:a16="http://schemas.microsoft.com/office/drawing/2014/main" id="{7CD869A2-58BC-4407-B59C-9E7EE7986253}"/>
                </a:ext>
              </a:extLst>
            </p:cNvPr>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Tahoma" charset="0"/>
              </a:endParaRPr>
            </a:p>
          </p:txBody>
        </p:sp>
        <p:sp>
          <p:nvSpPr>
            <p:cNvPr id="152611" name="Freeform 35">
              <a:extLst>
                <a:ext uri="{FF2B5EF4-FFF2-40B4-BE49-F238E27FC236}">
                  <a16:creationId xmlns:a16="http://schemas.microsoft.com/office/drawing/2014/main" id="{9C604668-F300-4235-AC3A-0A7725305570}"/>
                </a:ext>
              </a:extLst>
            </p:cNvPr>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latin typeface="Tahoma" charset="0"/>
              </a:endParaRPr>
            </a:p>
          </p:txBody>
        </p:sp>
        <p:sp>
          <p:nvSpPr>
            <p:cNvPr id="152612" name="Freeform 36">
              <a:extLst>
                <a:ext uri="{FF2B5EF4-FFF2-40B4-BE49-F238E27FC236}">
                  <a16:creationId xmlns:a16="http://schemas.microsoft.com/office/drawing/2014/main" id="{4F27EB45-7AFA-4536-A23A-4C699A4A16AB}"/>
                </a:ext>
              </a:extLst>
            </p:cNvPr>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Tahoma" charset="0"/>
              </a:endParaRPr>
            </a:p>
          </p:txBody>
        </p:sp>
      </p:grpSp>
      <p:sp>
        <p:nvSpPr>
          <p:cNvPr id="152613" name="Rectangle 37">
            <a:extLst>
              <a:ext uri="{FF2B5EF4-FFF2-40B4-BE49-F238E27FC236}">
                <a16:creationId xmlns:a16="http://schemas.microsoft.com/office/drawing/2014/main" id="{97C00384-FF8F-4AA3-BD03-5B9ED3E50A09}"/>
              </a:ext>
            </a:extLst>
          </p:cNvPr>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52614" name="Rectangle 38">
            <a:extLst>
              <a:ext uri="{FF2B5EF4-FFF2-40B4-BE49-F238E27FC236}">
                <a16:creationId xmlns:a16="http://schemas.microsoft.com/office/drawing/2014/main" id="{81FA68E4-AA2F-4BCB-BAFB-5F781197A515}"/>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2615" name="Rectangle 39">
            <a:extLst>
              <a:ext uri="{FF2B5EF4-FFF2-40B4-BE49-F238E27FC236}">
                <a16:creationId xmlns:a16="http://schemas.microsoft.com/office/drawing/2014/main" id="{E77E3CF4-FC67-4780-99B5-200B29ACA7D6}"/>
              </a:ext>
            </a:extLst>
          </p:cNvPr>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charset="0"/>
              </a:defRPr>
            </a:lvl1pPr>
          </a:lstStyle>
          <a:p>
            <a:pPr>
              <a:defRPr/>
            </a:pPr>
            <a:endParaRPr lang="en-US"/>
          </a:p>
        </p:txBody>
      </p:sp>
      <p:sp>
        <p:nvSpPr>
          <p:cNvPr id="152616" name="Rectangle 40">
            <a:extLst>
              <a:ext uri="{FF2B5EF4-FFF2-40B4-BE49-F238E27FC236}">
                <a16:creationId xmlns:a16="http://schemas.microsoft.com/office/drawing/2014/main" id="{5275824D-0C14-4AD4-9C01-DBDE6E2CE560}"/>
              </a:ext>
            </a:extLst>
          </p:cNvPr>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atin typeface="Tahoma" charset="0"/>
              </a:defRPr>
            </a:lvl1pPr>
          </a:lstStyle>
          <a:p>
            <a:pPr>
              <a:defRPr/>
            </a:pPr>
            <a:r>
              <a:rPr lang="en-US"/>
              <a:t>Chapter 7</a:t>
            </a:r>
          </a:p>
        </p:txBody>
      </p:sp>
      <p:sp>
        <p:nvSpPr>
          <p:cNvPr id="152617" name="Rectangle 41">
            <a:extLst>
              <a:ext uri="{FF2B5EF4-FFF2-40B4-BE49-F238E27FC236}">
                <a16:creationId xmlns:a16="http://schemas.microsoft.com/office/drawing/2014/main" id="{4E1CA484-E5F9-4186-8AC9-B611C6952243}"/>
              </a:ext>
            </a:extLst>
          </p:cNvPr>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FB60E7BA-6C3E-4B58-B82E-940C4B9875A5}"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79"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81" r:id="rId13"/>
    <p:sldLayoutId id="2147483782" r:id="rId14"/>
  </p:sldLayoutIdLst>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ounseling.or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8">
            <a:extLst>
              <a:ext uri="{FF2B5EF4-FFF2-40B4-BE49-F238E27FC236}">
                <a16:creationId xmlns:a16="http://schemas.microsoft.com/office/drawing/2014/main" id="{360EB220-E8B8-44B9-935C-7B10AB286C74}"/>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a:t>Chapter 7</a:t>
            </a:r>
          </a:p>
        </p:txBody>
      </p:sp>
      <p:sp>
        <p:nvSpPr>
          <p:cNvPr id="3075" name="Rectangle 41">
            <a:extLst>
              <a:ext uri="{FF2B5EF4-FFF2-40B4-BE49-F238E27FC236}">
                <a16:creationId xmlns:a16="http://schemas.microsoft.com/office/drawing/2014/main" id="{00C173C9-4E12-4DCA-BD23-ACB9F941535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BA16A60-59AF-4208-826B-514C6FAFA967}" type="slidenum">
              <a:rPr lang="en-US" altLang="en-US"/>
              <a:pPr/>
              <a:t>1</a:t>
            </a:fld>
            <a:endParaRPr lang="en-US" altLang="en-US"/>
          </a:p>
        </p:txBody>
      </p:sp>
      <p:sp>
        <p:nvSpPr>
          <p:cNvPr id="3076" name="Rectangle 4">
            <a:extLst>
              <a:ext uri="{FF2B5EF4-FFF2-40B4-BE49-F238E27FC236}">
                <a16:creationId xmlns:a16="http://schemas.microsoft.com/office/drawing/2014/main" id="{977AEFF0-3510-4B9A-9232-8A5B6C7A1293}"/>
              </a:ext>
            </a:extLst>
          </p:cNvPr>
          <p:cNvSpPr>
            <a:spLocks noGrp="1" noChangeArrowheads="1"/>
          </p:cNvSpPr>
          <p:nvPr>
            <p:ph type="ctrTitle"/>
          </p:nvPr>
        </p:nvSpPr>
        <p:spPr>
          <a:xfrm>
            <a:off x="609600" y="304800"/>
            <a:ext cx="8153400" cy="3352800"/>
          </a:xfrm>
        </p:spPr>
        <p:txBody>
          <a:bodyPr/>
          <a:lstStyle/>
          <a:p>
            <a:pPr eaLnBrk="1" hangingPunct="1"/>
            <a:r>
              <a:rPr lang="en-US" altLang="en-US" sz="6600">
                <a:effectLst/>
                <a:latin typeface="Impact" panose="020B0806030902050204" pitchFamily="34" charset="0"/>
              </a:rPr>
              <a:t>Ethical, Legal, &amp; </a:t>
            </a:r>
            <a:br>
              <a:rPr lang="en-US" altLang="en-US" sz="6600">
                <a:effectLst/>
                <a:latin typeface="Impact" panose="020B0806030902050204" pitchFamily="34" charset="0"/>
              </a:rPr>
            </a:br>
            <a:r>
              <a:rPr lang="en-US" altLang="en-US" sz="6600">
                <a:effectLst/>
                <a:latin typeface="Impact" panose="020B0806030902050204" pitchFamily="34" charset="0"/>
              </a:rPr>
              <a:t>Professional Issues </a:t>
            </a:r>
            <a:br>
              <a:rPr lang="en-US" altLang="en-US" sz="6600">
                <a:effectLst/>
                <a:latin typeface="Impact" panose="020B0806030902050204" pitchFamily="34" charset="0"/>
              </a:rPr>
            </a:br>
            <a:r>
              <a:rPr lang="en-US" altLang="en-US" sz="6600">
                <a:effectLst/>
                <a:latin typeface="Impact" panose="020B0806030902050204" pitchFamily="34" charset="0"/>
              </a:rPr>
              <a:t>in School Counseling</a:t>
            </a:r>
          </a:p>
        </p:txBody>
      </p:sp>
      <p:sp>
        <p:nvSpPr>
          <p:cNvPr id="90117" name="Rectangle 5">
            <a:extLst>
              <a:ext uri="{FF2B5EF4-FFF2-40B4-BE49-F238E27FC236}">
                <a16:creationId xmlns:a16="http://schemas.microsoft.com/office/drawing/2014/main" id="{3CD8C728-EED6-4EFB-ABB5-A52A34B2B8F0}"/>
              </a:ext>
            </a:extLst>
          </p:cNvPr>
          <p:cNvSpPr>
            <a:spLocks noGrp="1" noChangeArrowheads="1"/>
          </p:cNvSpPr>
          <p:nvPr>
            <p:ph type="subTitle" idx="1"/>
          </p:nvPr>
        </p:nvSpPr>
        <p:spPr>
          <a:xfrm>
            <a:off x="5715000" y="4876800"/>
            <a:ext cx="3429000" cy="914400"/>
          </a:xfrm>
        </p:spPr>
        <p:txBody>
          <a:bodyPr/>
          <a:lstStyle/>
          <a:p>
            <a:pPr algn="l" eaLnBrk="1" hangingPunct="1">
              <a:defRPr/>
            </a:pPr>
            <a:r>
              <a:rPr lang="en-US" sz="4800" dirty="0">
                <a:latin typeface="Cooper Black" pitchFamily="18" charset="0"/>
              </a:rPr>
              <a:t>Chapter 7</a:t>
            </a:r>
          </a:p>
        </p:txBody>
      </p:sp>
      <p:pic>
        <p:nvPicPr>
          <p:cNvPr id="3078" name="Picture 8" descr="j0427688">
            <a:extLst>
              <a:ext uri="{FF2B5EF4-FFF2-40B4-BE49-F238E27FC236}">
                <a16:creationId xmlns:a16="http://schemas.microsoft.com/office/drawing/2014/main" id="{410FE310-2998-4464-8FBC-A84A79266A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581400"/>
            <a:ext cx="28956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lgn="ctr"/>
            <a:r>
              <a:rPr lang="en-US" altLang="en-US" dirty="0">
                <a:solidFill>
                  <a:schemeClr val="accent6">
                    <a:lumMod val="40000"/>
                    <a:lumOff val="60000"/>
                  </a:schemeClr>
                </a:solidFill>
                <a:latin typeface="Times New Roman" panose="02020603050405020304" pitchFamily="18" charset="0"/>
              </a:rPr>
              <a:t>A</a:t>
            </a:r>
            <a:r>
              <a:rPr lang="en-US" altLang="en-US" sz="100" dirty="0">
                <a:solidFill>
                  <a:schemeClr val="accent6">
                    <a:lumMod val="40000"/>
                    <a:lumOff val="60000"/>
                  </a:schemeClr>
                </a:solidFill>
                <a:latin typeface="Times New Roman" panose="02020603050405020304" pitchFamily="18" charset="0"/>
              </a:rPr>
              <a:t> </a:t>
            </a:r>
            <a:r>
              <a:rPr lang="en-US" altLang="en-US" dirty="0">
                <a:solidFill>
                  <a:schemeClr val="accent6">
                    <a:lumMod val="40000"/>
                    <a:lumOff val="60000"/>
                  </a:schemeClr>
                </a:solidFill>
                <a:latin typeface="Times New Roman" panose="02020603050405020304" pitchFamily="18" charset="0"/>
              </a:rPr>
              <a:t>C</a:t>
            </a:r>
            <a:r>
              <a:rPr lang="en-US" altLang="en-US" sz="100" dirty="0">
                <a:solidFill>
                  <a:schemeClr val="accent6">
                    <a:lumMod val="40000"/>
                    <a:lumOff val="60000"/>
                  </a:schemeClr>
                </a:solidFill>
                <a:latin typeface="Times New Roman" panose="02020603050405020304" pitchFamily="18" charset="0"/>
              </a:rPr>
              <a:t> </a:t>
            </a:r>
            <a:r>
              <a:rPr lang="en-US" altLang="en-US" dirty="0">
                <a:solidFill>
                  <a:schemeClr val="accent6">
                    <a:lumMod val="40000"/>
                    <a:lumOff val="60000"/>
                  </a:schemeClr>
                </a:solidFill>
                <a:latin typeface="Times New Roman" panose="02020603050405020304" pitchFamily="18" charset="0"/>
              </a:rPr>
              <a:t>A Code of Ethics</a:t>
            </a:r>
            <a:endParaRPr lang="en-US" altLang="en-US" sz="2000" b="0" dirty="0">
              <a:solidFill>
                <a:schemeClr val="accent6">
                  <a:lumMod val="40000"/>
                  <a:lumOff val="60000"/>
                </a:schemeClr>
              </a:solidFill>
              <a:latin typeface="Times New Roman" panose="02020603050405020304" pitchFamily="18" charset="0"/>
            </a:endParaRPr>
          </a:p>
        </p:txBody>
      </p:sp>
      <p:sp>
        <p:nvSpPr>
          <p:cNvPr id="3" name="Text Placeholder 2"/>
          <p:cNvSpPr>
            <a:spLocks noGrp="1"/>
          </p:cNvSpPr>
          <p:nvPr>
            <p:ph type="body" idx="1"/>
          </p:nvPr>
        </p:nvSpPr>
        <p:spPr>
          <a:xfrm>
            <a:off x="457200" y="1600201"/>
            <a:ext cx="8229600" cy="380999"/>
          </a:xfrm>
        </p:spPr>
        <p:txBody>
          <a:bodyPr wrap="square" lIns="91425" tIns="91425" rIns="91425" bIns="91425">
            <a:noAutofit/>
          </a:bodyPr>
          <a:lstStyle/>
          <a:p>
            <a:pPr>
              <a:spcAft>
                <a:spcPct val="0"/>
              </a:spcAft>
              <a:tabLst/>
            </a:pPr>
            <a:r>
              <a:rPr lang="en-US" altLang="en-US" sz="1800" dirty="0">
                <a:solidFill>
                  <a:srgbClr val="CCFFFF"/>
                </a:solidFill>
                <a:latin typeface="Arial (Body)"/>
              </a:rPr>
              <a:t>The 2014 </a:t>
            </a:r>
            <a:r>
              <a:rPr lang="en-US" altLang="en-US" sz="1800" b="1" dirty="0">
                <a:solidFill>
                  <a:srgbClr val="CCFFFF"/>
                </a:solidFill>
                <a:latin typeface="Arial (Body)"/>
              </a:rPr>
              <a:t>A</a:t>
            </a:r>
            <a:r>
              <a:rPr lang="en-US" altLang="en-US" sz="100" b="1" dirty="0">
                <a:solidFill>
                  <a:srgbClr val="CCFFFF"/>
                </a:solidFill>
                <a:latin typeface="Arial (Body)"/>
              </a:rPr>
              <a:t> </a:t>
            </a:r>
            <a:r>
              <a:rPr lang="en-US" altLang="en-US" sz="1800" b="1" dirty="0">
                <a:solidFill>
                  <a:srgbClr val="CCFFFF"/>
                </a:solidFill>
                <a:latin typeface="Arial (Body)"/>
              </a:rPr>
              <a:t>C</a:t>
            </a:r>
            <a:r>
              <a:rPr lang="en-US" altLang="en-US" sz="100" b="1" dirty="0">
                <a:solidFill>
                  <a:srgbClr val="CCFFFF"/>
                </a:solidFill>
                <a:latin typeface="Arial (Body)"/>
              </a:rPr>
              <a:t> </a:t>
            </a:r>
            <a:r>
              <a:rPr lang="en-US" altLang="en-US" sz="1800" b="1" dirty="0">
                <a:solidFill>
                  <a:srgbClr val="CCFFFF"/>
                </a:solidFill>
                <a:latin typeface="Arial (Body)"/>
              </a:rPr>
              <a:t>A Code of Ethics </a:t>
            </a:r>
            <a:r>
              <a:rPr lang="en-US" altLang="en-US" sz="1800" dirty="0">
                <a:solidFill>
                  <a:srgbClr val="CCFFFF"/>
                </a:solidFill>
                <a:latin typeface="Arial (Body)"/>
              </a:rPr>
              <a:t>serves 6 main purposes:</a:t>
            </a:r>
          </a:p>
        </p:txBody>
      </p:sp>
      <p:sp>
        <p:nvSpPr>
          <p:cNvPr id="4" name="Text Placeholder 3"/>
          <p:cNvSpPr>
            <a:spLocks noGrp="1"/>
          </p:cNvSpPr>
          <p:nvPr>
            <p:ph type="body" idx="2"/>
          </p:nvPr>
        </p:nvSpPr>
        <p:spPr>
          <a:xfrm>
            <a:off x="457200" y="2024227"/>
            <a:ext cx="8229600" cy="4080734"/>
          </a:xfrm>
        </p:spPr>
        <p:txBody>
          <a:bodyPr/>
          <a:lstStyle/>
          <a:p>
            <a:pPr marL="741600" lvl="1" indent="-428400">
              <a:spcAft>
                <a:spcPct val="0"/>
              </a:spcAft>
              <a:buFont typeface="+mj-lt"/>
              <a:buAutoNum type="arabicPeriod"/>
            </a:pPr>
            <a:r>
              <a:rPr lang="en-US" altLang="en-US" sz="1800" dirty="0">
                <a:solidFill>
                  <a:srgbClr val="CCFFFF"/>
                </a:solidFill>
                <a:latin typeface="Arial (Body)"/>
              </a:rPr>
              <a:t>Sets forth the ethical obligations of A</a:t>
            </a:r>
            <a:r>
              <a:rPr lang="en-US" altLang="en-US" sz="100" dirty="0">
                <a:solidFill>
                  <a:srgbClr val="CCFFFF"/>
                </a:solidFill>
                <a:latin typeface="Arial (Body)"/>
              </a:rPr>
              <a:t> </a:t>
            </a:r>
            <a:r>
              <a:rPr lang="en-US" altLang="en-US" sz="1800" dirty="0">
                <a:solidFill>
                  <a:srgbClr val="CCFFFF"/>
                </a:solidFill>
                <a:latin typeface="Arial (Body)"/>
              </a:rPr>
              <a:t>C</a:t>
            </a:r>
            <a:r>
              <a:rPr lang="en-US" altLang="en-US" sz="100" dirty="0">
                <a:solidFill>
                  <a:srgbClr val="CCFFFF"/>
                </a:solidFill>
                <a:latin typeface="Arial (Body)"/>
              </a:rPr>
              <a:t> </a:t>
            </a:r>
            <a:r>
              <a:rPr lang="en-US" altLang="en-US" sz="1800" dirty="0">
                <a:solidFill>
                  <a:srgbClr val="CCFFFF"/>
                </a:solidFill>
                <a:latin typeface="Arial (Body)"/>
              </a:rPr>
              <a:t>A members and provides guidance intended to inform the ethical practice of professional counselors.</a:t>
            </a:r>
          </a:p>
          <a:p>
            <a:pPr marL="741600" lvl="1" indent="-428400">
              <a:spcAft>
                <a:spcPct val="0"/>
              </a:spcAft>
              <a:buFont typeface="+mj-lt"/>
              <a:buAutoNum type="arabicPeriod"/>
            </a:pPr>
            <a:r>
              <a:rPr lang="en-US" altLang="en-US" sz="1800" dirty="0">
                <a:solidFill>
                  <a:srgbClr val="CCFFFF"/>
                </a:solidFill>
                <a:latin typeface="Arial (Body)"/>
              </a:rPr>
              <a:t>Identifies ethical considerations relevant to professional counselors and counselors-in-training.</a:t>
            </a:r>
          </a:p>
          <a:p>
            <a:pPr marL="741600" lvl="1" indent="-428400">
              <a:spcAft>
                <a:spcPct val="0"/>
              </a:spcAft>
              <a:buFont typeface="+mj-lt"/>
              <a:buAutoNum type="arabicPeriod"/>
            </a:pPr>
            <a:r>
              <a:rPr lang="en-US" altLang="en-US" sz="1800" dirty="0">
                <a:solidFill>
                  <a:srgbClr val="CCFFFF"/>
                </a:solidFill>
                <a:latin typeface="Arial (Body)"/>
              </a:rPr>
              <a:t>Enables the association to clarify for current and prospective members, and for those served by members, the nature of the ethical responsibilities held in common by its members.</a:t>
            </a:r>
          </a:p>
          <a:p>
            <a:pPr marL="741600" lvl="1" indent="-428400">
              <a:spcAft>
                <a:spcPct val="0"/>
              </a:spcAft>
              <a:buFont typeface="+mj-lt"/>
              <a:buAutoNum type="arabicPeriod"/>
            </a:pPr>
            <a:r>
              <a:rPr lang="en-US" altLang="en-US" sz="1800" dirty="0">
                <a:solidFill>
                  <a:srgbClr val="CCFFFF"/>
                </a:solidFill>
                <a:latin typeface="Arial (Body)"/>
              </a:rPr>
              <a:t>Serves as an ethical guide designed to assist members in constructing a professional course of action.</a:t>
            </a:r>
          </a:p>
          <a:p>
            <a:pPr marL="741600" lvl="1" indent="-428400">
              <a:spcAft>
                <a:spcPct val="0"/>
              </a:spcAft>
              <a:buFont typeface="+mj-lt"/>
              <a:buAutoNum type="arabicPeriod"/>
            </a:pPr>
            <a:r>
              <a:rPr lang="en-US" altLang="en-US" sz="1800" dirty="0">
                <a:solidFill>
                  <a:srgbClr val="CCFFFF"/>
                </a:solidFill>
                <a:latin typeface="Arial (Body)"/>
              </a:rPr>
              <a:t>Helps support the mission of A</a:t>
            </a:r>
            <a:r>
              <a:rPr lang="en-US" altLang="en-US" sz="100" dirty="0">
                <a:solidFill>
                  <a:srgbClr val="CCFFFF"/>
                </a:solidFill>
                <a:latin typeface="Arial (Body)"/>
              </a:rPr>
              <a:t> </a:t>
            </a:r>
            <a:r>
              <a:rPr lang="en-US" altLang="en-US" sz="1800" dirty="0">
                <a:solidFill>
                  <a:srgbClr val="CCFFFF"/>
                </a:solidFill>
                <a:latin typeface="Arial (Body)"/>
              </a:rPr>
              <a:t>C</a:t>
            </a:r>
            <a:r>
              <a:rPr lang="en-US" altLang="en-US" sz="100" dirty="0">
                <a:solidFill>
                  <a:srgbClr val="CCFFFF"/>
                </a:solidFill>
                <a:latin typeface="Arial (Body)"/>
              </a:rPr>
              <a:t> </a:t>
            </a:r>
            <a:r>
              <a:rPr lang="en-US" altLang="en-US" sz="1800" dirty="0">
                <a:solidFill>
                  <a:srgbClr val="CCFFFF"/>
                </a:solidFill>
                <a:latin typeface="Arial (Body)"/>
              </a:rPr>
              <a:t>A.</a:t>
            </a:r>
          </a:p>
          <a:p>
            <a:pPr marL="741600" lvl="1" indent="-428400">
              <a:spcAft>
                <a:spcPct val="0"/>
              </a:spcAft>
              <a:buFont typeface="+mj-lt"/>
              <a:buAutoNum type="arabicPeriod"/>
            </a:pPr>
            <a:r>
              <a:rPr lang="en-US" altLang="en-US" sz="1800" dirty="0">
                <a:solidFill>
                  <a:srgbClr val="CCFFFF"/>
                </a:solidFill>
                <a:latin typeface="Arial (Body)"/>
              </a:rPr>
              <a:t>Serves as the basis for processing inquiries and ethical complaints concerning A</a:t>
            </a:r>
            <a:r>
              <a:rPr lang="en-US" altLang="en-US" sz="100" dirty="0">
                <a:solidFill>
                  <a:srgbClr val="CCFFFF"/>
                </a:solidFill>
                <a:latin typeface="Arial (Body)"/>
              </a:rPr>
              <a:t> </a:t>
            </a:r>
            <a:r>
              <a:rPr lang="en-US" altLang="en-US" sz="1800" dirty="0">
                <a:solidFill>
                  <a:srgbClr val="CCFFFF"/>
                </a:solidFill>
                <a:latin typeface="Arial (Body)"/>
              </a:rPr>
              <a:t>C</a:t>
            </a:r>
            <a:r>
              <a:rPr lang="en-US" altLang="en-US" sz="100" dirty="0">
                <a:solidFill>
                  <a:srgbClr val="CCFFFF"/>
                </a:solidFill>
                <a:latin typeface="Arial (Body)"/>
              </a:rPr>
              <a:t> </a:t>
            </a:r>
            <a:r>
              <a:rPr lang="en-US" altLang="en-US" sz="1800" dirty="0">
                <a:solidFill>
                  <a:srgbClr val="CCFFFF"/>
                </a:solidFill>
                <a:latin typeface="Arial (Body)"/>
              </a:rPr>
              <a:t>A members.</a:t>
            </a:r>
          </a:p>
        </p:txBody>
      </p:sp>
    </p:spTree>
    <p:extLst>
      <p:ext uri="{BB962C8B-B14F-4D97-AF65-F5344CB8AC3E}">
        <p14:creationId xmlns:p14="http://schemas.microsoft.com/office/powerpoint/2010/main" val="3723578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lgn="ctr">
              <a:defRPr/>
            </a:pPr>
            <a:r>
              <a:rPr lang="en-US" dirty="0">
                <a:solidFill>
                  <a:schemeClr val="accent6">
                    <a:lumMod val="40000"/>
                    <a:lumOff val="60000"/>
                  </a:schemeClr>
                </a:solidFill>
                <a:latin typeface="Times New Roman" panose="02020603050405020304" pitchFamily="18" charset="0"/>
                <a:cs typeface="Times New Roman" panose="02020603050405020304" pitchFamily="18" charset="0"/>
              </a:rPr>
              <a:t>A</a:t>
            </a:r>
            <a:r>
              <a:rPr lang="en-US" sz="100" dirty="0">
                <a:solidFill>
                  <a:schemeClr val="accent6">
                    <a:lumMod val="40000"/>
                    <a:lumOff val="60000"/>
                  </a:schemeClr>
                </a:solidFill>
                <a:latin typeface="Times New Roman" panose="02020603050405020304" pitchFamily="18" charset="0"/>
                <a:cs typeface="Times New Roman" panose="02020603050405020304" pitchFamily="18" charset="0"/>
              </a:rPr>
              <a:t> </a:t>
            </a:r>
            <a:r>
              <a:rPr lang="en-US" dirty="0">
                <a:solidFill>
                  <a:schemeClr val="accent6">
                    <a:lumMod val="40000"/>
                    <a:lumOff val="60000"/>
                  </a:schemeClr>
                </a:solidFill>
                <a:latin typeface="Times New Roman" panose="02020603050405020304" pitchFamily="18" charset="0"/>
                <a:cs typeface="Times New Roman" panose="02020603050405020304" pitchFamily="18" charset="0"/>
              </a:rPr>
              <a:t>C</a:t>
            </a:r>
            <a:r>
              <a:rPr lang="en-US" sz="100" dirty="0">
                <a:solidFill>
                  <a:schemeClr val="accent6">
                    <a:lumMod val="40000"/>
                    <a:lumOff val="60000"/>
                  </a:schemeClr>
                </a:solidFill>
                <a:latin typeface="Times New Roman" panose="02020603050405020304" pitchFamily="18" charset="0"/>
                <a:cs typeface="Times New Roman" panose="02020603050405020304" pitchFamily="18" charset="0"/>
              </a:rPr>
              <a:t> </a:t>
            </a:r>
            <a:r>
              <a:rPr lang="en-US" dirty="0">
                <a:solidFill>
                  <a:schemeClr val="accent6">
                    <a:lumMod val="40000"/>
                    <a:lumOff val="60000"/>
                  </a:schemeClr>
                </a:solidFill>
                <a:latin typeface="Times New Roman" panose="02020603050405020304" pitchFamily="18" charset="0"/>
                <a:cs typeface="Times New Roman" panose="02020603050405020304" pitchFamily="18" charset="0"/>
              </a:rPr>
              <a:t>A Code of Ethics </a:t>
            </a:r>
            <a:endParaRPr lang="en-US" altLang="en-US" sz="2000" b="0" dirty="0">
              <a:solidFill>
                <a:schemeClr val="accent6">
                  <a:lumMod val="40000"/>
                  <a:lumOff val="60000"/>
                </a:schemeClr>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457200" y="1600201"/>
            <a:ext cx="8229600" cy="434787"/>
          </a:xfrm>
        </p:spPr>
        <p:txBody>
          <a:bodyPr wrap="square" lIns="91425" tIns="91425" rIns="91425" bIns="91425">
            <a:noAutofit/>
          </a:bodyPr>
          <a:lstStyle/>
          <a:p>
            <a:pPr>
              <a:spcAft>
                <a:spcPct val="0"/>
              </a:spcAft>
            </a:pPr>
            <a:r>
              <a:rPr lang="en-US" altLang="en-US" sz="2200" dirty="0">
                <a:solidFill>
                  <a:srgbClr val="CCFFFF"/>
                </a:solidFill>
                <a:latin typeface="Arial (Body)"/>
              </a:rPr>
              <a:t>The </a:t>
            </a:r>
            <a:r>
              <a:rPr lang="en-US" altLang="en-US" sz="2200" b="1" dirty="0">
                <a:solidFill>
                  <a:srgbClr val="CCFFFF"/>
                </a:solidFill>
                <a:latin typeface="Arial (Body)"/>
              </a:rPr>
              <a:t>A</a:t>
            </a:r>
            <a:r>
              <a:rPr lang="en-US" altLang="en-US" sz="100" b="1" dirty="0">
                <a:solidFill>
                  <a:srgbClr val="CCFFFF"/>
                </a:solidFill>
                <a:latin typeface="Arial (Body)"/>
              </a:rPr>
              <a:t> </a:t>
            </a:r>
            <a:r>
              <a:rPr lang="en-US" altLang="en-US" sz="2200" b="1" dirty="0">
                <a:solidFill>
                  <a:srgbClr val="CCFFFF"/>
                </a:solidFill>
                <a:latin typeface="Arial (Body)"/>
              </a:rPr>
              <a:t>C</a:t>
            </a:r>
            <a:r>
              <a:rPr lang="en-US" altLang="en-US" sz="100" b="1" dirty="0">
                <a:solidFill>
                  <a:srgbClr val="CCFFFF"/>
                </a:solidFill>
                <a:latin typeface="Arial (Body)"/>
              </a:rPr>
              <a:t> </a:t>
            </a:r>
            <a:r>
              <a:rPr lang="en-US" altLang="en-US" sz="2200" b="1" dirty="0">
                <a:solidFill>
                  <a:srgbClr val="CCFFFF"/>
                </a:solidFill>
                <a:latin typeface="Arial (Body)"/>
              </a:rPr>
              <a:t>A Code of Ethics </a:t>
            </a:r>
            <a:r>
              <a:rPr lang="en-US" altLang="en-US" sz="2200" dirty="0">
                <a:solidFill>
                  <a:srgbClr val="CCFFFF"/>
                </a:solidFill>
                <a:latin typeface="Arial (Body)"/>
              </a:rPr>
              <a:t>(2014) is divided into nine areas:</a:t>
            </a:r>
          </a:p>
        </p:txBody>
      </p:sp>
      <p:sp>
        <p:nvSpPr>
          <p:cNvPr id="4" name="Text Placeholder 3"/>
          <p:cNvSpPr>
            <a:spLocks noGrp="1"/>
          </p:cNvSpPr>
          <p:nvPr>
            <p:ph type="body" idx="2"/>
          </p:nvPr>
        </p:nvSpPr>
        <p:spPr>
          <a:xfrm>
            <a:off x="457200" y="2106705"/>
            <a:ext cx="8229600" cy="3764280"/>
          </a:xfrm>
        </p:spPr>
        <p:txBody>
          <a:bodyPr/>
          <a:lstStyle/>
          <a:p>
            <a:pPr marL="313200" lvl="1" indent="0">
              <a:spcAft>
                <a:spcPct val="0"/>
              </a:spcAft>
              <a:buNone/>
            </a:pPr>
            <a:r>
              <a:rPr lang="en-US" altLang="en-US" sz="2200" dirty="0">
                <a:solidFill>
                  <a:srgbClr val="CCFFFF"/>
                </a:solidFill>
                <a:latin typeface="Arial (Body)"/>
              </a:rPr>
              <a:t>A. The Counseling Relationship</a:t>
            </a:r>
          </a:p>
          <a:p>
            <a:pPr marL="313200" lvl="1" indent="0">
              <a:spcAft>
                <a:spcPct val="0"/>
              </a:spcAft>
              <a:buNone/>
            </a:pPr>
            <a:r>
              <a:rPr lang="en-US" altLang="en-US" sz="2200" dirty="0">
                <a:solidFill>
                  <a:srgbClr val="CCFFFF"/>
                </a:solidFill>
                <a:latin typeface="Arial (Body)"/>
              </a:rPr>
              <a:t>B. Confidentiality and Privacy</a:t>
            </a:r>
          </a:p>
          <a:p>
            <a:pPr marL="313200" lvl="1" indent="0">
              <a:spcAft>
                <a:spcPct val="0"/>
              </a:spcAft>
              <a:buNone/>
            </a:pPr>
            <a:r>
              <a:rPr lang="en-US" altLang="en-US" sz="2200" dirty="0">
                <a:solidFill>
                  <a:srgbClr val="CCFFFF"/>
                </a:solidFill>
                <a:latin typeface="Arial (Body)"/>
              </a:rPr>
              <a:t>C. Professional Responsibility</a:t>
            </a:r>
          </a:p>
          <a:p>
            <a:pPr marL="313200" lvl="1" indent="0">
              <a:spcAft>
                <a:spcPct val="0"/>
              </a:spcAft>
              <a:buNone/>
            </a:pPr>
            <a:r>
              <a:rPr lang="en-US" altLang="en-US" sz="2200" dirty="0">
                <a:solidFill>
                  <a:srgbClr val="CCFFFF"/>
                </a:solidFill>
                <a:latin typeface="Arial (Body)"/>
              </a:rPr>
              <a:t>D. Relationships with Other Professionals</a:t>
            </a:r>
          </a:p>
          <a:p>
            <a:pPr marL="313200" lvl="1" indent="0">
              <a:spcAft>
                <a:spcPct val="0"/>
              </a:spcAft>
              <a:buNone/>
            </a:pPr>
            <a:r>
              <a:rPr lang="en-US" altLang="en-US" sz="2200" dirty="0">
                <a:solidFill>
                  <a:srgbClr val="CCFFFF"/>
                </a:solidFill>
                <a:latin typeface="Arial (Body)"/>
              </a:rPr>
              <a:t>E. Evaluation, Assessment and Interpretation</a:t>
            </a:r>
          </a:p>
          <a:p>
            <a:pPr marL="313200" lvl="1" indent="0">
              <a:spcAft>
                <a:spcPct val="0"/>
              </a:spcAft>
              <a:buNone/>
            </a:pPr>
            <a:r>
              <a:rPr lang="en-US" altLang="en-US" sz="2200" dirty="0">
                <a:solidFill>
                  <a:srgbClr val="CCFFFF"/>
                </a:solidFill>
                <a:latin typeface="Arial (Body)"/>
              </a:rPr>
              <a:t>F. Supervision, Training and Teaching</a:t>
            </a:r>
          </a:p>
          <a:p>
            <a:pPr marL="313200" lvl="1" indent="0">
              <a:spcAft>
                <a:spcPct val="0"/>
              </a:spcAft>
              <a:buNone/>
            </a:pPr>
            <a:r>
              <a:rPr lang="en-US" altLang="en-US" sz="2200" dirty="0">
                <a:solidFill>
                  <a:srgbClr val="CCFFFF"/>
                </a:solidFill>
                <a:latin typeface="Arial (Body)"/>
              </a:rPr>
              <a:t>G. Research and Publication</a:t>
            </a:r>
          </a:p>
          <a:p>
            <a:pPr marL="313200" lvl="1" indent="0">
              <a:spcAft>
                <a:spcPct val="0"/>
              </a:spcAft>
              <a:buNone/>
            </a:pPr>
            <a:r>
              <a:rPr lang="en-US" altLang="en-US" sz="2200" dirty="0">
                <a:solidFill>
                  <a:srgbClr val="CCFFFF"/>
                </a:solidFill>
                <a:latin typeface="Arial (Body)"/>
              </a:rPr>
              <a:t>H. Distance Counseling, Technology, and Social Media</a:t>
            </a:r>
          </a:p>
          <a:p>
            <a:pPr marL="313200" lvl="1" indent="0">
              <a:spcAft>
                <a:spcPct val="0"/>
              </a:spcAft>
              <a:buNone/>
            </a:pPr>
            <a:r>
              <a:rPr lang="en-US" altLang="en-US" sz="2200" dirty="0">
                <a:solidFill>
                  <a:srgbClr val="CCFFFF"/>
                </a:solidFill>
                <a:latin typeface="Arial (Body)"/>
              </a:rPr>
              <a:t>I. Resolving Ethical Issues</a:t>
            </a:r>
          </a:p>
        </p:txBody>
      </p:sp>
    </p:spTree>
    <p:extLst>
      <p:ext uri="{BB962C8B-B14F-4D97-AF65-F5344CB8AC3E}">
        <p14:creationId xmlns:p14="http://schemas.microsoft.com/office/powerpoint/2010/main" val="3256224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r>
              <a:rPr lang="en-US" altLang="en-US" dirty="0">
                <a:latin typeface="Times New Roman" panose="02020603050405020304" pitchFamily="18" charset="0"/>
              </a:rPr>
              <a:t>Section A: The Counseling Relationship</a:t>
            </a:r>
          </a:p>
        </p:txBody>
      </p:sp>
      <p:sp>
        <p:nvSpPr>
          <p:cNvPr id="3" name="Text Placeholder 2"/>
          <p:cNvSpPr>
            <a:spLocks noGrp="1"/>
          </p:cNvSpPr>
          <p:nvPr>
            <p:ph type="body" idx="1"/>
          </p:nvPr>
        </p:nvSpPr>
        <p:spPr>
          <a:xfrm>
            <a:off x="457200" y="1600200"/>
            <a:ext cx="8229600" cy="4485813"/>
          </a:xfrm>
        </p:spPr>
        <p:txBody>
          <a:bodyPr wrap="square" lIns="91425" tIns="91425" rIns="91425" bIns="91425">
            <a:noAutofit/>
          </a:bodyPr>
          <a:lstStyle/>
          <a:p>
            <a:pPr>
              <a:spcAft>
                <a:spcPct val="0"/>
              </a:spcAft>
              <a:tabLst/>
            </a:pPr>
            <a:r>
              <a:rPr lang="en-US" altLang="en-US" sz="2200" b="1" dirty="0">
                <a:solidFill>
                  <a:srgbClr val="FFCCFF"/>
                </a:solidFill>
                <a:latin typeface="Arial (Body)"/>
              </a:rPr>
              <a:t>Section A </a:t>
            </a:r>
            <a:r>
              <a:rPr lang="en-US" altLang="en-US" sz="2200" dirty="0">
                <a:solidFill>
                  <a:srgbClr val="FFCCFF"/>
                </a:solidFill>
                <a:latin typeface="Arial (Body)"/>
              </a:rPr>
              <a:t>covers all areas related to the nature of the relationship with clients.</a:t>
            </a:r>
          </a:p>
          <a:p>
            <a:pPr>
              <a:spcAft>
                <a:spcPct val="0"/>
              </a:spcAft>
              <a:tabLst/>
            </a:pPr>
            <a:r>
              <a:rPr lang="en-US" altLang="en-US" sz="2200" dirty="0">
                <a:solidFill>
                  <a:srgbClr val="FFCCFF"/>
                </a:solidFill>
                <a:latin typeface="Arial (Body)"/>
              </a:rPr>
              <a:t>Professional counselors must always put the best interests of their clients first and ensure that clients understand the extent and limitations of counseling.</a:t>
            </a:r>
          </a:p>
          <a:p>
            <a:pPr>
              <a:spcAft>
                <a:spcPct val="0"/>
              </a:spcAft>
              <a:tabLst/>
            </a:pPr>
            <a:r>
              <a:rPr lang="en-US" altLang="en-US" sz="2200" dirty="0">
                <a:solidFill>
                  <a:srgbClr val="FFCCFF"/>
                </a:solidFill>
                <a:latin typeface="Arial (Body)"/>
              </a:rPr>
              <a:t>Counselors must avoid imposing their personal values and may not refer a client based on any of the counselor’s personally held beliefs, values, or behaviors.</a:t>
            </a:r>
          </a:p>
          <a:p>
            <a:pPr>
              <a:spcAft>
                <a:spcPct val="0"/>
              </a:spcAft>
              <a:tabLst/>
            </a:pPr>
            <a:r>
              <a:rPr lang="en-US" altLang="en-US" sz="2200" dirty="0">
                <a:solidFill>
                  <a:srgbClr val="FFCCFF"/>
                </a:solidFill>
                <a:latin typeface="Arial (Body)"/>
              </a:rPr>
              <a:t>Emphasis is continued on critical issues, including general client welfare and avoiding harm, appropriate termination of services, fees and bartering, and informed consent.</a:t>
            </a:r>
          </a:p>
        </p:txBody>
      </p:sp>
    </p:spTree>
    <p:extLst>
      <p:ext uri="{BB962C8B-B14F-4D97-AF65-F5344CB8AC3E}">
        <p14:creationId xmlns:p14="http://schemas.microsoft.com/office/powerpoint/2010/main" val="1443228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r>
              <a:rPr lang="en-US" altLang="en-US" dirty="0">
                <a:latin typeface="Times New Roman" panose="02020603050405020304" pitchFamily="18" charset="0"/>
              </a:rPr>
              <a:t>Section B: Confidentiality and Privacy</a:t>
            </a:r>
          </a:p>
        </p:txBody>
      </p:sp>
      <p:sp>
        <p:nvSpPr>
          <p:cNvPr id="3" name="Text Placeholder 2"/>
          <p:cNvSpPr>
            <a:spLocks noGrp="1"/>
          </p:cNvSpPr>
          <p:nvPr>
            <p:ph type="body" idx="1"/>
          </p:nvPr>
        </p:nvSpPr>
        <p:spPr>
          <a:xfrm>
            <a:off x="457200" y="1600200"/>
            <a:ext cx="8229600" cy="4224203"/>
          </a:xfrm>
        </p:spPr>
        <p:txBody>
          <a:bodyPr wrap="square" lIns="91425" tIns="91425" rIns="91425" bIns="91425">
            <a:noAutofit/>
          </a:bodyPr>
          <a:lstStyle/>
          <a:p>
            <a:pPr>
              <a:spcAft>
                <a:spcPct val="0"/>
              </a:spcAft>
              <a:tabLst/>
            </a:pPr>
            <a:r>
              <a:rPr lang="en-US" altLang="en-US" sz="2000" b="1" dirty="0">
                <a:solidFill>
                  <a:srgbClr val="FFCCFF"/>
                </a:solidFill>
                <a:latin typeface="Arial (Body)"/>
              </a:rPr>
              <a:t>Section B </a:t>
            </a:r>
            <a:r>
              <a:rPr lang="en-US" altLang="en-US" sz="2000" dirty="0">
                <a:solidFill>
                  <a:srgbClr val="FFCCFF"/>
                </a:solidFill>
                <a:latin typeface="Arial (Body)"/>
              </a:rPr>
              <a:t>covers all areas related to the confidentiality rights of clients and discusses the limits to confidentiality. Subtopics include:</a:t>
            </a:r>
          </a:p>
          <a:p>
            <a:pPr marL="741553" lvl="1" indent="-284353">
              <a:spcAft>
                <a:spcPct val="0"/>
              </a:spcAft>
            </a:pPr>
            <a:r>
              <a:rPr lang="en-US" altLang="en-US" sz="2000" dirty="0">
                <a:solidFill>
                  <a:srgbClr val="FFCCFF"/>
                </a:solidFill>
                <a:latin typeface="Arial (Body)"/>
              </a:rPr>
              <a:t>Multicultural/diversity considerations</a:t>
            </a:r>
          </a:p>
          <a:p>
            <a:pPr marL="741553" lvl="1" indent="-284353">
              <a:spcAft>
                <a:spcPct val="0"/>
              </a:spcAft>
            </a:pPr>
            <a:r>
              <a:rPr lang="en-US" altLang="en-US" sz="2000" dirty="0">
                <a:solidFill>
                  <a:srgbClr val="FFCCFF"/>
                </a:solidFill>
                <a:latin typeface="Arial (Body)"/>
              </a:rPr>
              <a:t>The client’s right to privacy</a:t>
            </a:r>
          </a:p>
          <a:p>
            <a:pPr marL="741553" lvl="1" indent="-284353">
              <a:spcAft>
                <a:spcPct val="0"/>
              </a:spcAft>
            </a:pPr>
            <a:r>
              <a:rPr lang="en-US" altLang="en-US" sz="2000" dirty="0">
                <a:solidFill>
                  <a:srgbClr val="FFCCFF"/>
                </a:solidFill>
                <a:latin typeface="Arial (Body)"/>
              </a:rPr>
              <a:t>Confidentiality when working with groups and families</a:t>
            </a:r>
          </a:p>
          <a:p>
            <a:pPr marL="741553" lvl="1" indent="-284353">
              <a:spcAft>
                <a:spcPct val="0"/>
              </a:spcAft>
            </a:pPr>
            <a:r>
              <a:rPr lang="en-US" altLang="en-US" sz="2000" dirty="0">
                <a:solidFill>
                  <a:srgbClr val="FFCCFF"/>
                </a:solidFill>
                <a:latin typeface="Arial (Body)"/>
              </a:rPr>
              <a:t>Working with minor or incompetent clients</a:t>
            </a:r>
          </a:p>
          <a:p>
            <a:pPr marL="741553" lvl="1" indent="-284353">
              <a:spcAft>
                <a:spcPct val="0"/>
              </a:spcAft>
            </a:pPr>
            <a:r>
              <a:rPr lang="en-US" altLang="en-US" sz="2000" dirty="0">
                <a:solidFill>
                  <a:srgbClr val="FFCCFF"/>
                </a:solidFill>
                <a:latin typeface="Arial (Body)"/>
              </a:rPr>
              <a:t>All aspects of record keeping</a:t>
            </a:r>
          </a:p>
          <a:p>
            <a:pPr marL="741553" lvl="1" indent="-284353">
              <a:spcAft>
                <a:spcPct val="0"/>
              </a:spcAft>
            </a:pPr>
            <a:r>
              <a:rPr lang="en-US" altLang="en-US" sz="2000" dirty="0">
                <a:solidFill>
                  <a:srgbClr val="FFCCFF"/>
                </a:solidFill>
                <a:latin typeface="Arial (Body)"/>
              </a:rPr>
              <a:t>Case consultation</a:t>
            </a:r>
          </a:p>
          <a:p>
            <a:pPr>
              <a:spcAft>
                <a:spcPct val="0"/>
              </a:spcAft>
              <a:tabLst/>
            </a:pPr>
            <a:r>
              <a:rPr lang="en-US" altLang="en-US" sz="2000" dirty="0">
                <a:solidFill>
                  <a:srgbClr val="FFCCFF"/>
                </a:solidFill>
                <a:latin typeface="Arial (Body)"/>
              </a:rPr>
              <a:t>Changes included reinforcing the confidential nature of records kept in any medium (written, electronic or otherwise) and the need for counselors to keep records as appropriate to their practice.</a:t>
            </a:r>
            <a:endParaRPr lang="en-US" altLang="en-US" sz="2000" b="1" dirty="0">
              <a:solidFill>
                <a:srgbClr val="FFCCFF"/>
              </a:solidFill>
              <a:latin typeface="Arial (Body)"/>
            </a:endParaRPr>
          </a:p>
        </p:txBody>
      </p:sp>
    </p:spTree>
    <p:extLst>
      <p:ext uri="{BB962C8B-B14F-4D97-AF65-F5344CB8AC3E}">
        <p14:creationId xmlns:p14="http://schemas.microsoft.com/office/powerpoint/2010/main" val="850257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r>
              <a:rPr lang="en-US" altLang="en-US" dirty="0">
                <a:latin typeface="Times New Roman" panose="02020603050405020304" pitchFamily="18" charset="0"/>
              </a:rPr>
              <a:t>Section C: Professional Responsibility</a:t>
            </a:r>
          </a:p>
        </p:txBody>
      </p:sp>
      <p:sp>
        <p:nvSpPr>
          <p:cNvPr id="3" name="Text Placeholder 2"/>
          <p:cNvSpPr>
            <a:spLocks noGrp="1"/>
          </p:cNvSpPr>
          <p:nvPr>
            <p:ph type="body" idx="1"/>
          </p:nvPr>
        </p:nvSpPr>
        <p:spPr>
          <a:xfrm>
            <a:off x="457200" y="1600200"/>
            <a:ext cx="8229600" cy="4047232"/>
          </a:xfrm>
        </p:spPr>
        <p:txBody>
          <a:bodyPr wrap="square" lIns="91425" tIns="91425" rIns="91425" bIns="91425">
            <a:noAutofit/>
          </a:bodyPr>
          <a:lstStyle/>
          <a:p>
            <a:pPr>
              <a:spcAft>
                <a:spcPct val="0"/>
              </a:spcAft>
              <a:tabLst/>
            </a:pPr>
            <a:r>
              <a:rPr lang="en-US" altLang="en-US" sz="2200" b="1" dirty="0">
                <a:solidFill>
                  <a:srgbClr val="FFCCFF"/>
                </a:solidFill>
                <a:latin typeface="Arial (Body)"/>
              </a:rPr>
              <a:t>Section C </a:t>
            </a:r>
            <a:r>
              <a:rPr lang="en-US" altLang="en-US" sz="2200" dirty="0">
                <a:solidFill>
                  <a:srgbClr val="FFCCFF"/>
                </a:solidFill>
                <a:latin typeface="Arial (Body)"/>
              </a:rPr>
              <a:t>continues to place emphasis on issues such as:</a:t>
            </a:r>
          </a:p>
          <a:p>
            <a:pPr marL="741600" lvl="1" indent="-284400">
              <a:spcAft>
                <a:spcPct val="0"/>
              </a:spcAft>
            </a:pPr>
            <a:r>
              <a:rPr lang="en-US" altLang="en-US" sz="2200" dirty="0">
                <a:solidFill>
                  <a:srgbClr val="FFCCFF"/>
                </a:solidFill>
                <a:latin typeface="Arial (Body)"/>
              </a:rPr>
              <a:t>Facilitating access to counseling services</a:t>
            </a:r>
          </a:p>
          <a:p>
            <a:pPr marL="741600" lvl="1" indent="-284400">
              <a:spcAft>
                <a:spcPct val="0"/>
              </a:spcAft>
            </a:pPr>
            <a:r>
              <a:rPr lang="en-US" altLang="en-US" sz="2200" dirty="0">
                <a:solidFill>
                  <a:srgbClr val="FFCCFF"/>
                </a:solidFill>
                <a:latin typeface="Arial (Body)"/>
              </a:rPr>
              <a:t>Practicing in a nondiscriminatory manner</a:t>
            </a:r>
          </a:p>
          <a:p>
            <a:pPr marL="741600" lvl="1" indent="-284400">
              <a:spcAft>
                <a:spcPct val="0"/>
              </a:spcAft>
            </a:pPr>
            <a:r>
              <a:rPr lang="en-US" altLang="en-US" sz="2200" dirty="0">
                <a:solidFill>
                  <a:srgbClr val="FFCCFF"/>
                </a:solidFill>
                <a:latin typeface="Arial (Body)"/>
              </a:rPr>
              <a:t>Professional competence</a:t>
            </a:r>
          </a:p>
          <a:p>
            <a:pPr marL="741600" lvl="1" indent="-284400">
              <a:spcAft>
                <a:spcPct val="0"/>
              </a:spcAft>
            </a:pPr>
            <a:r>
              <a:rPr lang="en-US" altLang="en-US" sz="2200" dirty="0">
                <a:solidFill>
                  <a:srgbClr val="FFCCFF"/>
                </a:solidFill>
                <a:latin typeface="Arial (Body)"/>
              </a:rPr>
              <a:t>Advertising and soliciting clients</a:t>
            </a:r>
          </a:p>
          <a:p>
            <a:pPr marL="741600" lvl="1" indent="-284400">
              <a:spcAft>
                <a:spcPct val="0"/>
              </a:spcAft>
            </a:pPr>
            <a:r>
              <a:rPr lang="en-US" altLang="en-US" sz="2200" dirty="0">
                <a:solidFill>
                  <a:srgbClr val="FFCCFF"/>
                </a:solidFill>
                <a:latin typeface="Arial (Body)"/>
              </a:rPr>
              <a:t>Professional qualifications</a:t>
            </a:r>
          </a:p>
          <a:p>
            <a:pPr marL="741600" lvl="1" indent="-284400">
              <a:spcAft>
                <a:spcPct val="0"/>
              </a:spcAft>
            </a:pPr>
            <a:r>
              <a:rPr lang="en-US" altLang="en-US" sz="2200" dirty="0">
                <a:solidFill>
                  <a:srgbClr val="FFCCFF"/>
                </a:solidFill>
                <a:latin typeface="Arial (Body)"/>
              </a:rPr>
              <a:t>Public responsibility</a:t>
            </a:r>
          </a:p>
          <a:p>
            <a:pPr marL="741600" lvl="1" indent="-284400">
              <a:spcAft>
                <a:spcPct val="0"/>
              </a:spcAft>
            </a:pPr>
            <a:r>
              <a:rPr lang="en-US" altLang="en-US" sz="2200" dirty="0">
                <a:solidFill>
                  <a:srgbClr val="FFCCFF"/>
                </a:solidFill>
                <a:latin typeface="Arial (Body)"/>
              </a:rPr>
              <a:t>Adhering to the </a:t>
            </a:r>
            <a:r>
              <a:rPr lang="en-US" altLang="en-US" sz="2200" b="1" dirty="0">
                <a:solidFill>
                  <a:srgbClr val="FFCCFF"/>
                </a:solidFill>
                <a:latin typeface="Arial (Body)"/>
              </a:rPr>
              <a:t>A</a:t>
            </a:r>
            <a:r>
              <a:rPr lang="en-US" altLang="en-US" sz="100" b="1" dirty="0">
                <a:solidFill>
                  <a:srgbClr val="FFCCFF"/>
                </a:solidFill>
                <a:latin typeface="Arial (Body)"/>
              </a:rPr>
              <a:t> </a:t>
            </a:r>
            <a:r>
              <a:rPr lang="en-US" altLang="en-US" sz="2200" b="1" dirty="0">
                <a:solidFill>
                  <a:srgbClr val="FFCCFF"/>
                </a:solidFill>
                <a:latin typeface="Arial (Body)"/>
              </a:rPr>
              <a:t>C</a:t>
            </a:r>
            <a:r>
              <a:rPr lang="en-US" altLang="en-US" sz="100" b="1" dirty="0">
                <a:solidFill>
                  <a:srgbClr val="FFCCFF"/>
                </a:solidFill>
                <a:latin typeface="Arial (Body)"/>
              </a:rPr>
              <a:t> </a:t>
            </a:r>
            <a:r>
              <a:rPr lang="en-US" altLang="en-US" sz="2200" b="1" dirty="0">
                <a:solidFill>
                  <a:srgbClr val="FFCCFF"/>
                </a:solidFill>
                <a:latin typeface="Arial (Body)"/>
              </a:rPr>
              <a:t>A Code of Ethics </a:t>
            </a:r>
            <a:r>
              <a:rPr lang="en-US" altLang="en-US" sz="2200" dirty="0">
                <a:solidFill>
                  <a:srgbClr val="FFCCFF"/>
                </a:solidFill>
                <a:latin typeface="Arial (Body)"/>
              </a:rPr>
              <a:t>(2014)</a:t>
            </a:r>
          </a:p>
        </p:txBody>
      </p:sp>
    </p:spTree>
    <p:extLst>
      <p:ext uri="{BB962C8B-B14F-4D97-AF65-F5344CB8AC3E}">
        <p14:creationId xmlns:p14="http://schemas.microsoft.com/office/powerpoint/2010/main" val="3811524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r>
              <a:rPr lang="en-US" altLang="en-US" dirty="0">
                <a:latin typeface="Times New Roman" panose="02020603050405020304" pitchFamily="18" charset="0"/>
              </a:rPr>
              <a:t>Section D: Relationships with Other Professionals</a:t>
            </a:r>
          </a:p>
        </p:txBody>
      </p:sp>
      <p:sp>
        <p:nvSpPr>
          <p:cNvPr id="3" name="Text Placeholder 2"/>
          <p:cNvSpPr>
            <a:spLocks noGrp="1"/>
          </p:cNvSpPr>
          <p:nvPr>
            <p:ph type="body" idx="1"/>
          </p:nvPr>
        </p:nvSpPr>
        <p:spPr>
          <a:xfrm>
            <a:off x="457200" y="1600200"/>
            <a:ext cx="8229600" cy="4593535"/>
          </a:xfrm>
        </p:spPr>
        <p:txBody>
          <a:bodyPr wrap="square" lIns="91425" tIns="91425" rIns="91425" bIns="91425">
            <a:noAutofit/>
          </a:bodyPr>
          <a:lstStyle/>
          <a:p>
            <a:pPr>
              <a:spcAft>
                <a:spcPct val="0"/>
              </a:spcAft>
              <a:buSzPts val="2400"/>
              <a:tabLst/>
            </a:pPr>
            <a:r>
              <a:rPr lang="en-US" altLang="en-US" sz="2200" b="1" dirty="0">
                <a:solidFill>
                  <a:srgbClr val="FFCCFF"/>
                </a:solidFill>
                <a:latin typeface="Arial (Body)"/>
              </a:rPr>
              <a:t>Section D</a:t>
            </a:r>
            <a:r>
              <a:rPr lang="en-US" altLang="en-US" sz="2200" dirty="0">
                <a:solidFill>
                  <a:srgbClr val="FFCCFF"/>
                </a:solidFill>
                <a:latin typeface="Arial (Body)"/>
              </a:rPr>
              <a:t> stresses the importance of interactions and relationships between counselors and other professionals.</a:t>
            </a:r>
          </a:p>
          <a:p>
            <a:pPr>
              <a:spcAft>
                <a:spcPct val="0"/>
              </a:spcAft>
              <a:buSzPts val="2400"/>
              <a:tabLst/>
            </a:pPr>
            <a:r>
              <a:rPr lang="en-US" altLang="en-US" sz="2200" dirty="0">
                <a:solidFill>
                  <a:srgbClr val="FFCCFF"/>
                </a:solidFill>
                <a:latin typeface="Arial (Body)"/>
              </a:rPr>
              <a:t>Professional counselors should become knowledgeable about their colleagues and develop positive working relationships and communication systems.</a:t>
            </a:r>
          </a:p>
          <a:p>
            <a:pPr marL="741553" lvl="1" indent="-284353">
              <a:spcAft>
                <a:spcPct val="0"/>
              </a:spcAft>
              <a:buSzPts val="2400"/>
            </a:pPr>
            <a:r>
              <a:rPr lang="en-US" altLang="en-US" sz="2200" dirty="0">
                <a:solidFill>
                  <a:srgbClr val="FFCCFF"/>
                </a:solidFill>
                <a:latin typeface="Arial (Body)"/>
              </a:rPr>
              <a:t>Professional counselors often may be part of interdisciplinary teams.</a:t>
            </a:r>
          </a:p>
          <a:p>
            <a:pPr marL="741553" lvl="1" indent="-284353">
              <a:spcAft>
                <a:spcPct val="0"/>
              </a:spcAft>
              <a:buSzPts val="2400"/>
            </a:pPr>
            <a:r>
              <a:rPr lang="en-US" altLang="en-US" sz="2200" dirty="0">
                <a:solidFill>
                  <a:srgbClr val="FFCCFF"/>
                </a:solidFill>
                <a:latin typeface="Arial (Body)"/>
              </a:rPr>
              <a:t>Professional counselors are reminded to be respectful of differing approaches to counseling services and the traditions and practices of other professional groups.</a:t>
            </a:r>
          </a:p>
        </p:txBody>
      </p:sp>
    </p:spTree>
    <p:extLst>
      <p:ext uri="{BB962C8B-B14F-4D97-AF65-F5344CB8AC3E}">
        <p14:creationId xmlns:p14="http://schemas.microsoft.com/office/powerpoint/2010/main" val="2442077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r>
              <a:rPr lang="en-US" altLang="en-US" dirty="0">
                <a:latin typeface="Times New Roman" panose="02020603050405020304" pitchFamily="18" charset="0"/>
              </a:rPr>
              <a:t>Section E: Evaluation, Assessment, and Interpretation</a:t>
            </a:r>
          </a:p>
        </p:txBody>
      </p:sp>
      <p:sp>
        <p:nvSpPr>
          <p:cNvPr id="3" name="Text Placeholder 2"/>
          <p:cNvSpPr>
            <a:spLocks noGrp="1"/>
          </p:cNvSpPr>
          <p:nvPr>
            <p:ph type="body" idx="1"/>
          </p:nvPr>
        </p:nvSpPr>
        <p:spPr>
          <a:xfrm>
            <a:off x="457200" y="1600200"/>
            <a:ext cx="8229600" cy="3616344"/>
          </a:xfrm>
        </p:spPr>
        <p:txBody>
          <a:bodyPr wrap="square" lIns="91425" tIns="91425" rIns="91425" bIns="91425">
            <a:noAutofit/>
          </a:bodyPr>
          <a:lstStyle/>
          <a:p>
            <a:pPr>
              <a:spcAft>
                <a:spcPct val="0"/>
              </a:spcAft>
              <a:buSzPts val="2400"/>
              <a:tabLst/>
            </a:pPr>
            <a:r>
              <a:rPr lang="en-US" altLang="en-US" sz="2200" b="1" dirty="0">
                <a:solidFill>
                  <a:srgbClr val="FFCCFF"/>
                </a:solidFill>
                <a:latin typeface="Arial (Body)"/>
              </a:rPr>
              <a:t>Section E</a:t>
            </a:r>
            <a:r>
              <a:rPr lang="en-US" altLang="en-US" sz="2200" dirty="0">
                <a:solidFill>
                  <a:srgbClr val="FFCCFF"/>
                </a:solidFill>
                <a:latin typeface="Arial (Body)"/>
              </a:rPr>
              <a:t> covers standards related to the assessment of clients, the counselor’s skills, and the appropriateness of assessment.</a:t>
            </a:r>
          </a:p>
          <a:p>
            <a:pPr>
              <a:spcAft>
                <a:spcPct val="0"/>
              </a:spcAft>
              <a:buSzPts val="2400"/>
              <a:tabLst/>
            </a:pPr>
            <a:r>
              <a:rPr lang="en-US" altLang="en-US" sz="2200" dirty="0">
                <a:solidFill>
                  <a:srgbClr val="FFCCFF"/>
                </a:solidFill>
                <a:latin typeface="Arial (Body)"/>
              </a:rPr>
              <a:t>The section recognizes that assessment is only one part of the overall counseling process and that professional counselors must take into account cultural, social, and personal factors.</a:t>
            </a:r>
          </a:p>
          <a:p>
            <a:pPr>
              <a:spcAft>
                <a:spcPct val="0"/>
              </a:spcAft>
              <a:buSzPts val="2400"/>
              <a:tabLst/>
            </a:pPr>
            <a:r>
              <a:rPr lang="en-US" altLang="en-US" sz="2200" dirty="0">
                <a:solidFill>
                  <a:srgbClr val="FFCCFF"/>
                </a:solidFill>
                <a:latin typeface="Arial (Body)"/>
              </a:rPr>
              <a:t>The primary obligation of professional counselors conducting forensic evaluations is to generate objective findings that are supported by appropriate techniques and information.</a:t>
            </a:r>
          </a:p>
        </p:txBody>
      </p:sp>
    </p:spTree>
    <p:extLst>
      <p:ext uri="{BB962C8B-B14F-4D97-AF65-F5344CB8AC3E}">
        <p14:creationId xmlns:p14="http://schemas.microsoft.com/office/powerpoint/2010/main" val="2137123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r>
              <a:rPr lang="en-US" altLang="en-US" dirty="0">
                <a:latin typeface="Times New Roman" panose="02020603050405020304" pitchFamily="18" charset="0"/>
              </a:rPr>
              <a:t>Section F: Supervision, Training, and Teaching</a:t>
            </a:r>
          </a:p>
        </p:txBody>
      </p:sp>
      <p:sp>
        <p:nvSpPr>
          <p:cNvPr id="3" name="Text Placeholder 2"/>
          <p:cNvSpPr>
            <a:spLocks noGrp="1"/>
          </p:cNvSpPr>
          <p:nvPr>
            <p:ph type="body" idx="1"/>
          </p:nvPr>
        </p:nvSpPr>
        <p:spPr>
          <a:xfrm>
            <a:off x="457200" y="1600200"/>
            <a:ext cx="8229600" cy="4603376"/>
          </a:xfrm>
        </p:spPr>
        <p:txBody>
          <a:bodyPr wrap="square" lIns="91425" tIns="91425" rIns="91425" bIns="91425">
            <a:noAutofit/>
          </a:bodyPr>
          <a:lstStyle/>
          <a:p>
            <a:pPr>
              <a:spcAft>
                <a:spcPct val="0"/>
              </a:spcAft>
              <a:tabLst/>
            </a:pPr>
            <a:r>
              <a:rPr lang="en-US" altLang="en-US" sz="2200" b="1" dirty="0">
                <a:solidFill>
                  <a:srgbClr val="FFCCFF"/>
                </a:solidFill>
                <a:latin typeface="Arial (Body)"/>
              </a:rPr>
              <a:t>Section F</a:t>
            </a:r>
            <a:r>
              <a:rPr lang="en-US" altLang="en-US" sz="2200" dirty="0">
                <a:solidFill>
                  <a:srgbClr val="FFCCFF"/>
                </a:solidFill>
                <a:latin typeface="Arial (Body)"/>
              </a:rPr>
              <a:t> is revised and expanded in certain content areas, such as supervisory relationships, student welfare and responsibilities, and counselor educator responsibilities.</a:t>
            </a:r>
          </a:p>
          <a:p>
            <a:pPr>
              <a:spcAft>
                <a:spcPct val="0"/>
              </a:spcAft>
              <a:tabLst/>
            </a:pPr>
            <a:r>
              <a:rPr lang="en-US" altLang="en-US" sz="2200" dirty="0">
                <a:solidFill>
                  <a:srgbClr val="FFCCFF"/>
                </a:solidFill>
                <a:latin typeface="Arial (Body)"/>
              </a:rPr>
              <a:t>Focus still remains on fostering professional relationships and creating appropriate boundaries between supervisors and their students.</a:t>
            </a:r>
          </a:p>
          <a:p>
            <a:pPr marL="741600" lvl="1" indent="-284400">
              <a:spcAft>
                <a:spcPct val="0"/>
              </a:spcAft>
            </a:pPr>
            <a:r>
              <a:rPr lang="en-US" altLang="en-US" sz="2200" dirty="0">
                <a:solidFill>
                  <a:srgbClr val="FFCCFF"/>
                </a:solidFill>
                <a:latin typeface="Arial (Body)"/>
              </a:rPr>
              <a:t>Counselors should be accurate, honest, and fair during the training and assessment of students.</a:t>
            </a:r>
          </a:p>
          <a:p>
            <a:pPr>
              <a:spcAft>
                <a:spcPct val="0"/>
              </a:spcAft>
              <a:tabLst/>
            </a:pPr>
            <a:r>
              <a:rPr lang="en-US" altLang="en-US" sz="2200" dirty="0">
                <a:solidFill>
                  <a:srgbClr val="FFCCFF"/>
                </a:solidFill>
                <a:latin typeface="Arial (Body)"/>
              </a:rPr>
              <a:t>Significant changes to teaching include requiring counselor educators to provide instruction only in their areas of competence, provide direct assistance with field placements, and provide career assistance to students.</a:t>
            </a:r>
          </a:p>
        </p:txBody>
      </p:sp>
    </p:spTree>
    <p:extLst>
      <p:ext uri="{BB962C8B-B14F-4D97-AF65-F5344CB8AC3E}">
        <p14:creationId xmlns:p14="http://schemas.microsoft.com/office/powerpoint/2010/main" val="1696967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r>
              <a:rPr lang="en-US" altLang="en-US" dirty="0">
                <a:latin typeface="Times New Roman" panose="02020603050405020304" pitchFamily="18" charset="0"/>
              </a:rPr>
              <a:t>Section G: Research and Publication</a:t>
            </a:r>
          </a:p>
        </p:txBody>
      </p:sp>
      <p:sp>
        <p:nvSpPr>
          <p:cNvPr id="3" name="Text Placeholder 2"/>
          <p:cNvSpPr>
            <a:spLocks noGrp="1"/>
          </p:cNvSpPr>
          <p:nvPr>
            <p:ph type="body" idx="1"/>
          </p:nvPr>
        </p:nvSpPr>
        <p:spPr>
          <a:xfrm>
            <a:off x="457200" y="1600200"/>
            <a:ext cx="8229600" cy="4254981"/>
          </a:xfrm>
        </p:spPr>
        <p:txBody>
          <a:bodyPr wrap="square" lIns="91425" tIns="91425" rIns="91425" bIns="91425">
            <a:noAutofit/>
          </a:bodyPr>
          <a:lstStyle/>
          <a:p>
            <a:pPr>
              <a:spcAft>
                <a:spcPct val="0"/>
              </a:spcAft>
              <a:tabLst/>
            </a:pPr>
            <a:r>
              <a:rPr lang="en-US" altLang="en-US" sz="2200" dirty="0">
                <a:solidFill>
                  <a:srgbClr val="FFCCFF"/>
                </a:solidFill>
                <a:latin typeface="Arial (Body)"/>
              </a:rPr>
              <a:t>The revised code recognizes that independent researchers who lack access to an institutional review board might design and conduct research programs.</a:t>
            </a:r>
          </a:p>
          <a:p>
            <a:pPr marL="741553" lvl="1" indent="-284353">
              <a:spcAft>
                <a:spcPct val="0"/>
              </a:spcAft>
            </a:pPr>
            <a:r>
              <a:rPr lang="en-US" altLang="en-US" sz="2200" dirty="0">
                <a:solidFill>
                  <a:srgbClr val="FFCCFF"/>
                </a:solidFill>
                <a:latin typeface="Arial (Body)"/>
              </a:rPr>
              <a:t>These researchers are bound by the same ethical principles and federal and state laws as other researchers.</a:t>
            </a:r>
          </a:p>
          <a:p>
            <a:pPr marL="741553" lvl="1" indent="-284353">
              <a:spcAft>
                <a:spcPct val="0"/>
              </a:spcAft>
            </a:pPr>
            <a:r>
              <a:rPr lang="en-US" altLang="en-US" sz="2200" dirty="0">
                <a:solidFill>
                  <a:srgbClr val="FFCCFF"/>
                </a:solidFill>
                <a:latin typeface="Arial (Body)"/>
              </a:rPr>
              <a:t>Independent researchers are advised to seek out and consult with researchers who are acquainted with institutional review board procedures.</a:t>
            </a:r>
          </a:p>
          <a:p>
            <a:pPr>
              <a:spcAft>
                <a:spcPct val="0"/>
              </a:spcAft>
              <a:tabLst/>
            </a:pPr>
            <a:r>
              <a:rPr lang="en-US" altLang="en-US" sz="2200" dirty="0">
                <a:solidFill>
                  <a:srgbClr val="FFCCFF"/>
                </a:solidFill>
                <a:latin typeface="Arial (Body)"/>
              </a:rPr>
              <a:t>Topics include the disposal of research documents and records of relationships with research participants when interactions are intensive or extended.</a:t>
            </a:r>
          </a:p>
        </p:txBody>
      </p:sp>
    </p:spTree>
    <p:extLst>
      <p:ext uri="{BB962C8B-B14F-4D97-AF65-F5344CB8AC3E}">
        <p14:creationId xmlns:p14="http://schemas.microsoft.com/office/powerpoint/2010/main" val="2392573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r>
              <a:rPr lang="en-US" altLang="en-US" dirty="0">
                <a:latin typeface="Times New Roman" panose="02020603050405020304" pitchFamily="18" charset="0"/>
              </a:rPr>
              <a:t>Section H: Distance Counseling, Technology, and Social Media</a:t>
            </a:r>
          </a:p>
        </p:txBody>
      </p:sp>
      <p:sp>
        <p:nvSpPr>
          <p:cNvPr id="3" name="Text Placeholder 2"/>
          <p:cNvSpPr>
            <a:spLocks noGrp="1"/>
          </p:cNvSpPr>
          <p:nvPr>
            <p:ph type="body" idx="1"/>
          </p:nvPr>
        </p:nvSpPr>
        <p:spPr>
          <a:xfrm>
            <a:off x="457200" y="1600200"/>
            <a:ext cx="8229600" cy="4782671"/>
          </a:xfrm>
        </p:spPr>
        <p:txBody>
          <a:bodyPr wrap="square" lIns="91425" tIns="91425" rIns="91425" bIns="91425">
            <a:noAutofit/>
          </a:bodyPr>
          <a:lstStyle/>
          <a:p>
            <a:pPr>
              <a:spcAft>
                <a:spcPct val="0"/>
              </a:spcAft>
              <a:tabLst/>
            </a:pPr>
            <a:r>
              <a:rPr lang="en-US" altLang="en-US" sz="2200" b="1" dirty="0">
                <a:solidFill>
                  <a:srgbClr val="FFCCFF"/>
                </a:solidFill>
                <a:latin typeface="Arial (Body)"/>
              </a:rPr>
              <a:t>Section H </a:t>
            </a:r>
            <a:r>
              <a:rPr lang="en-US" altLang="en-US" sz="2200" dirty="0">
                <a:solidFill>
                  <a:srgbClr val="FFCCFF"/>
                </a:solidFill>
                <a:latin typeface="Arial (Body)"/>
              </a:rPr>
              <a:t>reinforces the concept that counseling may no longer be limited to in-person, face-to-face sessions and now includes a variety of modalities.</a:t>
            </a:r>
          </a:p>
          <a:p>
            <a:pPr>
              <a:spcAft>
                <a:spcPct val="0"/>
              </a:spcAft>
              <a:tabLst/>
            </a:pPr>
            <a:r>
              <a:rPr lang="en-US" altLang="en-US" sz="2200" dirty="0">
                <a:solidFill>
                  <a:srgbClr val="FFCCFF"/>
                </a:solidFill>
                <a:latin typeface="Arial (Body)"/>
              </a:rPr>
              <a:t>Counselors are encouraged to become knowledgeable about these resources, the benefits of using technology, and their place in counseling.</a:t>
            </a:r>
          </a:p>
          <a:p>
            <a:pPr marL="741553" lvl="1" indent="-284353">
              <a:spcAft>
                <a:spcPct val="0"/>
              </a:spcAft>
            </a:pPr>
            <a:r>
              <a:rPr lang="en-US" altLang="en-US" sz="2200" dirty="0">
                <a:solidFill>
                  <a:srgbClr val="FFCCFF"/>
                </a:solidFill>
                <a:latin typeface="Arial (Body)"/>
              </a:rPr>
              <a:t>Counselors must also understand the challenge to confidentiality that technology poses and the ethical and legal requirements of its use.</a:t>
            </a:r>
          </a:p>
          <a:p>
            <a:pPr marL="741553" lvl="1" indent="-284353">
              <a:spcAft>
                <a:spcPct val="0"/>
              </a:spcAft>
            </a:pPr>
            <a:r>
              <a:rPr lang="en-US" altLang="en-US" sz="2200" dirty="0">
                <a:solidFill>
                  <a:srgbClr val="FFCCFF"/>
                </a:solidFill>
                <a:latin typeface="Arial (Body)"/>
              </a:rPr>
              <a:t>Clients have the right to decide whether to use technology in the counseling relationship, and the specific issues related to technology must be part of the informed consent and disclosure processes.</a:t>
            </a:r>
          </a:p>
        </p:txBody>
      </p:sp>
    </p:spTree>
    <p:extLst>
      <p:ext uri="{BB962C8B-B14F-4D97-AF65-F5344CB8AC3E}">
        <p14:creationId xmlns:p14="http://schemas.microsoft.com/office/powerpoint/2010/main" val="595894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15371"/>
            <a:ext cx="8289985" cy="1097279"/>
          </a:xfrm>
        </p:spPr>
        <p:txBody>
          <a:bodyPr/>
          <a:lstStyle/>
          <a:p>
            <a:r>
              <a:rPr lang="en-US" altLang="en-US" dirty="0"/>
              <a:t>Professional Associations and Credentialing Organizations </a:t>
            </a:r>
            <a:endParaRPr lang="en-US" sz="2000" b="0" dirty="0"/>
          </a:p>
        </p:txBody>
      </p:sp>
      <p:sp>
        <p:nvSpPr>
          <p:cNvPr id="3" name="Text Placeholder 2"/>
          <p:cNvSpPr>
            <a:spLocks noGrp="1"/>
          </p:cNvSpPr>
          <p:nvPr>
            <p:ph type="body" idx="1"/>
          </p:nvPr>
        </p:nvSpPr>
        <p:spPr/>
        <p:txBody>
          <a:bodyPr/>
          <a:lstStyle/>
          <a:p>
            <a:r>
              <a:rPr lang="en-US" altLang="en-US" sz="2400" dirty="0">
                <a:latin typeface="+mn-lt"/>
              </a:rPr>
              <a:t>A number of resources and sources of information are available that can help guide counselors as they strive to assist students in an ethical and legal manner.</a:t>
            </a:r>
          </a:p>
          <a:p>
            <a:r>
              <a:rPr lang="en-US" altLang="en-US" sz="2400" dirty="0">
                <a:latin typeface="+mn-lt"/>
              </a:rPr>
              <a:t>The professional associations for counselors have created ethical standards for professional behavior and provide a wealth of current information, resources, and training.</a:t>
            </a:r>
          </a:p>
          <a:p>
            <a:r>
              <a:rPr lang="en-US" altLang="en-US" sz="2400" dirty="0">
                <a:latin typeface="+mn-lt"/>
              </a:rPr>
              <a:t>Federal and state governments continually enact laws and regulations that affect counselors.</a:t>
            </a:r>
          </a:p>
        </p:txBody>
      </p:sp>
    </p:spTree>
    <p:extLst>
      <p:ext uri="{BB962C8B-B14F-4D97-AF65-F5344CB8AC3E}">
        <p14:creationId xmlns:p14="http://schemas.microsoft.com/office/powerpoint/2010/main" val="1191650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r>
              <a:rPr lang="en-US" altLang="en-US" dirty="0">
                <a:latin typeface="Times New Roman" panose="02020603050405020304" pitchFamily="18" charset="0"/>
              </a:rPr>
              <a:t>Section I: Resolving Ethical Issues</a:t>
            </a:r>
          </a:p>
        </p:txBody>
      </p:sp>
      <p:sp>
        <p:nvSpPr>
          <p:cNvPr id="3" name="Text Placeholder 2"/>
          <p:cNvSpPr>
            <a:spLocks noGrp="1"/>
          </p:cNvSpPr>
          <p:nvPr>
            <p:ph type="body" idx="1"/>
          </p:nvPr>
        </p:nvSpPr>
        <p:spPr>
          <a:xfrm>
            <a:off x="457200" y="1600200"/>
            <a:ext cx="8229600" cy="4147259"/>
          </a:xfrm>
        </p:spPr>
        <p:txBody>
          <a:bodyPr wrap="square" lIns="91425" tIns="91425" rIns="91425" bIns="91425">
            <a:noAutofit/>
          </a:bodyPr>
          <a:lstStyle/>
          <a:p>
            <a:pPr>
              <a:spcAft>
                <a:spcPct val="0"/>
              </a:spcAft>
              <a:tabLst/>
            </a:pPr>
            <a:r>
              <a:rPr lang="en-US" altLang="en-US" sz="2200" b="1" dirty="0">
                <a:solidFill>
                  <a:srgbClr val="FFCCFF"/>
                </a:solidFill>
                <a:latin typeface="Arial (Body)"/>
              </a:rPr>
              <a:t>Section I</a:t>
            </a:r>
            <a:r>
              <a:rPr lang="en-US" altLang="en-US" sz="2200" dirty="0">
                <a:solidFill>
                  <a:srgbClr val="FFCCFF"/>
                </a:solidFill>
                <a:latin typeface="Arial (Body)"/>
              </a:rPr>
              <a:t> outlines the procedures to be followed if another professional is suspected of behaving unethically.</a:t>
            </a:r>
          </a:p>
          <a:p>
            <a:pPr>
              <a:spcAft>
                <a:spcPct val="0"/>
              </a:spcAft>
              <a:tabLst/>
            </a:pPr>
            <a:r>
              <a:rPr lang="en-US" altLang="en-US" sz="2200" dirty="0">
                <a:solidFill>
                  <a:srgbClr val="FFCCFF"/>
                </a:solidFill>
                <a:latin typeface="Arial (Body)"/>
              </a:rPr>
              <a:t>If a conflict between ethical responsibilities and laws arises, professional counselors should make known their commitment to the </a:t>
            </a:r>
            <a:r>
              <a:rPr lang="en-US" altLang="en-US" sz="2200" b="1" dirty="0">
                <a:solidFill>
                  <a:srgbClr val="FFCCFF"/>
                </a:solidFill>
                <a:latin typeface="Arial (Body)"/>
              </a:rPr>
              <a:t>A</a:t>
            </a:r>
            <a:r>
              <a:rPr lang="en-US" altLang="en-US" sz="100" b="1" dirty="0">
                <a:solidFill>
                  <a:srgbClr val="FFCCFF"/>
                </a:solidFill>
                <a:latin typeface="Arial (Body)"/>
              </a:rPr>
              <a:t> </a:t>
            </a:r>
            <a:r>
              <a:rPr lang="en-US" altLang="en-US" sz="2200" b="1" dirty="0">
                <a:solidFill>
                  <a:srgbClr val="FFCCFF"/>
                </a:solidFill>
                <a:latin typeface="Arial (Body)"/>
              </a:rPr>
              <a:t>C</a:t>
            </a:r>
            <a:r>
              <a:rPr lang="en-US" altLang="en-US" sz="100" b="1" dirty="0">
                <a:solidFill>
                  <a:srgbClr val="FFCCFF"/>
                </a:solidFill>
                <a:latin typeface="Arial (Body)"/>
              </a:rPr>
              <a:t> </a:t>
            </a:r>
            <a:r>
              <a:rPr lang="en-US" altLang="en-US" sz="2200" b="1" dirty="0">
                <a:solidFill>
                  <a:srgbClr val="FFCCFF"/>
                </a:solidFill>
                <a:latin typeface="Arial (Body)"/>
              </a:rPr>
              <a:t>A Code of Ethics </a:t>
            </a:r>
            <a:r>
              <a:rPr lang="en-US" altLang="en-US" sz="2200" dirty="0">
                <a:solidFill>
                  <a:srgbClr val="FFCCFF"/>
                </a:solidFill>
                <a:latin typeface="Arial (Body)"/>
              </a:rPr>
              <a:t>(2014) and work to alleviate the conflict.</a:t>
            </a:r>
          </a:p>
          <a:p>
            <a:pPr marL="741553" lvl="1" indent="-284353">
              <a:spcAft>
                <a:spcPct val="0"/>
              </a:spcAft>
            </a:pPr>
            <a:r>
              <a:rPr lang="en-US" altLang="en-US" sz="2200" dirty="0">
                <a:solidFill>
                  <a:srgbClr val="FFCCFF"/>
                </a:solidFill>
                <a:latin typeface="Arial (Body)"/>
              </a:rPr>
              <a:t>Counselors may follow legal requirements, regulations, or other legal authority if the ethical conflict cannot be resolved in this manner.</a:t>
            </a:r>
          </a:p>
        </p:txBody>
      </p:sp>
    </p:spTree>
    <p:extLst>
      <p:ext uri="{BB962C8B-B14F-4D97-AF65-F5344CB8AC3E}">
        <p14:creationId xmlns:p14="http://schemas.microsoft.com/office/powerpoint/2010/main" val="2464481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r>
              <a:rPr lang="en-US" altLang="en-US" sz="3600" b="1" dirty="0">
                <a:latin typeface="Times New Roman" panose="02020603050405020304" pitchFamily="18" charset="0"/>
              </a:rPr>
              <a:t>The Practice of Internet or Technology-Assisted Distance Counseling</a:t>
            </a:r>
          </a:p>
        </p:txBody>
      </p:sp>
      <p:sp>
        <p:nvSpPr>
          <p:cNvPr id="3" name="Text Placeholder 2"/>
          <p:cNvSpPr>
            <a:spLocks noGrp="1"/>
          </p:cNvSpPr>
          <p:nvPr>
            <p:ph type="body" idx="1"/>
          </p:nvPr>
        </p:nvSpPr>
        <p:spPr>
          <a:xfrm>
            <a:off x="457200" y="1600200"/>
            <a:ext cx="8229600" cy="4755776"/>
          </a:xfrm>
        </p:spPr>
        <p:txBody>
          <a:bodyPr wrap="square" lIns="91425" tIns="91425" rIns="91425" bIns="91425">
            <a:noAutofit/>
          </a:bodyPr>
          <a:lstStyle/>
          <a:p>
            <a:pPr>
              <a:spcAft>
                <a:spcPct val="0"/>
              </a:spcAft>
              <a:tabLst/>
            </a:pPr>
            <a:r>
              <a:rPr lang="en-US" altLang="en-US" sz="2200" dirty="0">
                <a:solidFill>
                  <a:srgbClr val="FFCCFF"/>
                </a:solidFill>
                <a:latin typeface="Arial (Body)"/>
              </a:rPr>
              <a:t>Technology-assisted distance counseling is on the rise, compounding government agencies’ oversight challenges to protect the public.</a:t>
            </a:r>
          </a:p>
          <a:p>
            <a:pPr marL="741553" lvl="1" indent="-284353">
              <a:spcAft>
                <a:spcPct val="0"/>
              </a:spcAft>
            </a:pPr>
            <a:r>
              <a:rPr lang="en-US" altLang="en-US" sz="2200" dirty="0">
                <a:solidFill>
                  <a:srgbClr val="FFCCFF"/>
                </a:solidFill>
                <a:latin typeface="Arial (Body)"/>
              </a:rPr>
              <a:t>This category of counseling services includes telephone-based, email-based, electronic-chat-based, and video-based services that are either synchronous (real time) or asynchronous (staggered or gaps in time between client and counselor responses).</a:t>
            </a:r>
          </a:p>
          <a:p>
            <a:pPr>
              <a:spcAft>
                <a:spcPct val="0"/>
              </a:spcAft>
              <a:tabLst/>
            </a:pPr>
            <a:r>
              <a:rPr lang="en-US" altLang="en-US" sz="2200" dirty="0">
                <a:solidFill>
                  <a:srgbClr val="FFCCFF"/>
                </a:solidFill>
                <a:latin typeface="Arial (Body)"/>
              </a:rPr>
              <a:t>Distance counseling holds great promise for allowing access to services by homebound clients, clients without transportation capabilities, and clients living in rural locales or other areas that make face-to-face counseling on a regular basis challenging.</a:t>
            </a:r>
          </a:p>
        </p:txBody>
      </p:sp>
    </p:spTree>
    <p:extLst>
      <p:ext uri="{BB962C8B-B14F-4D97-AF65-F5344CB8AC3E}">
        <p14:creationId xmlns:p14="http://schemas.microsoft.com/office/powerpoint/2010/main" val="1965746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lgn="ctr">
              <a:defRPr/>
            </a:pPr>
            <a:r>
              <a:rPr lang="en-US" dirty="0">
                <a:solidFill>
                  <a:srgbClr val="FFCCFF"/>
                </a:solidFill>
                <a:latin typeface="Times New Roman" panose="02020603050405020304" pitchFamily="18" charset="0"/>
                <a:ea typeface="+mj-ea"/>
              </a:rPr>
              <a:t>A</a:t>
            </a:r>
            <a:r>
              <a:rPr lang="en-US" sz="100" dirty="0">
                <a:solidFill>
                  <a:srgbClr val="FFCCFF"/>
                </a:solidFill>
                <a:latin typeface="Times New Roman" panose="02020603050405020304" pitchFamily="18" charset="0"/>
                <a:ea typeface="+mj-ea"/>
              </a:rPr>
              <a:t> </a:t>
            </a:r>
            <a:r>
              <a:rPr lang="en-US" dirty="0">
                <a:solidFill>
                  <a:srgbClr val="FFCCFF"/>
                </a:solidFill>
                <a:latin typeface="Times New Roman" panose="02020603050405020304" pitchFamily="18" charset="0"/>
                <a:ea typeface="+mj-ea"/>
              </a:rPr>
              <a:t>S</a:t>
            </a:r>
            <a:r>
              <a:rPr lang="en-US" sz="100" dirty="0">
                <a:solidFill>
                  <a:srgbClr val="FFCCFF"/>
                </a:solidFill>
                <a:latin typeface="Times New Roman" panose="02020603050405020304" pitchFamily="18" charset="0"/>
                <a:ea typeface="+mj-ea"/>
              </a:rPr>
              <a:t> </a:t>
            </a:r>
            <a:r>
              <a:rPr lang="en-US" dirty="0">
                <a:solidFill>
                  <a:srgbClr val="FFCCFF"/>
                </a:solidFill>
                <a:latin typeface="Times New Roman" panose="02020603050405020304" pitchFamily="18" charset="0"/>
                <a:ea typeface="+mj-ea"/>
              </a:rPr>
              <a:t>C</a:t>
            </a:r>
            <a:r>
              <a:rPr lang="en-US" sz="100" dirty="0">
                <a:solidFill>
                  <a:srgbClr val="FFCCFF"/>
                </a:solidFill>
                <a:latin typeface="Times New Roman" panose="02020603050405020304" pitchFamily="18" charset="0"/>
                <a:ea typeface="+mj-ea"/>
              </a:rPr>
              <a:t> </a:t>
            </a:r>
            <a:r>
              <a:rPr lang="en-US" dirty="0">
                <a:solidFill>
                  <a:srgbClr val="FFCCFF"/>
                </a:solidFill>
                <a:latin typeface="Times New Roman" panose="02020603050405020304" pitchFamily="18" charset="0"/>
                <a:ea typeface="+mj-ea"/>
              </a:rPr>
              <a:t>A Ethical Standards for School Counselors</a:t>
            </a:r>
          </a:p>
        </p:txBody>
      </p:sp>
      <p:sp>
        <p:nvSpPr>
          <p:cNvPr id="3" name="Text Placeholder 2"/>
          <p:cNvSpPr>
            <a:spLocks noGrp="1"/>
          </p:cNvSpPr>
          <p:nvPr>
            <p:ph type="body" idx="1"/>
          </p:nvPr>
        </p:nvSpPr>
        <p:spPr>
          <a:xfrm>
            <a:off x="457200" y="1600201"/>
            <a:ext cx="8229600" cy="2154218"/>
          </a:xfrm>
          <a:solidFill>
            <a:schemeClr val="bg1">
              <a:lumMod val="20000"/>
              <a:lumOff val="80000"/>
            </a:schemeClr>
          </a:solidFill>
        </p:spPr>
        <p:txBody>
          <a:bodyPr wrap="square" lIns="91425" tIns="91425" rIns="91425" bIns="91425">
            <a:noAutofit/>
          </a:bodyPr>
          <a:lstStyle/>
          <a:p>
            <a:pPr>
              <a:spcAft>
                <a:spcPct val="0"/>
              </a:spcAft>
            </a:pPr>
            <a:r>
              <a:rPr lang="en-US" altLang="en-US" sz="2000" dirty="0">
                <a:solidFill>
                  <a:srgbClr val="000000"/>
                </a:solidFill>
                <a:latin typeface="Arial (Body)"/>
              </a:rPr>
              <a:t>The A</a:t>
            </a:r>
            <a:r>
              <a:rPr lang="en-US" altLang="en-US" sz="100" dirty="0">
                <a:solidFill>
                  <a:srgbClr val="000000"/>
                </a:solidFill>
                <a:latin typeface="Arial (Body)"/>
              </a:rPr>
              <a:t> </a:t>
            </a:r>
            <a:r>
              <a:rPr lang="en-US" altLang="en-US" sz="2000" dirty="0">
                <a:solidFill>
                  <a:srgbClr val="000000"/>
                </a:solidFill>
                <a:latin typeface="Arial (Body)"/>
              </a:rPr>
              <a:t>S</a:t>
            </a:r>
            <a:r>
              <a:rPr lang="en-US" altLang="en-US" sz="100" dirty="0">
                <a:solidFill>
                  <a:srgbClr val="000000"/>
                </a:solidFill>
                <a:latin typeface="Arial (Body)"/>
              </a:rPr>
              <a:t> </a:t>
            </a:r>
            <a:r>
              <a:rPr lang="en-US" altLang="en-US" sz="2000" dirty="0">
                <a:solidFill>
                  <a:srgbClr val="000000"/>
                </a:solidFill>
                <a:latin typeface="Arial (Body)"/>
              </a:rPr>
              <a:t>C</a:t>
            </a:r>
            <a:r>
              <a:rPr lang="en-US" altLang="en-US" sz="100" dirty="0">
                <a:solidFill>
                  <a:srgbClr val="000000"/>
                </a:solidFill>
                <a:latin typeface="Arial (Body)"/>
              </a:rPr>
              <a:t> </a:t>
            </a:r>
            <a:r>
              <a:rPr lang="en-US" altLang="en-US" sz="2000" dirty="0">
                <a:solidFill>
                  <a:srgbClr val="000000"/>
                </a:solidFill>
                <a:latin typeface="Arial (Body)"/>
              </a:rPr>
              <a:t>A developed a parallel set of ethical standards that specifically addresses counseling practice in the schools.</a:t>
            </a:r>
          </a:p>
          <a:p>
            <a:pPr>
              <a:spcAft>
                <a:spcPct val="0"/>
              </a:spcAft>
            </a:pPr>
            <a:r>
              <a:rPr lang="en-US" altLang="en-US" sz="2000" dirty="0">
                <a:solidFill>
                  <a:srgbClr val="000000"/>
                </a:solidFill>
                <a:latin typeface="Arial (Body)"/>
              </a:rPr>
              <a:t>There are 6 sections of the </a:t>
            </a:r>
            <a:r>
              <a:rPr lang="en-US" altLang="en-US" sz="2000" b="1" dirty="0">
                <a:solidFill>
                  <a:srgbClr val="000000"/>
                </a:solidFill>
                <a:latin typeface="Arial (Body)"/>
              </a:rPr>
              <a:t>A</a:t>
            </a:r>
            <a:r>
              <a:rPr lang="en-US" altLang="en-US" sz="100" b="1" dirty="0">
                <a:solidFill>
                  <a:srgbClr val="000000"/>
                </a:solidFill>
                <a:latin typeface="Arial (Body)"/>
              </a:rPr>
              <a:t> </a:t>
            </a:r>
            <a:r>
              <a:rPr lang="en-US" altLang="en-US" sz="2000" b="1" dirty="0">
                <a:solidFill>
                  <a:srgbClr val="000000"/>
                </a:solidFill>
                <a:latin typeface="Arial (Body)"/>
              </a:rPr>
              <a:t>S</a:t>
            </a:r>
            <a:r>
              <a:rPr lang="en-US" altLang="en-US" sz="100" b="1" dirty="0">
                <a:solidFill>
                  <a:srgbClr val="000000"/>
                </a:solidFill>
                <a:latin typeface="Arial (Body)"/>
              </a:rPr>
              <a:t> </a:t>
            </a:r>
            <a:r>
              <a:rPr lang="en-US" altLang="en-US" sz="2000" b="1" dirty="0">
                <a:solidFill>
                  <a:srgbClr val="000000"/>
                </a:solidFill>
                <a:latin typeface="Arial (Body)"/>
              </a:rPr>
              <a:t>C</a:t>
            </a:r>
            <a:r>
              <a:rPr lang="en-US" altLang="en-US" sz="100" b="1" dirty="0">
                <a:solidFill>
                  <a:srgbClr val="000000"/>
                </a:solidFill>
                <a:latin typeface="Arial (Body)"/>
              </a:rPr>
              <a:t> </a:t>
            </a:r>
            <a:r>
              <a:rPr lang="en-US" altLang="en-US" sz="2000" b="1" dirty="0">
                <a:solidFill>
                  <a:srgbClr val="000000"/>
                </a:solidFill>
                <a:latin typeface="Arial (Body)"/>
              </a:rPr>
              <a:t>A Ethical Standards for School Counselors</a:t>
            </a:r>
            <a:r>
              <a:rPr lang="en-US" altLang="en-US" sz="2000" dirty="0">
                <a:solidFill>
                  <a:srgbClr val="000000"/>
                </a:solidFill>
                <a:latin typeface="Arial (Body)"/>
              </a:rPr>
              <a:t>, which are meant to guide the ethical practice of school counselors, provide self-appraisal and evaluation information by peers, and inform stakeholders of responsible counselor behaviors.</a:t>
            </a:r>
          </a:p>
        </p:txBody>
      </p:sp>
      <p:sp>
        <p:nvSpPr>
          <p:cNvPr id="4" name="Text Placeholder 3"/>
          <p:cNvSpPr>
            <a:spLocks noGrp="1"/>
          </p:cNvSpPr>
          <p:nvPr>
            <p:ph type="body" idx="2"/>
          </p:nvPr>
        </p:nvSpPr>
        <p:spPr>
          <a:xfrm>
            <a:off x="457200" y="3754418"/>
            <a:ext cx="8229600" cy="2362200"/>
          </a:xfrm>
          <a:solidFill>
            <a:schemeClr val="tx2"/>
          </a:solidFill>
        </p:spPr>
        <p:txBody>
          <a:bodyPr/>
          <a:lstStyle/>
          <a:p>
            <a:pPr marL="268288" lvl="1" indent="0">
              <a:spcAft>
                <a:spcPct val="0"/>
              </a:spcAft>
              <a:buNone/>
            </a:pPr>
            <a:r>
              <a:rPr lang="en-US" altLang="en-US" sz="2000" dirty="0">
                <a:solidFill>
                  <a:schemeClr val="tx2"/>
                </a:solidFill>
                <a:latin typeface="Arial (Body)"/>
              </a:rPr>
              <a:t>A.</a:t>
            </a:r>
            <a:r>
              <a:rPr lang="en-US" altLang="en-US" sz="2000" b="1" dirty="0">
                <a:solidFill>
                  <a:schemeClr val="tx2"/>
                </a:solidFill>
                <a:latin typeface="Arial (Body)"/>
              </a:rPr>
              <a:t> </a:t>
            </a:r>
            <a:r>
              <a:rPr lang="en-US" altLang="en-US" sz="2000" dirty="0">
                <a:solidFill>
                  <a:srgbClr val="000000"/>
                </a:solidFill>
                <a:latin typeface="Arial (Body)"/>
              </a:rPr>
              <a:t>Responsibilities to Students</a:t>
            </a:r>
          </a:p>
          <a:p>
            <a:pPr marL="268288" lvl="1" indent="0">
              <a:spcAft>
                <a:spcPct val="0"/>
              </a:spcAft>
              <a:buNone/>
            </a:pPr>
            <a:r>
              <a:rPr lang="en-US" altLang="en-US" sz="2000" dirty="0">
                <a:solidFill>
                  <a:schemeClr val="tx2"/>
                </a:solidFill>
                <a:latin typeface="Arial (Body)"/>
              </a:rPr>
              <a:t>B.</a:t>
            </a:r>
            <a:r>
              <a:rPr lang="en-US" altLang="en-US" sz="2000" b="1" dirty="0">
                <a:solidFill>
                  <a:schemeClr val="tx2"/>
                </a:solidFill>
                <a:latin typeface="Arial (Body)"/>
              </a:rPr>
              <a:t> </a:t>
            </a:r>
            <a:r>
              <a:rPr lang="en-US" altLang="en-US" sz="2000" dirty="0">
                <a:solidFill>
                  <a:srgbClr val="000000"/>
                </a:solidFill>
                <a:latin typeface="Arial (Body)"/>
              </a:rPr>
              <a:t>Responsibilities to Parents/Guardians, School, and Self</a:t>
            </a:r>
          </a:p>
          <a:p>
            <a:pPr marL="268288" lvl="1" indent="0">
              <a:spcAft>
                <a:spcPct val="0"/>
              </a:spcAft>
              <a:buNone/>
            </a:pPr>
            <a:r>
              <a:rPr lang="en-US" altLang="en-US" sz="2000" dirty="0">
                <a:solidFill>
                  <a:schemeClr val="tx2"/>
                </a:solidFill>
                <a:latin typeface="Arial (Body)"/>
              </a:rPr>
              <a:t>C.</a:t>
            </a:r>
            <a:r>
              <a:rPr lang="en-US" altLang="en-US" sz="2000" b="1" dirty="0">
                <a:solidFill>
                  <a:schemeClr val="tx2"/>
                </a:solidFill>
                <a:latin typeface="Arial (Body)"/>
              </a:rPr>
              <a:t> </a:t>
            </a:r>
            <a:r>
              <a:rPr lang="en-US" altLang="en-US" sz="2000" dirty="0">
                <a:solidFill>
                  <a:srgbClr val="000000"/>
                </a:solidFill>
                <a:latin typeface="Arial (Body)"/>
              </a:rPr>
              <a:t>School Counselor Administrator/Supervisors</a:t>
            </a:r>
          </a:p>
          <a:p>
            <a:pPr marL="268288" lvl="1" indent="0">
              <a:spcAft>
                <a:spcPct val="0"/>
              </a:spcAft>
              <a:buNone/>
            </a:pPr>
            <a:r>
              <a:rPr lang="en-US" altLang="en-US" sz="2000" dirty="0">
                <a:solidFill>
                  <a:schemeClr val="tx2"/>
                </a:solidFill>
                <a:latin typeface="Arial (Body)"/>
              </a:rPr>
              <a:t>D.</a:t>
            </a:r>
            <a:r>
              <a:rPr lang="en-US" altLang="en-US" sz="2000" b="1" dirty="0">
                <a:solidFill>
                  <a:schemeClr val="tx2"/>
                </a:solidFill>
                <a:latin typeface="Arial (Body)"/>
              </a:rPr>
              <a:t> </a:t>
            </a:r>
            <a:r>
              <a:rPr lang="en-US" altLang="en-US" sz="2000" dirty="0">
                <a:solidFill>
                  <a:srgbClr val="000000"/>
                </a:solidFill>
                <a:latin typeface="Arial (Body)"/>
              </a:rPr>
              <a:t>School Counseling Intern Site Supervisors</a:t>
            </a:r>
          </a:p>
          <a:p>
            <a:pPr marL="268288" lvl="1" indent="0">
              <a:spcAft>
                <a:spcPct val="0"/>
              </a:spcAft>
              <a:buNone/>
            </a:pPr>
            <a:r>
              <a:rPr lang="en-US" altLang="en-US" sz="2000" dirty="0">
                <a:solidFill>
                  <a:schemeClr val="tx2"/>
                </a:solidFill>
                <a:latin typeface="Arial (Body)"/>
              </a:rPr>
              <a:t>E.</a:t>
            </a:r>
            <a:r>
              <a:rPr lang="en-US" altLang="en-US" sz="2000" b="1" dirty="0">
                <a:solidFill>
                  <a:schemeClr val="tx2"/>
                </a:solidFill>
                <a:latin typeface="Arial (Body)"/>
              </a:rPr>
              <a:t> </a:t>
            </a:r>
            <a:r>
              <a:rPr lang="en-US" altLang="en-US" sz="2000" dirty="0">
                <a:solidFill>
                  <a:srgbClr val="000000"/>
                </a:solidFill>
                <a:latin typeface="Arial (Body)"/>
              </a:rPr>
              <a:t>Maintenance of Standards</a:t>
            </a:r>
          </a:p>
          <a:p>
            <a:pPr marL="268288" lvl="1" indent="0">
              <a:spcAft>
                <a:spcPct val="0"/>
              </a:spcAft>
              <a:buNone/>
            </a:pPr>
            <a:r>
              <a:rPr lang="en-US" altLang="en-US" sz="2000" dirty="0">
                <a:solidFill>
                  <a:schemeClr val="tx2"/>
                </a:solidFill>
                <a:latin typeface="Arial (Body)"/>
              </a:rPr>
              <a:t>F. </a:t>
            </a:r>
            <a:r>
              <a:rPr lang="en-US" altLang="en-US" sz="2000" dirty="0">
                <a:solidFill>
                  <a:srgbClr val="000000"/>
                </a:solidFill>
                <a:latin typeface="Arial (Body)"/>
              </a:rPr>
              <a:t>Ethical Decision Making</a:t>
            </a:r>
          </a:p>
        </p:txBody>
      </p:sp>
    </p:spTree>
    <p:extLst>
      <p:ext uri="{BB962C8B-B14F-4D97-AF65-F5344CB8AC3E}">
        <p14:creationId xmlns:p14="http://schemas.microsoft.com/office/powerpoint/2010/main" val="15294943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1"/>
            <a:ext cx="7696200" cy="1097279"/>
          </a:xfrm>
          <a:solidFill>
            <a:srgbClr val="CCFFFF"/>
          </a:solidFill>
        </p:spPr>
        <p:txBody>
          <a:bodyPr tIns="91425">
            <a:noAutofit/>
          </a:bodyPr>
          <a:lstStyle/>
          <a:p>
            <a:pPr lvl="0" algn="ctr"/>
            <a:r>
              <a:rPr lang="en-US" altLang="en-US" dirty="0">
                <a:latin typeface="Times New Roman" panose="02020603050405020304" pitchFamily="18" charset="0"/>
              </a:rPr>
              <a:t>Decision Making Using Ethical Standards </a:t>
            </a:r>
            <a:endParaRPr lang="en-US" altLang="en-US" sz="2000" b="0" dirty="0">
              <a:latin typeface="Times New Roman" panose="02020603050405020304" pitchFamily="18" charset="0"/>
            </a:endParaRPr>
          </a:p>
        </p:txBody>
      </p:sp>
      <p:sp>
        <p:nvSpPr>
          <p:cNvPr id="3" name="Text Placeholder 2"/>
          <p:cNvSpPr>
            <a:spLocks noGrp="1"/>
          </p:cNvSpPr>
          <p:nvPr>
            <p:ph type="body" idx="1"/>
          </p:nvPr>
        </p:nvSpPr>
        <p:spPr>
          <a:xfrm>
            <a:off x="457200" y="1600201"/>
            <a:ext cx="8229600" cy="853440"/>
          </a:xfrm>
        </p:spPr>
        <p:txBody>
          <a:bodyPr wrap="square" lIns="91425" tIns="91425" rIns="91425" bIns="91425">
            <a:noAutofit/>
          </a:bodyPr>
          <a:lstStyle/>
          <a:p>
            <a:pPr marL="255651" lvl="0" indent="-255651">
              <a:spcAft>
                <a:spcPct val="0"/>
              </a:spcAft>
              <a:buSzPts val="2400"/>
              <a:tabLst/>
              <a:defRPr/>
            </a:pPr>
            <a:r>
              <a:rPr lang="en-US" sz="2400" dirty="0">
                <a:solidFill>
                  <a:srgbClr val="CCFFFF"/>
                </a:solidFill>
                <a:latin typeface="Arial (Body)"/>
                <a:ea typeface="+mn-ea"/>
              </a:rPr>
              <a:t>The A</a:t>
            </a:r>
            <a:r>
              <a:rPr lang="en-US" sz="100" dirty="0">
                <a:solidFill>
                  <a:srgbClr val="CCFFFF"/>
                </a:solidFill>
                <a:latin typeface="Arial (Body)"/>
                <a:ea typeface="+mn-ea"/>
              </a:rPr>
              <a:t> </a:t>
            </a:r>
            <a:r>
              <a:rPr lang="en-US" sz="2400" dirty="0">
                <a:solidFill>
                  <a:srgbClr val="CCFFFF"/>
                </a:solidFill>
                <a:latin typeface="Arial (Body)"/>
                <a:ea typeface="+mn-ea"/>
              </a:rPr>
              <a:t>C</a:t>
            </a:r>
            <a:r>
              <a:rPr lang="en-US" sz="100" dirty="0">
                <a:solidFill>
                  <a:srgbClr val="CCFFFF"/>
                </a:solidFill>
                <a:latin typeface="Arial (Body)"/>
                <a:ea typeface="+mn-ea"/>
              </a:rPr>
              <a:t> </a:t>
            </a:r>
            <a:r>
              <a:rPr lang="en-US" sz="2400" dirty="0">
                <a:solidFill>
                  <a:srgbClr val="CCFFFF"/>
                </a:solidFill>
                <a:latin typeface="Arial (Body)"/>
                <a:ea typeface="+mn-ea"/>
              </a:rPr>
              <a:t>A has a model to guide ethical decision making that consists of seven steps:</a:t>
            </a:r>
          </a:p>
        </p:txBody>
      </p:sp>
      <p:sp>
        <p:nvSpPr>
          <p:cNvPr id="4" name="Text Placeholder 3"/>
          <p:cNvSpPr>
            <a:spLocks noGrp="1"/>
          </p:cNvSpPr>
          <p:nvPr>
            <p:ph type="body" idx="2"/>
          </p:nvPr>
        </p:nvSpPr>
        <p:spPr>
          <a:xfrm>
            <a:off x="457200" y="2476947"/>
            <a:ext cx="8229600" cy="3535680"/>
          </a:xfrm>
        </p:spPr>
        <p:txBody>
          <a:bodyPr/>
          <a:lstStyle/>
          <a:p>
            <a:pPr marL="741600" lvl="1" indent="-428400">
              <a:spcAft>
                <a:spcPct val="0"/>
              </a:spcAft>
              <a:buSzPts val="2400"/>
              <a:buFont typeface="+mj-lt"/>
              <a:buAutoNum type="arabicPeriod"/>
              <a:tabLst>
                <a:tab pos="268288" algn="l"/>
              </a:tabLst>
              <a:defRPr/>
            </a:pPr>
            <a:r>
              <a:rPr lang="en-US" sz="2400" dirty="0">
                <a:solidFill>
                  <a:srgbClr val="CCFFFF"/>
                </a:solidFill>
                <a:latin typeface="Arial (Body)"/>
              </a:rPr>
              <a:t>Identify the problem.</a:t>
            </a:r>
          </a:p>
          <a:p>
            <a:pPr marL="741600" lvl="1" indent="-428400">
              <a:spcAft>
                <a:spcPct val="0"/>
              </a:spcAft>
              <a:buSzPts val="2400"/>
              <a:buFont typeface="+mj-lt"/>
              <a:buAutoNum type="arabicPeriod"/>
              <a:tabLst>
                <a:tab pos="268288" algn="l"/>
              </a:tabLst>
              <a:defRPr/>
            </a:pPr>
            <a:r>
              <a:rPr lang="en-US" sz="2400" dirty="0">
                <a:solidFill>
                  <a:srgbClr val="CCFFFF"/>
                </a:solidFill>
                <a:latin typeface="Arial (Body)"/>
              </a:rPr>
              <a:t>Apply the A</a:t>
            </a:r>
            <a:r>
              <a:rPr lang="en-US" sz="100" dirty="0">
                <a:solidFill>
                  <a:srgbClr val="CCFFFF"/>
                </a:solidFill>
                <a:latin typeface="Arial (Body)"/>
              </a:rPr>
              <a:t> </a:t>
            </a:r>
            <a:r>
              <a:rPr lang="en-US" sz="2400" dirty="0">
                <a:solidFill>
                  <a:srgbClr val="CCFFFF"/>
                </a:solidFill>
                <a:latin typeface="Arial (Body)"/>
              </a:rPr>
              <a:t>C</a:t>
            </a:r>
            <a:r>
              <a:rPr lang="en-US" sz="100" dirty="0">
                <a:solidFill>
                  <a:srgbClr val="CCFFFF"/>
                </a:solidFill>
                <a:latin typeface="Arial (Body)"/>
              </a:rPr>
              <a:t> </a:t>
            </a:r>
            <a:r>
              <a:rPr lang="en-US" sz="2400" dirty="0">
                <a:solidFill>
                  <a:srgbClr val="CCFFFF"/>
                </a:solidFill>
                <a:latin typeface="Arial (Body)"/>
              </a:rPr>
              <a:t>A </a:t>
            </a:r>
            <a:r>
              <a:rPr lang="en-US" sz="2400" b="1" dirty="0">
                <a:solidFill>
                  <a:srgbClr val="CCFFFF"/>
                </a:solidFill>
                <a:latin typeface="Arial (Body)"/>
              </a:rPr>
              <a:t>Code of Ethics</a:t>
            </a:r>
            <a:r>
              <a:rPr lang="en-US" sz="2400" dirty="0">
                <a:solidFill>
                  <a:srgbClr val="CCFFFF"/>
                </a:solidFill>
                <a:latin typeface="Arial (Body)"/>
              </a:rPr>
              <a:t>.</a:t>
            </a:r>
          </a:p>
          <a:p>
            <a:pPr marL="741600" lvl="1" indent="-428400">
              <a:spcAft>
                <a:spcPct val="0"/>
              </a:spcAft>
              <a:buSzPts val="2400"/>
              <a:buFont typeface="+mj-lt"/>
              <a:buAutoNum type="arabicPeriod"/>
              <a:tabLst>
                <a:tab pos="268288" algn="l"/>
              </a:tabLst>
              <a:defRPr/>
            </a:pPr>
            <a:r>
              <a:rPr lang="en-US" sz="2400" dirty="0">
                <a:solidFill>
                  <a:srgbClr val="CCFFFF"/>
                </a:solidFill>
                <a:latin typeface="Arial (Body)"/>
              </a:rPr>
              <a:t>Determine the nature and dimensions of the dilemma.</a:t>
            </a:r>
          </a:p>
          <a:p>
            <a:pPr marL="741600" lvl="1" indent="-428400">
              <a:spcAft>
                <a:spcPct val="0"/>
              </a:spcAft>
              <a:buSzPts val="2400"/>
              <a:buFont typeface="+mj-lt"/>
              <a:buAutoNum type="arabicPeriod"/>
              <a:tabLst>
                <a:tab pos="268288" algn="l"/>
              </a:tabLst>
              <a:defRPr/>
            </a:pPr>
            <a:r>
              <a:rPr lang="en-US" sz="2400" dirty="0">
                <a:solidFill>
                  <a:srgbClr val="CCFFFF"/>
                </a:solidFill>
                <a:latin typeface="Arial (Body)"/>
              </a:rPr>
              <a:t>Generate potential courses of action.</a:t>
            </a:r>
          </a:p>
          <a:p>
            <a:pPr marL="741600" lvl="1" indent="-428400">
              <a:spcAft>
                <a:spcPct val="0"/>
              </a:spcAft>
              <a:buSzPts val="2400"/>
              <a:buFont typeface="+mj-lt"/>
              <a:buAutoNum type="arabicPeriod"/>
              <a:tabLst>
                <a:tab pos="627063" algn="l"/>
              </a:tabLst>
              <a:defRPr/>
            </a:pPr>
            <a:r>
              <a:rPr lang="en-US" sz="2400" dirty="0">
                <a:solidFill>
                  <a:srgbClr val="CCFFFF"/>
                </a:solidFill>
                <a:latin typeface="Arial (Body)"/>
              </a:rPr>
              <a:t>Consider the potential consequences of all options and choose a course of action.</a:t>
            </a:r>
          </a:p>
          <a:p>
            <a:pPr marL="741600" lvl="1" indent="-428400">
              <a:spcAft>
                <a:spcPct val="0"/>
              </a:spcAft>
              <a:buSzPts val="2400"/>
              <a:buFont typeface="+mj-lt"/>
              <a:buAutoNum type="arabicPeriod"/>
              <a:tabLst>
                <a:tab pos="268288" algn="l"/>
              </a:tabLst>
              <a:defRPr/>
            </a:pPr>
            <a:r>
              <a:rPr lang="en-US" sz="2400" dirty="0">
                <a:solidFill>
                  <a:srgbClr val="CCFFFF"/>
                </a:solidFill>
                <a:latin typeface="Arial (Body)"/>
              </a:rPr>
              <a:t>Evaluate the selected course of action.</a:t>
            </a:r>
          </a:p>
          <a:p>
            <a:pPr marL="741600" lvl="1" indent="-428400">
              <a:spcAft>
                <a:spcPct val="0"/>
              </a:spcAft>
              <a:buSzPts val="2400"/>
              <a:buFont typeface="+mj-lt"/>
              <a:buAutoNum type="arabicPeriod"/>
              <a:tabLst>
                <a:tab pos="268288" algn="l"/>
              </a:tabLst>
              <a:defRPr/>
            </a:pPr>
            <a:r>
              <a:rPr lang="en-US" sz="2400" dirty="0">
                <a:solidFill>
                  <a:srgbClr val="CCFFFF"/>
                </a:solidFill>
                <a:latin typeface="Arial (Body)"/>
              </a:rPr>
              <a:t>Implement the selected course of action.</a:t>
            </a:r>
          </a:p>
        </p:txBody>
      </p:sp>
    </p:spTree>
    <p:extLst>
      <p:ext uri="{BB962C8B-B14F-4D97-AF65-F5344CB8AC3E}">
        <p14:creationId xmlns:p14="http://schemas.microsoft.com/office/powerpoint/2010/main" val="1525886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1"/>
            <a:ext cx="7665720" cy="1097279"/>
          </a:xfrm>
          <a:solidFill>
            <a:srgbClr val="CCFFFF"/>
          </a:solidFill>
        </p:spPr>
        <p:txBody>
          <a:bodyPr tIns="91425">
            <a:noAutofit/>
          </a:bodyPr>
          <a:lstStyle/>
          <a:p>
            <a:pPr lvl="0"/>
            <a:r>
              <a:rPr lang="en-US" altLang="en-US" dirty="0">
                <a:latin typeface="Times New Roman" panose="02020603050405020304" pitchFamily="18" charset="0"/>
              </a:rPr>
              <a:t>Decision Making Using Ethical Standards</a:t>
            </a:r>
            <a:endParaRPr lang="en-US" altLang="en-US" sz="2000" b="0" dirty="0">
              <a:latin typeface="Times New Roman" panose="02020603050405020304" pitchFamily="18" charset="0"/>
            </a:endParaRPr>
          </a:p>
        </p:txBody>
      </p:sp>
      <p:sp>
        <p:nvSpPr>
          <p:cNvPr id="3" name="Text Placeholder 2"/>
          <p:cNvSpPr>
            <a:spLocks noGrp="1"/>
          </p:cNvSpPr>
          <p:nvPr>
            <p:ph type="body" idx="1"/>
          </p:nvPr>
        </p:nvSpPr>
        <p:spPr/>
        <p:txBody>
          <a:bodyPr wrap="square" lIns="91425" tIns="91425" rIns="91425" bIns="91425">
            <a:noAutofit/>
          </a:bodyPr>
          <a:lstStyle/>
          <a:p>
            <a:pPr>
              <a:spcAft>
                <a:spcPct val="0"/>
              </a:spcAft>
              <a:buSzPts val="2400"/>
              <a:tabLst/>
              <a:defRPr/>
            </a:pPr>
            <a:r>
              <a:rPr lang="en-US" sz="2400" dirty="0">
                <a:solidFill>
                  <a:srgbClr val="CCFFFF"/>
                </a:solidFill>
                <a:latin typeface="Arial (Body)"/>
                <a:ea typeface="+mn-ea"/>
              </a:rPr>
              <a:t>Remley and Herlihy suggested four self-tests to consider when a decision has been made to determine whether the decision was ethically sound:</a:t>
            </a:r>
          </a:p>
          <a:p>
            <a:pPr marL="741553" lvl="1" indent="-284353">
              <a:spcAft>
                <a:spcPct val="0"/>
              </a:spcAft>
              <a:buSzPts val="2400"/>
              <a:defRPr/>
            </a:pPr>
            <a:r>
              <a:rPr lang="en-US" sz="2400" dirty="0">
                <a:solidFill>
                  <a:srgbClr val="CCFFFF"/>
                </a:solidFill>
                <a:latin typeface="Arial (Body)"/>
                <a:ea typeface="+mn-ea"/>
              </a:rPr>
              <a:t>Would you treat others this same way if they were in a similar situation?</a:t>
            </a:r>
          </a:p>
          <a:p>
            <a:pPr marL="741553" lvl="1" indent="-284353">
              <a:spcAft>
                <a:spcPct val="0"/>
              </a:spcAft>
              <a:buSzPts val="2400"/>
              <a:defRPr/>
            </a:pPr>
            <a:r>
              <a:rPr lang="en-US" sz="2400" dirty="0">
                <a:solidFill>
                  <a:srgbClr val="CCFFFF"/>
                </a:solidFill>
                <a:latin typeface="Arial (Body)"/>
                <a:ea typeface="+mn-ea"/>
              </a:rPr>
              <a:t>Would you suggest to other counselors this same course of action?</a:t>
            </a:r>
          </a:p>
          <a:p>
            <a:pPr marL="741553" lvl="1" indent="-284353">
              <a:spcAft>
                <a:spcPct val="0"/>
              </a:spcAft>
              <a:buSzPts val="2400"/>
              <a:defRPr/>
            </a:pPr>
            <a:r>
              <a:rPr lang="en-US" sz="2400" dirty="0">
                <a:solidFill>
                  <a:srgbClr val="CCFFFF"/>
                </a:solidFill>
                <a:latin typeface="Arial (Body)"/>
                <a:ea typeface="+mn-ea"/>
              </a:rPr>
              <a:t>Would you be willing to have others know how you acted?</a:t>
            </a:r>
          </a:p>
          <a:p>
            <a:pPr marL="741553" lvl="1" indent="-284353">
              <a:spcAft>
                <a:spcPct val="0"/>
              </a:spcAft>
              <a:buSzPts val="2400"/>
              <a:defRPr/>
            </a:pPr>
            <a:r>
              <a:rPr lang="en-US" sz="2400" dirty="0">
                <a:solidFill>
                  <a:srgbClr val="CCFFFF"/>
                </a:solidFill>
                <a:latin typeface="Arial (Body)"/>
                <a:ea typeface="+mn-ea"/>
              </a:rPr>
              <a:t>Do you have any lingering feelings of doubt or uncertainty about what you did?</a:t>
            </a:r>
          </a:p>
        </p:txBody>
      </p:sp>
    </p:spTree>
    <p:extLst>
      <p:ext uri="{BB962C8B-B14F-4D97-AF65-F5344CB8AC3E}">
        <p14:creationId xmlns:p14="http://schemas.microsoft.com/office/powerpoint/2010/main" val="3608646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defRPr/>
            </a:pPr>
            <a:r>
              <a:rPr lang="en-US" dirty="0">
                <a:latin typeface="Times New Roman" panose="02020603050405020304" pitchFamily="18" charset="0"/>
                <a:ea typeface="+mj-ea"/>
              </a:rPr>
              <a:t>Other Sources of Information and Guidance</a:t>
            </a:r>
          </a:p>
        </p:txBody>
      </p:sp>
      <p:sp>
        <p:nvSpPr>
          <p:cNvPr id="3" name="Text Placeholder 2"/>
          <p:cNvSpPr>
            <a:spLocks noGrp="1"/>
          </p:cNvSpPr>
          <p:nvPr>
            <p:ph type="body" idx="1"/>
          </p:nvPr>
        </p:nvSpPr>
        <p:spPr>
          <a:xfrm>
            <a:off x="457200" y="1600200"/>
            <a:ext cx="8229600" cy="3370123"/>
          </a:xfrm>
        </p:spPr>
        <p:txBody>
          <a:bodyPr wrap="square" lIns="91425" tIns="91425" rIns="91425" bIns="91425">
            <a:noAutofit/>
          </a:bodyPr>
          <a:lstStyle/>
          <a:p>
            <a:pPr>
              <a:spcAft>
                <a:spcPct val="0"/>
              </a:spcAft>
              <a:buSzPts val="2400"/>
              <a:tabLst/>
            </a:pPr>
            <a:r>
              <a:rPr lang="en-US" altLang="en-US" sz="2400" dirty="0">
                <a:solidFill>
                  <a:schemeClr val="accent2">
                    <a:lumMod val="20000"/>
                    <a:lumOff val="80000"/>
                  </a:schemeClr>
                </a:solidFill>
                <a:latin typeface="Arial (Body)"/>
              </a:rPr>
              <a:t>Although ethical standards provide an important foundation for guiding counselor behavior, counselors must become familiar with a number of other sources of information if they are to maintain the highest standards of ethical and legal behavior.</a:t>
            </a:r>
          </a:p>
          <a:p>
            <a:pPr marL="741553" lvl="1" indent="-284353">
              <a:spcAft>
                <a:spcPct val="0"/>
              </a:spcAft>
              <a:buSzPts val="2400"/>
            </a:pPr>
            <a:r>
              <a:rPr lang="en-US" altLang="en-US" sz="2400" dirty="0">
                <a:solidFill>
                  <a:schemeClr val="accent2">
                    <a:lumMod val="20000"/>
                    <a:lumOff val="80000"/>
                  </a:schemeClr>
                </a:solidFill>
                <a:latin typeface="Arial (Body)"/>
              </a:rPr>
              <a:t>The court system</a:t>
            </a:r>
          </a:p>
          <a:p>
            <a:pPr marL="741553" lvl="1" indent="-284353">
              <a:spcAft>
                <a:spcPct val="0"/>
              </a:spcAft>
              <a:buSzPts val="2400"/>
            </a:pPr>
            <a:r>
              <a:rPr lang="en-US" altLang="en-US" sz="2400" dirty="0">
                <a:solidFill>
                  <a:schemeClr val="accent2">
                    <a:lumMod val="20000"/>
                    <a:lumOff val="80000"/>
                  </a:schemeClr>
                </a:solidFill>
                <a:latin typeface="Arial (Body)"/>
              </a:rPr>
              <a:t>Statutory law</a:t>
            </a:r>
          </a:p>
          <a:p>
            <a:pPr marL="741553" lvl="1" indent="-284353">
              <a:spcAft>
                <a:spcPct val="0"/>
              </a:spcAft>
              <a:buSzPts val="2400"/>
            </a:pPr>
            <a:r>
              <a:rPr lang="en-US" altLang="en-US" sz="2400" dirty="0">
                <a:solidFill>
                  <a:schemeClr val="accent2">
                    <a:lumMod val="20000"/>
                    <a:lumOff val="80000"/>
                  </a:schemeClr>
                </a:solidFill>
                <a:latin typeface="Arial (Body)"/>
              </a:rPr>
              <a:t>State and local agencies</a:t>
            </a:r>
          </a:p>
        </p:txBody>
      </p:sp>
    </p:spTree>
    <p:extLst>
      <p:ext uri="{BB962C8B-B14F-4D97-AF65-F5344CB8AC3E}">
        <p14:creationId xmlns:p14="http://schemas.microsoft.com/office/powerpoint/2010/main" val="32571871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lgn="ctr">
              <a:defRPr/>
            </a:pPr>
            <a:r>
              <a:rPr lang="en-US" dirty="0">
                <a:solidFill>
                  <a:schemeClr val="tx1"/>
                </a:solidFill>
                <a:latin typeface="Times New Roman" panose="02020603050405020304" pitchFamily="18" charset="0"/>
                <a:ea typeface="+mj-ea"/>
              </a:rPr>
              <a:t>The Court System</a:t>
            </a:r>
          </a:p>
        </p:txBody>
      </p:sp>
      <p:sp>
        <p:nvSpPr>
          <p:cNvPr id="3" name="Text Placeholder 2"/>
          <p:cNvSpPr>
            <a:spLocks noGrp="1"/>
          </p:cNvSpPr>
          <p:nvPr>
            <p:ph type="body" idx="1"/>
          </p:nvPr>
        </p:nvSpPr>
        <p:spPr>
          <a:xfrm>
            <a:off x="457200" y="1600201"/>
            <a:ext cx="8229600" cy="868680"/>
          </a:xfrm>
        </p:spPr>
        <p:txBody>
          <a:bodyPr wrap="square" lIns="91425" tIns="91425" rIns="91425" bIns="91425">
            <a:noAutofit/>
          </a:bodyPr>
          <a:lstStyle/>
          <a:p>
            <a:pPr>
              <a:spcAft>
                <a:spcPct val="0"/>
              </a:spcAft>
              <a:buSzPts val="2400"/>
            </a:pPr>
            <a:r>
              <a:rPr lang="en-US" altLang="en-US" sz="2400" dirty="0">
                <a:solidFill>
                  <a:srgbClr val="FFCCFF"/>
                </a:solidFill>
                <a:latin typeface="Arial (Body)"/>
              </a:rPr>
              <a:t>Professional school counselors are affected by three main types of laws:</a:t>
            </a:r>
          </a:p>
        </p:txBody>
      </p:sp>
      <p:sp>
        <p:nvSpPr>
          <p:cNvPr id="4" name="Text Placeholder 3"/>
          <p:cNvSpPr>
            <a:spLocks noGrp="1"/>
          </p:cNvSpPr>
          <p:nvPr>
            <p:ph type="body" idx="2"/>
          </p:nvPr>
        </p:nvSpPr>
        <p:spPr>
          <a:xfrm>
            <a:off x="457200" y="2482325"/>
            <a:ext cx="8229600" cy="2475157"/>
          </a:xfrm>
        </p:spPr>
        <p:txBody>
          <a:bodyPr/>
          <a:lstStyle/>
          <a:p>
            <a:pPr marL="741600" lvl="1" indent="-428400">
              <a:spcAft>
                <a:spcPct val="0"/>
              </a:spcAft>
              <a:buSzPts val="2400"/>
              <a:buFont typeface="+mj-lt"/>
              <a:buAutoNum type="arabicPeriod"/>
            </a:pPr>
            <a:r>
              <a:rPr lang="en-US" altLang="en-US" sz="2400" b="1" dirty="0">
                <a:solidFill>
                  <a:srgbClr val="FFCCFF"/>
                </a:solidFill>
                <a:latin typeface="Arial (Body)"/>
              </a:rPr>
              <a:t>Statutory law</a:t>
            </a:r>
            <a:r>
              <a:rPr lang="en-US" altLang="en-US" sz="2400" dirty="0">
                <a:solidFill>
                  <a:srgbClr val="FFCCFF"/>
                </a:solidFill>
                <a:latin typeface="Arial (Body)"/>
              </a:rPr>
              <a:t>: Created by legislatures and interpreted by courts.</a:t>
            </a:r>
          </a:p>
          <a:p>
            <a:pPr marL="741600" lvl="1" indent="-428400">
              <a:spcAft>
                <a:spcPct val="0"/>
              </a:spcAft>
              <a:buSzPts val="2400"/>
              <a:buFont typeface="+mj-lt"/>
              <a:buAutoNum type="arabicPeriod"/>
            </a:pPr>
            <a:r>
              <a:rPr lang="en-US" altLang="en-US" sz="2400" b="1" dirty="0">
                <a:solidFill>
                  <a:srgbClr val="FFCCFF"/>
                </a:solidFill>
                <a:latin typeface="Arial (Body)"/>
              </a:rPr>
              <a:t>Constitutional law</a:t>
            </a:r>
            <a:r>
              <a:rPr lang="en-US" altLang="en-US" sz="2400" dirty="0">
                <a:solidFill>
                  <a:srgbClr val="FFCCFF"/>
                </a:solidFill>
                <a:latin typeface="Arial (Body)"/>
              </a:rPr>
              <a:t>: Results from court decisions concerning constitutional issues.</a:t>
            </a:r>
          </a:p>
          <a:p>
            <a:pPr marL="741600" lvl="1" indent="-428400">
              <a:spcAft>
                <a:spcPct val="0"/>
              </a:spcAft>
              <a:buSzPts val="2400"/>
              <a:buFont typeface="+mj-lt"/>
              <a:buAutoNum type="arabicPeriod"/>
            </a:pPr>
            <a:r>
              <a:rPr lang="en-US" altLang="en-US" sz="2400" b="1" dirty="0">
                <a:solidFill>
                  <a:srgbClr val="FFCCFF"/>
                </a:solidFill>
                <a:latin typeface="Arial (Body)"/>
              </a:rPr>
              <a:t>Common law</a:t>
            </a:r>
            <a:r>
              <a:rPr lang="en-US" altLang="en-US" sz="2400" dirty="0">
                <a:solidFill>
                  <a:srgbClr val="FFCCFF"/>
                </a:solidFill>
                <a:latin typeface="Arial (Body)"/>
              </a:rPr>
              <a:t>: Results from court decisions on issues not governed by statutes.</a:t>
            </a:r>
          </a:p>
        </p:txBody>
      </p:sp>
    </p:spTree>
    <p:extLst>
      <p:ext uri="{BB962C8B-B14F-4D97-AF65-F5344CB8AC3E}">
        <p14:creationId xmlns:p14="http://schemas.microsoft.com/office/powerpoint/2010/main" val="33247036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r>
              <a:rPr lang="en-US" altLang="en-US" dirty="0">
                <a:latin typeface="Times New Roman" panose="02020603050405020304" pitchFamily="18" charset="0"/>
              </a:rPr>
              <a:t>Statutory Law</a:t>
            </a:r>
          </a:p>
        </p:txBody>
      </p:sp>
      <p:sp>
        <p:nvSpPr>
          <p:cNvPr id="3" name="Text Placeholder 2"/>
          <p:cNvSpPr>
            <a:spLocks noGrp="1"/>
          </p:cNvSpPr>
          <p:nvPr>
            <p:ph type="body" idx="1"/>
          </p:nvPr>
        </p:nvSpPr>
        <p:spPr>
          <a:xfrm>
            <a:off x="457200" y="1600200"/>
            <a:ext cx="8229600" cy="3893343"/>
          </a:xfrm>
          <a:solidFill>
            <a:schemeClr val="tx2"/>
          </a:solidFill>
        </p:spPr>
        <p:txBody>
          <a:bodyPr wrap="square" lIns="91425" tIns="91425" rIns="91425" bIns="91425">
            <a:noAutofit/>
          </a:bodyPr>
          <a:lstStyle/>
          <a:p>
            <a:pPr>
              <a:spcAft>
                <a:spcPct val="0"/>
              </a:spcAft>
              <a:buSzPts val="2400"/>
              <a:tabLst/>
            </a:pPr>
            <a:r>
              <a:rPr lang="en-US" altLang="en-US" sz="2400" b="1" dirty="0">
                <a:solidFill>
                  <a:srgbClr val="000000"/>
                </a:solidFill>
                <a:latin typeface="Arial (Body)"/>
              </a:rPr>
              <a:t>Statutory law </a:t>
            </a:r>
            <a:r>
              <a:rPr lang="en-US" altLang="en-US" sz="2400" dirty="0">
                <a:solidFill>
                  <a:srgbClr val="000000"/>
                </a:solidFill>
                <a:latin typeface="Arial (Body)"/>
              </a:rPr>
              <a:t>is the body of legislation passed by the U.S. Congress and state legislatures.</a:t>
            </a:r>
          </a:p>
          <a:p>
            <a:pPr>
              <a:spcAft>
                <a:spcPct val="0"/>
              </a:spcAft>
              <a:buSzPts val="2400"/>
              <a:tabLst/>
            </a:pPr>
            <a:r>
              <a:rPr lang="en-US" altLang="en-US" sz="2400" dirty="0">
                <a:solidFill>
                  <a:srgbClr val="000000"/>
                </a:solidFill>
                <a:latin typeface="Arial (Body)"/>
              </a:rPr>
              <a:t>Much of the structure of education and health services and many of the policies that govern their implementation are found within these statutory mandates.</a:t>
            </a:r>
          </a:p>
          <a:p>
            <a:pPr>
              <a:spcAft>
                <a:spcPct val="0"/>
              </a:spcAft>
              <a:buSzPts val="2400"/>
              <a:tabLst/>
            </a:pPr>
            <a:r>
              <a:rPr lang="en-US" altLang="en-US" sz="2400" dirty="0">
                <a:solidFill>
                  <a:srgbClr val="000000"/>
                </a:solidFill>
                <a:latin typeface="Arial (Body)"/>
              </a:rPr>
              <a:t>The majority of legislation influencing schools and counselors is passed by state legislatures and is of two types: legislation passed to implement federal legislation and new, state-specific legislation.</a:t>
            </a:r>
          </a:p>
        </p:txBody>
      </p:sp>
    </p:spTree>
    <p:extLst>
      <p:ext uri="{BB962C8B-B14F-4D97-AF65-F5344CB8AC3E}">
        <p14:creationId xmlns:p14="http://schemas.microsoft.com/office/powerpoint/2010/main" val="37712219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r>
              <a:rPr lang="en-US" altLang="en-US" dirty="0">
                <a:latin typeface="Times New Roman" panose="02020603050405020304" pitchFamily="18" charset="0"/>
              </a:rPr>
              <a:t>State and Local Agencies</a:t>
            </a:r>
          </a:p>
        </p:txBody>
      </p:sp>
      <p:sp>
        <p:nvSpPr>
          <p:cNvPr id="3" name="Text Placeholder 2"/>
          <p:cNvSpPr>
            <a:spLocks noGrp="1"/>
          </p:cNvSpPr>
          <p:nvPr>
            <p:ph type="body" idx="1"/>
          </p:nvPr>
        </p:nvSpPr>
        <p:spPr>
          <a:xfrm>
            <a:off x="457200" y="1600200"/>
            <a:ext cx="8229600" cy="4331925"/>
          </a:xfrm>
          <a:solidFill>
            <a:schemeClr val="tx2"/>
          </a:solidFill>
        </p:spPr>
        <p:txBody>
          <a:bodyPr wrap="square" lIns="91425" tIns="91425" rIns="91425" bIns="91425">
            <a:noAutofit/>
          </a:bodyPr>
          <a:lstStyle/>
          <a:p>
            <a:pPr>
              <a:spcAft>
                <a:spcPct val="0"/>
              </a:spcAft>
              <a:tabLst/>
            </a:pPr>
            <a:r>
              <a:rPr lang="en-US" altLang="en-US" sz="2200" b="1" dirty="0">
                <a:solidFill>
                  <a:srgbClr val="000000"/>
                </a:solidFill>
                <a:latin typeface="Arial (Body)"/>
              </a:rPr>
              <a:t>State departments</a:t>
            </a:r>
            <a:r>
              <a:rPr lang="en-US" altLang="en-US" sz="2200" dirty="0">
                <a:solidFill>
                  <a:srgbClr val="000000"/>
                </a:solidFill>
                <a:latin typeface="Arial (Body)"/>
              </a:rPr>
              <a:t> </a:t>
            </a:r>
            <a:r>
              <a:rPr lang="en-US" altLang="en-US" sz="2200" b="1" dirty="0">
                <a:solidFill>
                  <a:srgbClr val="000000"/>
                </a:solidFill>
                <a:latin typeface="Arial (Body)"/>
              </a:rPr>
              <a:t>of education </a:t>
            </a:r>
            <a:r>
              <a:rPr lang="en-US" altLang="en-US" sz="2200" dirty="0">
                <a:solidFill>
                  <a:srgbClr val="000000"/>
                </a:solidFill>
                <a:latin typeface="Arial (Body)"/>
              </a:rPr>
              <a:t>have the ability to enact regulations that are binding on the school districts within the state.</a:t>
            </a:r>
          </a:p>
          <a:p>
            <a:pPr marL="741600" lvl="1" indent="-284400">
              <a:spcAft>
                <a:spcPct val="0"/>
              </a:spcAft>
            </a:pPr>
            <a:r>
              <a:rPr lang="en-US" altLang="en-US" sz="2200" dirty="0">
                <a:solidFill>
                  <a:srgbClr val="000000"/>
                </a:solidFill>
                <a:latin typeface="Arial (Body)"/>
              </a:rPr>
              <a:t>State agencies develop policies on how to implement a specific law.</a:t>
            </a:r>
          </a:p>
          <a:p>
            <a:pPr marL="741600" lvl="1" indent="-284400">
              <a:spcAft>
                <a:spcPct val="0"/>
              </a:spcAft>
            </a:pPr>
            <a:r>
              <a:rPr lang="en-US" altLang="en-US" sz="2200" dirty="0">
                <a:solidFill>
                  <a:srgbClr val="000000"/>
                </a:solidFill>
                <a:latin typeface="Arial (Body)"/>
              </a:rPr>
              <a:t>State agencies may also issue guidelines, which are </a:t>
            </a:r>
            <a:r>
              <a:rPr lang="en-US" altLang="en-US" sz="2200" b="1" dirty="0">
                <a:solidFill>
                  <a:srgbClr val="000000"/>
                </a:solidFill>
                <a:latin typeface="Arial (Body)"/>
              </a:rPr>
              <a:t>suggestions </a:t>
            </a:r>
            <a:r>
              <a:rPr lang="en-US" altLang="en-US" sz="2200" dirty="0">
                <a:solidFill>
                  <a:srgbClr val="000000"/>
                </a:solidFill>
                <a:latin typeface="Arial (Body)"/>
              </a:rPr>
              <a:t>about how to address a specific issue.</a:t>
            </a:r>
          </a:p>
          <a:p>
            <a:pPr>
              <a:spcAft>
                <a:spcPct val="0"/>
              </a:spcAft>
              <a:tabLst/>
            </a:pPr>
            <a:r>
              <a:rPr lang="en-US" altLang="en-US" sz="2200" b="1" dirty="0">
                <a:solidFill>
                  <a:srgbClr val="000000"/>
                </a:solidFill>
                <a:latin typeface="Arial (Body)"/>
              </a:rPr>
              <a:t>Local school systems and agencies </a:t>
            </a:r>
            <a:r>
              <a:rPr lang="en-US" altLang="en-US" sz="2200" dirty="0">
                <a:solidFill>
                  <a:srgbClr val="000000"/>
                </a:solidFill>
                <a:latin typeface="Arial (Body)"/>
              </a:rPr>
              <a:t>may develop their own policies, procedures, and guidelines.</a:t>
            </a:r>
          </a:p>
          <a:p>
            <a:pPr marL="741600" lvl="1" indent="-284400">
              <a:spcAft>
                <a:spcPct val="0"/>
              </a:spcAft>
            </a:pPr>
            <a:r>
              <a:rPr lang="en-US" altLang="en-US" sz="2200" dirty="0">
                <a:solidFill>
                  <a:srgbClr val="000000"/>
                </a:solidFill>
                <a:latin typeface="Arial (Body)"/>
              </a:rPr>
              <a:t>For example, school systems often take state regulations and rewrite them to reflect their specific situation.</a:t>
            </a:r>
          </a:p>
        </p:txBody>
      </p:sp>
    </p:spTree>
    <p:extLst>
      <p:ext uri="{BB962C8B-B14F-4D97-AF65-F5344CB8AC3E}">
        <p14:creationId xmlns:p14="http://schemas.microsoft.com/office/powerpoint/2010/main" val="273998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defRPr/>
            </a:pPr>
            <a:r>
              <a:rPr lang="en-US" dirty="0">
                <a:latin typeface="Times New Roman" panose="02020603050405020304" pitchFamily="18" charset="0"/>
                <a:ea typeface="+mj-ea"/>
              </a:rPr>
              <a:t>Making Decisions </a:t>
            </a:r>
            <a:endParaRPr lang="en-US" sz="2000" b="0" dirty="0">
              <a:latin typeface="Times New Roman" panose="02020603050405020304" pitchFamily="18" charset="0"/>
              <a:ea typeface="+mj-ea"/>
            </a:endParaRPr>
          </a:p>
        </p:txBody>
      </p:sp>
      <p:sp>
        <p:nvSpPr>
          <p:cNvPr id="3" name="Text Placeholder 2"/>
          <p:cNvSpPr>
            <a:spLocks noGrp="1"/>
          </p:cNvSpPr>
          <p:nvPr>
            <p:ph type="body" idx="1"/>
          </p:nvPr>
        </p:nvSpPr>
        <p:spPr>
          <a:xfrm>
            <a:off x="457200" y="1600200"/>
            <a:ext cx="8229600" cy="4401175"/>
          </a:xfrm>
          <a:solidFill>
            <a:schemeClr val="bg1">
              <a:lumMod val="20000"/>
              <a:lumOff val="80000"/>
            </a:schemeClr>
          </a:solidFill>
        </p:spPr>
        <p:txBody>
          <a:bodyPr wrap="square" lIns="91425" tIns="91425" rIns="91425" bIns="91425">
            <a:noAutofit/>
          </a:bodyPr>
          <a:lstStyle/>
          <a:p>
            <a:pPr>
              <a:spcAft>
                <a:spcPct val="0"/>
              </a:spcAft>
              <a:tabLst/>
            </a:pPr>
            <a:r>
              <a:rPr lang="en-US" altLang="en-US" sz="1800" dirty="0">
                <a:solidFill>
                  <a:srgbClr val="000000"/>
                </a:solidFill>
                <a:latin typeface="Arial (Body)"/>
              </a:rPr>
              <a:t>Failure to understand the law—and by extension, policies, procedures, and guidelines—is not an acceptable legal defense.</a:t>
            </a:r>
          </a:p>
          <a:p>
            <a:pPr>
              <a:spcAft>
                <a:spcPct val="0"/>
              </a:spcAft>
              <a:tabLst/>
            </a:pPr>
            <a:r>
              <a:rPr lang="en-US" altLang="en-US" sz="1800" dirty="0">
                <a:solidFill>
                  <a:srgbClr val="000000"/>
                </a:solidFill>
                <a:latin typeface="Arial (Body)"/>
              </a:rPr>
              <a:t>The professional school counselor to become familiar with all the various sources of information and guidance that are available to carry out his or her responsibilities in an ethical and legal manner.</a:t>
            </a:r>
          </a:p>
          <a:p>
            <a:pPr marL="741553" lvl="1" indent="-284353">
              <a:spcAft>
                <a:spcPct val="0"/>
              </a:spcAft>
            </a:pPr>
            <a:r>
              <a:rPr lang="en-US" altLang="en-US" sz="1800" dirty="0">
                <a:solidFill>
                  <a:srgbClr val="000000"/>
                </a:solidFill>
                <a:latin typeface="Arial (Body)"/>
              </a:rPr>
              <a:t>Counselors usually have a supervisor who can help them become familiar with the regulations relevant to that setting.</a:t>
            </a:r>
          </a:p>
          <a:p>
            <a:pPr marL="741553" lvl="1" indent="-284353">
              <a:spcAft>
                <a:spcPct val="0"/>
              </a:spcAft>
            </a:pPr>
            <a:r>
              <a:rPr lang="en-US" altLang="en-US" sz="1800" dirty="0">
                <a:solidFill>
                  <a:srgbClr val="000000"/>
                </a:solidFill>
                <a:latin typeface="Arial (Body)"/>
              </a:rPr>
              <a:t>Most schools and many community agencies have administrative manuals.</a:t>
            </a:r>
          </a:p>
          <a:p>
            <a:pPr marL="741553" lvl="1" indent="-284353">
              <a:spcAft>
                <a:spcPct val="0"/>
              </a:spcAft>
            </a:pPr>
            <a:r>
              <a:rPr lang="en-US" altLang="en-US" sz="1800" dirty="0">
                <a:solidFill>
                  <a:srgbClr val="000000"/>
                </a:solidFill>
                <a:latin typeface="Arial (Body)"/>
              </a:rPr>
              <a:t>The A</a:t>
            </a:r>
            <a:r>
              <a:rPr lang="en-US" altLang="en-US" sz="100" dirty="0">
                <a:solidFill>
                  <a:srgbClr val="000000"/>
                </a:solidFill>
                <a:latin typeface="Arial (Body)"/>
              </a:rPr>
              <a:t> </a:t>
            </a:r>
            <a:r>
              <a:rPr lang="en-US" altLang="en-US" sz="1800" dirty="0">
                <a:solidFill>
                  <a:srgbClr val="000000"/>
                </a:solidFill>
                <a:latin typeface="Arial (Body)"/>
              </a:rPr>
              <a:t>C</a:t>
            </a:r>
            <a:r>
              <a:rPr lang="en-US" altLang="en-US" sz="100" dirty="0">
                <a:solidFill>
                  <a:srgbClr val="000000"/>
                </a:solidFill>
                <a:latin typeface="Arial (Body)"/>
              </a:rPr>
              <a:t> </a:t>
            </a:r>
            <a:r>
              <a:rPr lang="en-US" altLang="en-US" sz="1800" dirty="0">
                <a:solidFill>
                  <a:srgbClr val="000000"/>
                </a:solidFill>
                <a:latin typeface="Arial (Body)"/>
              </a:rPr>
              <a:t>A news magazine, </a:t>
            </a:r>
            <a:r>
              <a:rPr lang="en-US" altLang="en-US" sz="1800" b="1" dirty="0">
                <a:solidFill>
                  <a:srgbClr val="000000"/>
                </a:solidFill>
                <a:latin typeface="Arial (Body)"/>
              </a:rPr>
              <a:t>Counseling Today</a:t>
            </a:r>
            <a:r>
              <a:rPr lang="en-US" altLang="en-US" sz="1800" dirty="0">
                <a:solidFill>
                  <a:srgbClr val="000000"/>
                </a:solidFill>
                <a:latin typeface="Arial (Body)"/>
              </a:rPr>
              <a:t>, highlights issues and hot topics in counseling.</a:t>
            </a:r>
          </a:p>
          <a:p>
            <a:pPr>
              <a:spcAft>
                <a:spcPct val="0"/>
              </a:spcAft>
              <a:tabLst/>
            </a:pPr>
            <a:r>
              <a:rPr lang="en-US" altLang="en-US" sz="1800" dirty="0">
                <a:solidFill>
                  <a:srgbClr val="000000"/>
                </a:solidFill>
                <a:latin typeface="Arial (Body)"/>
              </a:rPr>
              <a:t>When mandates appear to be in conflict, follow the logical course of action and document your actions and why you chose that course of action.</a:t>
            </a:r>
          </a:p>
        </p:txBody>
      </p:sp>
    </p:spTree>
    <p:extLst>
      <p:ext uri="{BB962C8B-B14F-4D97-AF65-F5344CB8AC3E}">
        <p14:creationId xmlns:p14="http://schemas.microsoft.com/office/powerpoint/2010/main" val="2267729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1"/>
            <a:ext cx="8341742" cy="1097279"/>
          </a:xfrm>
        </p:spPr>
        <p:txBody>
          <a:bodyPr tIns="91425">
            <a:noAutofit/>
          </a:bodyPr>
          <a:lstStyle/>
          <a:p>
            <a:pPr lvl="0"/>
            <a:r>
              <a:rPr lang="en-US" altLang="en-US" dirty="0">
                <a:latin typeface="Times New Roman" panose="02020603050405020304" pitchFamily="18" charset="0"/>
              </a:rPr>
              <a:t>Professional Associations and Credentialing Organizations </a:t>
            </a:r>
            <a:endParaRPr lang="en-US" altLang="en-US" sz="2000" b="0" dirty="0">
              <a:latin typeface="Times New Roman" panose="02020603050405020304" pitchFamily="18" charset="0"/>
            </a:endParaRPr>
          </a:p>
        </p:txBody>
      </p:sp>
      <p:sp>
        <p:nvSpPr>
          <p:cNvPr id="3" name="Text Placeholder 2"/>
          <p:cNvSpPr>
            <a:spLocks noGrp="1"/>
          </p:cNvSpPr>
          <p:nvPr>
            <p:ph type="body" idx="1"/>
          </p:nvPr>
        </p:nvSpPr>
        <p:spPr>
          <a:xfrm>
            <a:off x="457199" y="1600200"/>
            <a:ext cx="8341743" cy="4722962"/>
          </a:xfrm>
        </p:spPr>
        <p:txBody>
          <a:bodyPr wrap="square" lIns="91425" tIns="91425" rIns="91425" bIns="91425">
            <a:noAutofit/>
          </a:bodyPr>
          <a:lstStyle/>
          <a:p>
            <a:pPr eaLnBrk="1" hangingPunct="1">
              <a:buClr>
                <a:schemeClr val="tx2"/>
              </a:buClr>
            </a:pPr>
            <a:r>
              <a:rPr lang="en-US" altLang="en-US" sz="1800" dirty="0">
                <a:latin typeface="+mn-lt"/>
              </a:rPr>
              <a:t>The </a:t>
            </a:r>
            <a:r>
              <a:rPr lang="en-US" altLang="en-US" sz="1800" b="1" dirty="0">
                <a:latin typeface="+mn-lt"/>
              </a:rPr>
              <a:t>American Counseling Association </a:t>
            </a:r>
            <a:r>
              <a:rPr lang="en-US" altLang="en-US" sz="1800" dirty="0">
                <a:latin typeface="+mn-lt"/>
              </a:rPr>
              <a:t>(A</a:t>
            </a:r>
            <a:r>
              <a:rPr lang="en-US" altLang="en-US" sz="100" dirty="0">
                <a:latin typeface="+mn-lt"/>
              </a:rPr>
              <a:t> </a:t>
            </a:r>
            <a:r>
              <a:rPr lang="en-US" altLang="en-US" sz="1800" dirty="0">
                <a:latin typeface="+mn-lt"/>
              </a:rPr>
              <a:t>C</a:t>
            </a:r>
            <a:r>
              <a:rPr lang="en-US" altLang="en-US" sz="100" dirty="0">
                <a:latin typeface="+mn-lt"/>
              </a:rPr>
              <a:t> </a:t>
            </a:r>
            <a:r>
              <a:rPr lang="en-US" altLang="en-US" sz="1800" dirty="0">
                <a:latin typeface="+mn-lt"/>
              </a:rPr>
              <a:t>A) is the professional association for all types of counselors (</a:t>
            </a:r>
            <a:r>
              <a:rPr lang="en-US" altLang="en-US" sz="1800" dirty="0">
                <a:latin typeface="+mn-lt"/>
                <a:hlinkClick r:id="rId2" tooltip="https://www.counseling.org/"/>
              </a:rPr>
              <a:t>http://www.counseling.org</a:t>
            </a:r>
            <a:r>
              <a:rPr lang="en-US" altLang="en-US" sz="1800" dirty="0">
                <a:latin typeface="+mn-lt"/>
              </a:rPr>
              <a:t>).</a:t>
            </a:r>
          </a:p>
          <a:p>
            <a:pPr eaLnBrk="1" hangingPunct="1">
              <a:buClr>
                <a:schemeClr val="tx2"/>
              </a:buClr>
            </a:pPr>
            <a:r>
              <a:rPr lang="en-US" altLang="en-US" sz="1800" dirty="0">
                <a:latin typeface="+mn-lt"/>
              </a:rPr>
              <a:t>A</a:t>
            </a:r>
            <a:r>
              <a:rPr lang="en-US" altLang="en-US" sz="100" dirty="0">
                <a:latin typeface="+mn-lt"/>
              </a:rPr>
              <a:t> </a:t>
            </a:r>
            <a:r>
              <a:rPr lang="en-US" altLang="en-US" sz="1800" dirty="0">
                <a:latin typeface="+mn-lt"/>
              </a:rPr>
              <a:t>C</a:t>
            </a:r>
            <a:r>
              <a:rPr lang="en-US" altLang="en-US" sz="100" dirty="0">
                <a:latin typeface="+mn-lt"/>
              </a:rPr>
              <a:t> </a:t>
            </a:r>
            <a:r>
              <a:rPr lang="en-US" altLang="en-US" sz="1800" dirty="0">
                <a:latin typeface="+mn-lt"/>
              </a:rPr>
              <a:t>A’s mission is to enhance the quality of life in society by promoting the development of professional counselors, advancing the counseling profession, and using the profession and practice of counseling to promote respect for human dignity and diversity.</a:t>
            </a:r>
          </a:p>
          <a:p>
            <a:pPr lvl="1" indent="-284400" eaLnBrk="1" hangingPunct="1"/>
            <a:r>
              <a:rPr lang="en-US" altLang="en-US" sz="1800" dirty="0">
                <a:latin typeface="+mn-lt"/>
              </a:rPr>
              <a:t>A</a:t>
            </a:r>
            <a:r>
              <a:rPr lang="en-US" altLang="en-US" sz="100" dirty="0">
                <a:latin typeface="+mn-lt"/>
              </a:rPr>
              <a:t> </a:t>
            </a:r>
            <a:r>
              <a:rPr lang="en-US" altLang="en-US" sz="1800" dirty="0">
                <a:latin typeface="+mn-lt"/>
              </a:rPr>
              <a:t>C</a:t>
            </a:r>
            <a:r>
              <a:rPr lang="en-US" altLang="en-US" sz="100" dirty="0">
                <a:latin typeface="+mn-lt"/>
              </a:rPr>
              <a:t> </a:t>
            </a:r>
            <a:r>
              <a:rPr lang="en-US" altLang="en-US" sz="1800" dirty="0">
                <a:latin typeface="+mn-lt"/>
              </a:rPr>
              <a:t>A comprises 20 divisions, 50 state or affiliate branches, and 4 regions.</a:t>
            </a:r>
          </a:p>
          <a:p>
            <a:pPr lvl="1" indent="-284400" eaLnBrk="1" hangingPunct="1"/>
            <a:r>
              <a:rPr lang="en-US" altLang="en-US" sz="1800" dirty="0">
                <a:latin typeface="+mn-lt"/>
              </a:rPr>
              <a:t>It influences all aspects of professional counseling through programs, committees, and functions</a:t>
            </a:r>
          </a:p>
          <a:p>
            <a:pPr lvl="1" indent="-284400" eaLnBrk="1" hangingPunct="1"/>
            <a:r>
              <a:rPr lang="en-US" altLang="en-US" sz="1800" dirty="0">
                <a:latin typeface="+mn-lt"/>
              </a:rPr>
              <a:t>A</a:t>
            </a:r>
            <a:r>
              <a:rPr lang="en-US" altLang="en-US" sz="100" dirty="0">
                <a:latin typeface="+mn-lt"/>
              </a:rPr>
              <a:t> </a:t>
            </a:r>
            <a:r>
              <a:rPr lang="en-US" altLang="en-US" sz="1800" dirty="0">
                <a:latin typeface="+mn-lt"/>
              </a:rPr>
              <a:t>C</a:t>
            </a:r>
            <a:r>
              <a:rPr lang="en-US" altLang="en-US" sz="100" dirty="0">
                <a:latin typeface="+mn-lt"/>
              </a:rPr>
              <a:t> </a:t>
            </a:r>
            <a:r>
              <a:rPr lang="en-US" altLang="en-US" sz="1800" dirty="0">
                <a:latin typeface="+mn-lt"/>
              </a:rPr>
              <a:t>A has 15 committees, including an Ethics Committee which is responsible for answering questions about the </a:t>
            </a:r>
            <a:r>
              <a:rPr lang="en-US" altLang="en-US" sz="1800" b="1" dirty="0">
                <a:latin typeface="+mn-lt"/>
              </a:rPr>
              <a:t>Code of Ethics </a:t>
            </a:r>
            <a:r>
              <a:rPr lang="en-US" altLang="en-US" sz="1800" dirty="0">
                <a:latin typeface="+mn-lt"/>
              </a:rPr>
              <a:t>and investigating ethical complaints.</a:t>
            </a:r>
          </a:p>
          <a:p>
            <a:pPr lvl="1" indent="-284400" eaLnBrk="1" hangingPunct="1"/>
            <a:r>
              <a:rPr lang="en-US" altLang="en-US" sz="1800" dirty="0">
                <a:latin typeface="+mn-lt"/>
              </a:rPr>
              <a:t>A</a:t>
            </a:r>
            <a:r>
              <a:rPr lang="en-US" altLang="en-US" sz="100" dirty="0">
                <a:latin typeface="+mn-lt"/>
              </a:rPr>
              <a:t> </a:t>
            </a:r>
            <a:r>
              <a:rPr lang="en-US" altLang="en-US" sz="1800" dirty="0">
                <a:latin typeface="+mn-lt"/>
              </a:rPr>
              <a:t>C</a:t>
            </a:r>
            <a:r>
              <a:rPr lang="en-US" altLang="en-US" sz="100" dirty="0">
                <a:latin typeface="+mn-lt"/>
              </a:rPr>
              <a:t> </a:t>
            </a:r>
            <a:r>
              <a:rPr lang="en-US" altLang="en-US" sz="1800" dirty="0">
                <a:latin typeface="+mn-lt"/>
              </a:rPr>
              <a:t>A’s </a:t>
            </a:r>
            <a:r>
              <a:rPr lang="en-US" altLang="en-US" sz="1800" b="1" dirty="0">
                <a:latin typeface="+mn-lt"/>
              </a:rPr>
              <a:t>Journal of Counseling &amp; Development </a:t>
            </a:r>
            <a:r>
              <a:rPr lang="en-US" altLang="en-US" sz="1800" dirty="0">
                <a:latin typeface="+mn-lt"/>
              </a:rPr>
              <a:t>covers current research, professional practices, and other information valuable to the practicing counselor.</a:t>
            </a:r>
          </a:p>
        </p:txBody>
      </p:sp>
    </p:spTree>
    <p:extLst>
      <p:ext uri="{BB962C8B-B14F-4D97-AF65-F5344CB8AC3E}">
        <p14:creationId xmlns:p14="http://schemas.microsoft.com/office/powerpoint/2010/main" val="4334020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defRPr/>
            </a:pPr>
            <a:r>
              <a:rPr lang="en-US" dirty="0">
                <a:latin typeface="Times New Roman" panose="02020603050405020304" pitchFamily="18" charset="0"/>
                <a:ea typeface="+mj-ea"/>
              </a:rPr>
              <a:t>Making Decisions</a:t>
            </a:r>
            <a:endParaRPr lang="en-US" sz="2000" b="0" dirty="0">
              <a:latin typeface="Times New Roman" panose="02020603050405020304" pitchFamily="18" charset="0"/>
              <a:ea typeface="+mj-ea"/>
            </a:endParaRPr>
          </a:p>
        </p:txBody>
      </p:sp>
      <p:sp>
        <p:nvSpPr>
          <p:cNvPr id="3" name="Text Placeholder 2"/>
          <p:cNvSpPr>
            <a:spLocks noGrp="1"/>
          </p:cNvSpPr>
          <p:nvPr>
            <p:ph idx="1"/>
          </p:nvPr>
        </p:nvSpPr>
        <p:spPr>
          <a:xfrm>
            <a:off x="457200" y="1600200"/>
            <a:ext cx="8229600" cy="505844"/>
          </a:xfrm>
        </p:spPr>
        <p:txBody>
          <a:bodyPr wrap="square" lIns="91425" tIns="91425" rIns="91425" bIns="91425">
            <a:noAutofit/>
          </a:bodyPr>
          <a:lstStyle/>
          <a:p>
            <a:pPr marL="255600" indent="-255600">
              <a:spcAft>
                <a:spcPct val="0"/>
              </a:spcAft>
              <a:defRPr/>
            </a:pPr>
            <a:r>
              <a:rPr lang="en-US" altLang="en-US" sz="2200" dirty="0">
                <a:solidFill>
                  <a:srgbClr val="FFCCFF"/>
                </a:solidFill>
                <a:latin typeface="Arial (Body)"/>
              </a:rPr>
              <a:t>Two issues that are sometimes confusing to counselors are:</a:t>
            </a:r>
          </a:p>
        </p:txBody>
      </p:sp>
      <p:sp>
        <p:nvSpPr>
          <p:cNvPr id="4" name="Content Placeholder 3"/>
          <p:cNvSpPr>
            <a:spLocks noGrp="1"/>
          </p:cNvSpPr>
          <p:nvPr>
            <p:ph idx="13"/>
          </p:nvPr>
        </p:nvSpPr>
        <p:spPr>
          <a:xfrm>
            <a:off x="458480" y="2106044"/>
            <a:ext cx="8229600" cy="2546638"/>
          </a:xfrm>
          <a:solidFill>
            <a:schemeClr val="bg1">
              <a:lumMod val="20000"/>
              <a:lumOff val="80000"/>
            </a:schemeClr>
          </a:solidFill>
        </p:spPr>
        <p:txBody>
          <a:bodyPr/>
          <a:lstStyle/>
          <a:p>
            <a:pPr marL="741600" lvl="1" indent="-428400">
              <a:spcAft>
                <a:spcPct val="0"/>
              </a:spcAft>
              <a:buFont typeface="+mj-lt"/>
              <a:buAutoNum type="arabicPeriod"/>
              <a:defRPr/>
            </a:pPr>
            <a:r>
              <a:rPr lang="en-US" sz="2200" dirty="0">
                <a:solidFill>
                  <a:srgbClr val="000000"/>
                </a:solidFill>
                <a:latin typeface="Arial (Body)"/>
              </a:rPr>
              <a:t>The different ways in which counselors in different settings operate. </a:t>
            </a:r>
            <a:r>
              <a:rPr lang="en-US" altLang="en-US" sz="2200" dirty="0">
                <a:solidFill>
                  <a:srgbClr val="000000"/>
                </a:solidFill>
                <a:latin typeface="Arial (Body)"/>
              </a:rPr>
              <a:t>For example, mental health counselors from outside agencies need to have informed consent for students to participate in various programs. However, schools may not require informed consent.</a:t>
            </a:r>
          </a:p>
          <a:p>
            <a:pPr marL="741600" lvl="1" indent="-428400">
              <a:spcAft>
                <a:spcPct val="0"/>
              </a:spcAft>
              <a:buFont typeface="+mj-lt"/>
              <a:buAutoNum type="arabicPeriod"/>
              <a:defRPr/>
            </a:pPr>
            <a:r>
              <a:rPr lang="en-US" altLang="en-US" sz="2200" dirty="0">
                <a:solidFill>
                  <a:srgbClr val="000000"/>
                </a:solidFill>
                <a:latin typeface="Arial (Body)"/>
              </a:rPr>
              <a:t>The second issue concerns counselors who hold multiple credentials.</a:t>
            </a:r>
          </a:p>
        </p:txBody>
      </p:sp>
      <p:sp>
        <p:nvSpPr>
          <p:cNvPr id="5" name="Content Placeholder 4"/>
          <p:cNvSpPr>
            <a:spLocks noGrp="1"/>
          </p:cNvSpPr>
          <p:nvPr>
            <p:ph idx="14"/>
          </p:nvPr>
        </p:nvSpPr>
        <p:spPr>
          <a:xfrm>
            <a:off x="473720" y="4688542"/>
            <a:ext cx="8229600" cy="793394"/>
          </a:xfrm>
        </p:spPr>
        <p:txBody>
          <a:bodyPr/>
          <a:lstStyle/>
          <a:p>
            <a:pPr marL="255600" indent="-255600"/>
            <a:r>
              <a:rPr lang="en-US" altLang="en-US" sz="2200" dirty="0">
                <a:solidFill>
                  <a:srgbClr val="FFCCFF"/>
                </a:solidFill>
                <a:latin typeface="+mn-lt"/>
              </a:rPr>
              <a:t>Employees must follow the mandates that apply to their work setting.</a:t>
            </a:r>
          </a:p>
        </p:txBody>
      </p:sp>
    </p:spTree>
    <p:extLst>
      <p:ext uri="{BB962C8B-B14F-4D97-AF65-F5344CB8AC3E}">
        <p14:creationId xmlns:p14="http://schemas.microsoft.com/office/powerpoint/2010/main" val="22531599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r>
              <a:rPr lang="en-US" altLang="en-US" dirty="0">
                <a:latin typeface="Times New Roman" panose="02020603050405020304" pitchFamily="18" charset="0"/>
              </a:rPr>
              <a:t>Additional Legal Considerations</a:t>
            </a:r>
          </a:p>
        </p:txBody>
      </p:sp>
      <p:sp>
        <p:nvSpPr>
          <p:cNvPr id="3" name="Text Placeholder 2"/>
          <p:cNvSpPr>
            <a:spLocks noGrp="1"/>
          </p:cNvSpPr>
          <p:nvPr>
            <p:ph type="body" idx="1"/>
          </p:nvPr>
        </p:nvSpPr>
        <p:spPr>
          <a:solidFill>
            <a:srgbClr val="FFCCFF"/>
          </a:solidFill>
        </p:spPr>
        <p:txBody>
          <a:bodyPr wrap="square" lIns="91425" tIns="91425" rIns="91425" bIns="91425">
            <a:noAutofit/>
          </a:bodyPr>
          <a:lstStyle/>
          <a:p>
            <a:pPr>
              <a:spcAft>
                <a:spcPct val="0"/>
              </a:spcAft>
              <a:tabLst/>
            </a:pPr>
            <a:r>
              <a:rPr lang="en-US" altLang="en-US" sz="2200" dirty="0">
                <a:solidFill>
                  <a:srgbClr val="000000"/>
                </a:solidFill>
                <a:latin typeface="Arial (Body)"/>
              </a:rPr>
              <a:t>Counselors have different levels of experience, education, training, values, morals, and spiritual influences.</a:t>
            </a:r>
          </a:p>
          <a:p>
            <a:pPr marL="741553" lvl="1" indent="-284353">
              <a:spcAft>
                <a:spcPct val="0"/>
              </a:spcAft>
            </a:pPr>
            <a:r>
              <a:rPr lang="en-US" altLang="en-US" sz="2200" dirty="0">
                <a:solidFill>
                  <a:srgbClr val="000000"/>
                </a:solidFill>
                <a:latin typeface="Arial (Body)"/>
              </a:rPr>
              <a:t>As a result, professional school counselors must continually be aware of how their own beliefs and values impact the way they think about issues, the students and their needs, and the options that they perceive to be available.</a:t>
            </a:r>
          </a:p>
          <a:p>
            <a:pPr>
              <a:spcAft>
                <a:spcPct val="0"/>
              </a:spcAft>
              <a:tabLst/>
            </a:pPr>
            <a:r>
              <a:rPr lang="en-US" altLang="en-US" sz="2200" dirty="0">
                <a:solidFill>
                  <a:srgbClr val="000000"/>
                </a:solidFill>
                <a:latin typeface="Arial (Body)"/>
              </a:rPr>
              <a:t>When deciding on a course of action for their clients, counselors must always try to do what is in the best interests of the clients.</a:t>
            </a:r>
            <a:endParaRPr lang="en-US" altLang="en-US" sz="2200" b="1" dirty="0">
              <a:solidFill>
                <a:srgbClr val="000000"/>
              </a:solidFill>
              <a:latin typeface="Arial (Body)"/>
            </a:endParaRPr>
          </a:p>
        </p:txBody>
      </p:sp>
    </p:spTree>
    <p:extLst>
      <p:ext uri="{BB962C8B-B14F-4D97-AF65-F5344CB8AC3E}">
        <p14:creationId xmlns:p14="http://schemas.microsoft.com/office/powerpoint/2010/main" val="3781961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lgn="ctr">
              <a:defRPr/>
            </a:pPr>
            <a:r>
              <a:rPr lang="en-US" dirty="0">
                <a:solidFill>
                  <a:srgbClr val="FFCCFF"/>
                </a:solidFill>
                <a:latin typeface="Times New Roman" panose="02020603050405020304" pitchFamily="18" charset="0"/>
                <a:ea typeface="+mj-ea"/>
              </a:rPr>
              <a:t>Professional Competence</a:t>
            </a:r>
          </a:p>
        </p:txBody>
      </p:sp>
      <p:sp>
        <p:nvSpPr>
          <p:cNvPr id="3" name="Text Placeholder 2"/>
          <p:cNvSpPr>
            <a:spLocks noGrp="1"/>
          </p:cNvSpPr>
          <p:nvPr>
            <p:ph type="body" idx="1"/>
          </p:nvPr>
        </p:nvSpPr>
        <p:spPr>
          <a:xfrm>
            <a:off x="457200" y="1600201"/>
            <a:ext cx="8229600" cy="746760"/>
          </a:xfrm>
        </p:spPr>
        <p:txBody>
          <a:bodyPr wrap="square" lIns="91425" tIns="91425" rIns="91425" bIns="91425">
            <a:noAutofit/>
          </a:bodyPr>
          <a:lstStyle/>
          <a:p>
            <a:pPr>
              <a:spcAft>
                <a:spcPct val="0"/>
              </a:spcAft>
            </a:pPr>
            <a:r>
              <a:rPr lang="en-US" altLang="en-US" sz="2200" dirty="0">
                <a:solidFill>
                  <a:schemeClr val="bg1">
                    <a:lumMod val="20000"/>
                    <a:lumOff val="80000"/>
                  </a:schemeClr>
                </a:solidFill>
                <a:latin typeface="Arial (Body)"/>
              </a:rPr>
              <a:t>In addition to being knowledgeable about mandates, counselors should:</a:t>
            </a:r>
          </a:p>
        </p:txBody>
      </p:sp>
      <p:sp>
        <p:nvSpPr>
          <p:cNvPr id="4" name="Text Placeholder 3"/>
          <p:cNvSpPr>
            <a:spLocks noGrp="1"/>
          </p:cNvSpPr>
          <p:nvPr>
            <p:ph type="body" idx="2"/>
          </p:nvPr>
        </p:nvSpPr>
        <p:spPr>
          <a:xfrm>
            <a:off x="457200" y="2352335"/>
            <a:ext cx="7835153" cy="4003638"/>
          </a:xfrm>
        </p:spPr>
        <p:txBody>
          <a:bodyPr/>
          <a:lstStyle/>
          <a:p>
            <a:pPr marL="741600" lvl="1" indent="-428400">
              <a:spcAft>
                <a:spcPct val="0"/>
              </a:spcAft>
              <a:buFont typeface="+mj-lt"/>
              <a:buAutoNum type="arabicPeriod"/>
            </a:pPr>
            <a:r>
              <a:rPr lang="en-US" altLang="en-US" sz="2200" dirty="0">
                <a:solidFill>
                  <a:schemeClr val="bg1">
                    <a:lumMod val="20000"/>
                    <a:lumOff val="80000"/>
                  </a:schemeClr>
                </a:solidFill>
                <a:latin typeface="Arial (Body)"/>
              </a:rPr>
              <a:t>Maintain professional growth through continuing education. Stay current with theories, trends, and information.</a:t>
            </a:r>
          </a:p>
          <a:p>
            <a:pPr marL="741600" lvl="1" indent="-428400">
              <a:spcAft>
                <a:spcPct val="0"/>
              </a:spcAft>
              <a:buFont typeface="+mj-lt"/>
              <a:buAutoNum type="arabicPeriod"/>
            </a:pPr>
            <a:r>
              <a:rPr lang="en-US" altLang="en-US" sz="2200" dirty="0">
                <a:solidFill>
                  <a:schemeClr val="bg1">
                    <a:lumMod val="20000"/>
                    <a:lumOff val="80000"/>
                  </a:schemeClr>
                </a:solidFill>
                <a:latin typeface="Arial (Body)"/>
              </a:rPr>
              <a:t>Maintain accurate knowledge and expertise in areas of responsibility. Information changes rapidly, so it is paramount to maintain accurate, up-to-date knowledge.</a:t>
            </a:r>
          </a:p>
          <a:p>
            <a:pPr marL="741600" lvl="1" indent="-428400">
              <a:spcAft>
                <a:spcPct val="0"/>
              </a:spcAft>
              <a:buFont typeface="+mj-lt"/>
              <a:buAutoNum type="arabicPeriod"/>
            </a:pPr>
            <a:r>
              <a:rPr lang="en-US" altLang="en-US" sz="2200" dirty="0">
                <a:solidFill>
                  <a:schemeClr val="bg1">
                    <a:lumMod val="20000"/>
                    <a:lumOff val="80000"/>
                  </a:schemeClr>
                </a:solidFill>
                <a:latin typeface="Arial (Body)"/>
              </a:rPr>
              <a:t>Accurately represent credentials. Counselors who hold doctorates in non-mental health fields should not use the title “doctor” in their work as a counselor.</a:t>
            </a:r>
          </a:p>
          <a:p>
            <a:pPr marL="741600" lvl="1" indent="-428400">
              <a:spcAft>
                <a:spcPct val="0"/>
              </a:spcAft>
              <a:buFont typeface="+mj-lt"/>
              <a:buAutoNum type="arabicPeriod"/>
            </a:pPr>
            <a:r>
              <a:rPr lang="en-US" altLang="en-US" sz="2200" dirty="0">
                <a:solidFill>
                  <a:schemeClr val="bg1">
                    <a:lumMod val="20000"/>
                    <a:lumOff val="80000"/>
                  </a:schemeClr>
                </a:solidFill>
                <a:latin typeface="Arial (Body)"/>
              </a:rPr>
              <a:t>Provide only those services for which you are qualified and trained.</a:t>
            </a:r>
          </a:p>
        </p:txBody>
      </p:sp>
    </p:spTree>
    <p:extLst>
      <p:ext uri="{BB962C8B-B14F-4D97-AF65-F5344CB8AC3E}">
        <p14:creationId xmlns:p14="http://schemas.microsoft.com/office/powerpoint/2010/main" val="22738786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defRPr/>
            </a:pPr>
            <a:r>
              <a:rPr lang="en-US" dirty="0">
                <a:latin typeface="Times New Roman" panose="02020603050405020304" pitchFamily="18" charset="0"/>
                <a:ea typeface="+mj-ea"/>
              </a:rPr>
              <a:t>Can I Be Sued?</a:t>
            </a:r>
          </a:p>
        </p:txBody>
      </p:sp>
      <p:sp>
        <p:nvSpPr>
          <p:cNvPr id="3" name="Text Placeholder 2"/>
          <p:cNvSpPr>
            <a:spLocks noGrp="1"/>
          </p:cNvSpPr>
          <p:nvPr>
            <p:ph type="body" idx="1"/>
          </p:nvPr>
        </p:nvSpPr>
        <p:spPr>
          <a:xfrm>
            <a:off x="457200" y="1600200"/>
            <a:ext cx="8229600" cy="4324230"/>
          </a:xfrm>
          <a:solidFill>
            <a:schemeClr val="accent1">
              <a:lumMod val="20000"/>
              <a:lumOff val="80000"/>
            </a:schemeClr>
          </a:solidFill>
        </p:spPr>
        <p:txBody>
          <a:bodyPr wrap="square" lIns="91425" tIns="91425" rIns="91425" bIns="91425">
            <a:noAutofit/>
          </a:bodyPr>
          <a:lstStyle/>
          <a:p>
            <a:pPr>
              <a:spcAft>
                <a:spcPct val="0"/>
              </a:spcAft>
              <a:tabLst/>
            </a:pPr>
            <a:r>
              <a:rPr lang="en-US" altLang="en-US" sz="1800" dirty="0">
                <a:solidFill>
                  <a:srgbClr val="000000"/>
                </a:solidFill>
                <a:latin typeface="Arial (Body)"/>
              </a:rPr>
              <a:t>The answer to “Can I be sued?” is, of course, yes. Anyone can be sued for almost anything</a:t>
            </a:r>
          </a:p>
          <a:p>
            <a:pPr>
              <a:spcAft>
                <a:spcPct val="0"/>
              </a:spcAft>
              <a:tabLst/>
            </a:pPr>
            <a:r>
              <a:rPr lang="en-US" altLang="en-US" sz="1800" dirty="0">
                <a:solidFill>
                  <a:srgbClr val="000000"/>
                </a:solidFill>
                <a:latin typeface="Arial (Body)"/>
              </a:rPr>
              <a:t>If professional school counselors fail to exercise </a:t>
            </a:r>
            <a:r>
              <a:rPr lang="en-US" altLang="en-US" sz="1800" b="1" dirty="0">
                <a:solidFill>
                  <a:srgbClr val="000000"/>
                </a:solidFill>
                <a:latin typeface="Arial (Body)"/>
              </a:rPr>
              <a:t>due care </a:t>
            </a:r>
            <a:r>
              <a:rPr lang="en-US" altLang="en-US" sz="1800" dirty="0">
                <a:solidFill>
                  <a:srgbClr val="000000"/>
                </a:solidFill>
                <a:latin typeface="Arial (Body)"/>
              </a:rPr>
              <a:t>in fulfilling their professional responsibilities, they can be found legally liable for harm caused to an individual by such failure.</a:t>
            </a:r>
          </a:p>
          <a:p>
            <a:pPr marL="741553" lvl="1" indent="-284353">
              <a:spcAft>
                <a:spcPct val="0"/>
              </a:spcAft>
            </a:pPr>
            <a:r>
              <a:rPr lang="en-US" altLang="en-US" sz="1800" dirty="0">
                <a:solidFill>
                  <a:srgbClr val="000000"/>
                </a:solidFill>
                <a:latin typeface="Arial (Body)"/>
              </a:rPr>
              <a:t>A court may find negligence if the duty owed to the client was breached in some way, resulting in injury or damages.</a:t>
            </a:r>
          </a:p>
          <a:p>
            <a:pPr>
              <a:spcAft>
                <a:spcPct val="0"/>
              </a:spcAft>
              <a:tabLst/>
            </a:pPr>
            <a:r>
              <a:rPr lang="en-US" altLang="en-US" sz="1800" dirty="0">
                <a:solidFill>
                  <a:srgbClr val="000000"/>
                </a:solidFill>
                <a:latin typeface="Arial (Body)"/>
              </a:rPr>
              <a:t>The standard of practice will be used in any liability proceeding to determine if the counselor’s performance was within accepted practice.</a:t>
            </a:r>
          </a:p>
          <a:p>
            <a:pPr marL="741553" lvl="1" indent="-284353">
              <a:spcAft>
                <a:spcPct val="0"/>
              </a:spcAft>
            </a:pPr>
            <a:r>
              <a:rPr lang="en-US" altLang="en-US" sz="1800" dirty="0">
                <a:solidFill>
                  <a:srgbClr val="000000"/>
                </a:solidFill>
                <a:latin typeface="Arial (Body)"/>
              </a:rPr>
              <a:t>Did the professional school counselor, consistent with education and training levels, display the appropriate degree of care, treatment, skill, and ethics expected of other reputable professional school counselors under similar circumstances?</a:t>
            </a:r>
          </a:p>
        </p:txBody>
      </p:sp>
    </p:spTree>
    <p:extLst>
      <p:ext uri="{BB962C8B-B14F-4D97-AF65-F5344CB8AC3E}">
        <p14:creationId xmlns:p14="http://schemas.microsoft.com/office/powerpoint/2010/main" val="34675266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lgn="ctr"/>
            <a:r>
              <a:rPr lang="en-US" altLang="en-US" dirty="0">
                <a:solidFill>
                  <a:schemeClr val="bg1">
                    <a:lumMod val="20000"/>
                    <a:lumOff val="80000"/>
                  </a:schemeClr>
                </a:solidFill>
                <a:latin typeface="Times New Roman" panose="02020603050405020304" pitchFamily="18" charset="0"/>
              </a:rPr>
              <a:t>What is Malpractice? </a:t>
            </a:r>
            <a:endParaRPr lang="en-US" altLang="en-US" sz="2000" b="0" dirty="0">
              <a:solidFill>
                <a:schemeClr val="bg1">
                  <a:lumMod val="20000"/>
                  <a:lumOff val="80000"/>
                </a:schemeClr>
              </a:solidFill>
              <a:latin typeface="Times New Roman" panose="02020603050405020304" pitchFamily="18" charset="0"/>
            </a:endParaRPr>
          </a:p>
        </p:txBody>
      </p:sp>
      <p:sp>
        <p:nvSpPr>
          <p:cNvPr id="3" name="Text Placeholder 2"/>
          <p:cNvSpPr>
            <a:spLocks noGrp="1"/>
          </p:cNvSpPr>
          <p:nvPr>
            <p:ph type="body" idx="1"/>
          </p:nvPr>
        </p:nvSpPr>
        <p:spPr>
          <a:xfrm>
            <a:off x="424665" y="1468614"/>
            <a:ext cx="8229600" cy="1622611"/>
          </a:xfrm>
        </p:spPr>
        <p:txBody>
          <a:bodyPr wrap="square" lIns="91425" tIns="91425" rIns="91425" bIns="91425">
            <a:noAutofit/>
          </a:bodyPr>
          <a:lstStyle/>
          <a:p>
            <a:pPr>
              <a:spcAft>
                <a:spcPct val="0"/>
              </a:spcAft>
              <a:buSzPts val="2400"/>
            </a:pPr>
            <a:r>
              <a:rPr lang="en-US" altLang="en-US" sz="2200" dirty="0">
                <a:solidFill>
                  <a:schemeClr val="tx1"/>
                </a:solidFill>
                <a:latin typeface="Arial (Body)"/>
              </a:rPr>
              <a:t>Malpractice is professional misconduct or any unreasonable lack of skill in the performance of professional duties.</a:t>
            </a:r>
          </a:p>
          <a:p>
            <a:pPr>
              <a:spcAft>
                <a:spcPct val="0"/>
              </a:spcAft>
              <a:buSzPts val="2400"/>
            </a:pPr>
            <a:r>
              <a:rPr lang="en-US" altLang="en-US" sz="2200" dirty="0">
                <a:solidFill>
                  <a:schemeClr val="tx1"/>
                </a:solidFill>
                <a:latin typeface="Arial (Body)"/>
              </a:rPr>
              <a:t>For a counselor to be held liable for malpractice, four conditions must be met.</a:t>
            </a:r>
          </a:p>
        </p:txBody>
      </p:sp>
      <p:sp>
        <p:nvSpPr>
          <p:cNvPr id="4" name="Text Placeholder 3"/>
          <p:cNvSpPr>
            <a:spLocks noGrp="1"/>
          </p:cNvSpPr>
          <p:nvPr>
            <p:ph type="body" idx="2"/>
          </p:nvPr>
        </p:nvSpPr>
        <p:spPr>
          <a:xfrm>
            <a:off x="457200" y="3122603"/>
            <a:ext cx="8229600" cy="2362200"/>
          </a:xfrm>
        </p:spPr>
        <p:txBody>
          <a:bodyPr/>
          <a:lstStyle/>
          <a:p>
            <a:pPr marL="741600" lvl="1" indent="-428400">
              <a:spcAft>
                <a:spcPct val="0"/>
              </a:spcAft>
              <a:buFont typeface="+mj-lt"/>
              <a:buAutoNum type="arabicPeriod"/>
            </a:pPr>
            <a:r>
              <a:rPr lang="en-US" altLang="en-US" sz="2200" dirty="0">
                <a:solidFill>
                  <a:schemeClr val="tx1"/>
                </a:solidFill>
                <a:latin typeface="Arial (Body)"/>
              </a:rPr>
              <a:t>A duty was owed to the plaintiff (client) by the defendant (counselor).</a:t>
            </a:r>
          </a:p>
          <a:p>
            <a:pPr marL="741600" lvl="1" indent="-428400">
              <a:spcAft>
                <a:spcPct val="0"/>
              </a:spcAft>
              <a:buFont typeface="+mj-lt"/>
              <a:buAutoNum type="arabicPeriod"/>
            </a:pPr>
            <a:r>
              <a:rPr lang="en-US" altLang="en-US" sz="2200" dirty="0">
                <a:solidFill>
                  <a:schemeClr val="tx1"/>
                </a:solidFill>
                <a:latin typeface="Arial (Body)"/>
              </a:rPr>
              <a:t>The duty was breached.</a:t>
            </a:r>
          </a:p>
          <a:p>
            <a:pPr marL="741600" lvl="1" indent="-428400">
              <a:spcAft>
                <a:spcPct val="0"/>
              </a:spcAft>
              <a:buFont typeface="+mj-lt"/>
              <a:buAutoNum type="arabicPeriod"/>
            </a:pPr>
            <a:r>
              <a:rPr lang="en-US" altLang="en-US" sz="2200" dirty="0">
                <a:solidFill>
                  <a:schemeClr val="tx1"/>
                </a:solidFill>
                <a:latin typeface="Arial (Body)"/>
              </a:rPr>
              <a:t>There was a causal link between the breach and the plaintiff’s injury.</a:t>
            </a:r>
          </a:p>
          <a:p>
            <a:pPr marL="741600" lvl="1" indent="-428400">
              <a:spcAft>
                <a:spcPct val="0"/>
              </a:spcAft>
              <a:buFont typeface="+mj-lt"/>
              <a:buAutoNum type="arabicPeriod"/>
            </a:pPr>
            <a:r>
              <a:rPr lang="en-US" altLang="en-US" sz="2200" dirty="0">
                <a:solidFill>
                  <a:schemeClr val="tx1"/>
                </a:solidFill>
                <a:latin typeface="Arial (Body)"/>
              </a:rPr>
              <a:t>The client suffered some damage.</a:t>
            </a:r>
          </a:p>
        </p:txBody>
      </p:sp>
    </p:spTree>
    <p:extLst>
      <p:ext uri="{BB962C8B-B14F-4D97-AF65-F5344CB8AC3E}">
        <p14:creationId xmlns:p14="http://schemas.microsoft.com/office/powerpoint/2010/main" val="25359093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defRPr/>
            </a:pPr>
            <a:r>
              <a:rPr lang="en-US" dirty="0">
                <a:latin typeface="Times New Roman" panose="02020603050405020304" pitchFamily="18" charset="0"/>
                <a:ea typeface="+mj-ea"/>
              </a:rPr>
              <a:t>What is Malpractice? </a:t>
            </a:r>
            <a:endParaRPr lang="en-US" sz="2000" b="0" dirty="0">
              <a:latin typeface="Times New Roman" panose="02020603050405020304" pitchFamily="18" charset="0"/>
              <a:ea typeface="+mj-ea"/>
            </a:endParaRPr>
          </a:p>
        </p:txBody>
      </p:sp>
      <p:sp>
        <p:nvSpPr>
          <p:cNvPr id="3" name="Text Placeholder 2"/>
          <p:cNvSpPr>
            <a:spLocks noGrp="1"/>
          </p:cNvSpPr>
          <p:nvPr>
            <p:ph type="body" idx="1"/>
          </p:nvPr>
        </p:nvSpPr>
        <p:spPr>
          <a:xfrm>
            <a:off x="457200" y="1524000"/>
            <a:ext cx="8229600" cy="4697506"/>
          </a:xfrm>
        </p:spPr>
        <p:txBody>
          <a:bodyPr wrap="square" lIns="91425" tIns="91425" rIns="91425" bIns="91425">
            <a:noAutofit/>
          </a:bodyPr>
          <a:lstStyle/>
          <a:p>
            <a:pPr>
              <a:spcAft>
                <a:spcPct val="0"/>
              </a:spcAft>
              <a:tabLst/>
            </a:pPr>
            <a:r>
              <a:rPr lang="en-US" altLang="en-US" sz="2200" dirty="0">
                <a:latin typeface="Arial (Body)"/>
              </a:rPr>
              <a:t>A counselor could be found guilty of malpractice if one or more of the following situations occurs:</a:t>
            </a:r>
          </a:p>
          <a:p>
            <a:pPr marL="741553" lvl="1" indent="-284353">
              <a:spcAft>
                <a:spcPct val="0"/>
              </a:spcAft>
            </a:pPr>
            <a:r>
              <a:rPr lang="en-US" altLang="en-US" sz="2200" dirty="0">
                <a:latin typeface="Arial (Body)"/>
              </a:rPr>
              <a:t>The practice was not within the realm of acceptable professional practice.</a:t>
            </a:r>
          </a:p>
          <a:p>
            <a:pPr marL="741553" lvl="1" indent="-284353">
              <a:spcAft>
                <a:spcPct val="0"/>
              </a:spcAft>
            </a:pPr>
            <a:r>
              <a:rPr lang="en-US" altLang="en-US" sz="2200" dirty="0">
                <a:latin typeface="Arial (Body)"/>
              </a:rPr>
              <a:t>The counselor was not trained in the technique used.</a:t>
            </a:r>
          </a:p>
          <a:p>
            <a:pPr marL="741553" lvl="1" indent="-284353">
              <a:spcAft>
                <a:spcPct val="0"/>
              </a:spcAft>
            </a:pPr>
            <a:r>
              <a:rPr lang="en-US" altLang="en-US" sz="2200" dirty="0">
                <a:latin typeface="Arial (Body)"/>
              </a:rPr>
              <a:t>The counselor failed to follow a procedure that would have been more helpful.</a:t>
            </a:r>
          </a:p>
          <a:p>
            <a:pPr marL="741553" lvl="1" indent="-284353">
              <a:spcAft>
                <a:spcPct val="0"/>
              </a:spcAft>
            </a:pPr>
            <a:r>
              <a:rPr lang="en-US" altLang="en-US" sz="2200" dirty="0">
                <a:latin typeface="Arial (Body)"/>
              </a:rPr>
              <a:t>The counselor failed to warn and/or protect others from a violent crime.</a:t>
            </a:r>
          </a:p>
          <a:p>
            <a:pPr marL="741553" lvl="1" indent="-284353">
              <a:spcAft>
                <a:spcPct val="0"/>
              </a:spcAft>
            </a:pPr>
            <a:r>
              <a:rPr lang="en-US" altLang="en-US" sz="2200" dirty="0">
                <a:latin typeface="Arial (Body)"/>
              </a:rPr>
              <a:t>The counselor failed to obtain informed consent.</a:t>
            </a:r>
          </a:p>
          <a:p>
            <a:pPr marL="741553" lvl="1" indent="-284353">
              <a:spcAft>
                <a:spcPct val="0"/>
              </a:spcAft>
            </a:pPr>
            <a:r>
              <a:rPr lang="en-US" altLang="en-US" sz="2200" dirty="0">
                <a:latin typeface="Arial (Body)"/>
              </a:rPr>
              <a:t>The counselor failed to explain the possible consequences of treatment.</a:t>
            </a:r>
          </a:p>
        </p:txBody>
      </p:sp>
    </p:spTree>
    <p:extLst>
      <p:ext uri="{BB962C8B-B14F-4D97-AF65-F5344CB8AC3E}">
        <p14:creationId xmlns:p14="http://schemas.microsoft.com/office/powerpoint/2010/main" val="21568005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defRPr/>
            </a:pPr>
            <a:r>
              <a:rPr lang="en-US" dirty="0">
                <a:latin typeface="Times New Roman" panose="02020603050405020304" pitchFamily="18" charset="0"/>
                <a:ea typeface="+mj-ea"/>
              </a:rPr>
              <a:t>Subpoenas</a:t>
            </a:r>
            <a:endParaRPr lang="en-US" sz="2000" b="0" dirty="0">
              <a:latin typeface="Times New Roman" panose="02020603050405020304" pitchFamily="18" charset="0"/>
              <a:ea typeface="+mj-ea"/>
            </a:endParaRPr>
          </a:p>
        </p:txBody>
      </p:sp>
      <p:sp>
        <p:nvSpPr>
          <p:cNvPr id="3" name="Text Placeholder 2"/>
          <p:cNvSpPr>
            <a:spLocks noGrp="1"/>
          </p:cNvSpPr>
          <p:nvPr>
            <p:ph type="body" idx="1"/>
          </p:nvPr>
        </p:nvSpPr>
        <p:spPr>
          <a:xfrm>
            <a:off x="457200" y="1420814"/>
            <a:ext cx="8229600" cy="4211230"/>
          </a:xfrm>
        </p:spPr>
        <p:txBody>
          <a:bodyPr wrap="square" lIns="91425" tIns="91425" rIns="91425" bIns="91425">
            <a:noAutofit/>
          </a:bodyPr>
          <a:lstStyle/>
          <a:p>
            <a:pPr>
              <a:spcAft>
                <a:spcPct val="0"/>
              </a:spcAft>
              <a:tabLst/>
            </a:pPr>
            <a:r>
              <a:rPr lang="en-US" altLang="en-US" sz="2000" dirty="0">
                <a:latin typeface="Arial (Body)"/>
              </a:rPr>
              <a:t>Counselors, and particularly professional school counselors, probably receive subpoenas most often in cases involving custody disputes, child abuse or neglect allegations, and special education disputes.</a:t>
            </a:r>
          </a:p>
          <a:p>
            <a:pPr marL="741553" lvl="1" indent="-284353">
              <a:spcAft>
                <a:spcPct val="0"/>
              </a:spcAft>
            </a:pPr>
            <a:r>
              <a:rPr lang="en-US" altLang="en-US" sz="2000" dirty="0">
                <a:latin typeface="Arial (Body)"/>
              </a:rPr>
              <a:t>These subpoenas can be brought forward on behalf of, or against, the counselor’s client/student.</a:t>
            </a:r>
          </a:p>
          <a:p>
            <a:pPr>
              <a:spcAft>
                <a:spcPct val="0"/>
              </a:spcAft>
              <a:tabLst/>
            </a:pPr>
            <a:r>
              <a:rPr lang="en-US" altLang="en-US" sz="2000" dirty="0">
                <a:latin typeface="Arial (Body)"/>
              </a:rPr>
              <a:t>Under no circumstances should the counselor automatically comply with the subpoena without discussing it first with the client, client’s attorney, and/or employing agency/school system attorney.</a:t>
            </a:r>
          </a:p>
          <a:p>
            <a:pPr>
              <a:spcAft>
                <a:spcPct val="0"/>
              </a:spcAft>
              <a:tabLst/>
            </a:pPr>
            <a:r>
              <a:rPr lang="en-US" altLang="en-US" sz="2000" dirty="0">
                <a:latin typeface="Arial (Body)"/>
              </a:rPr>
              <a:t>If both a subpoena and a court order are received, the counselor </a:t>
            </a:r>
            <a:r>
              <a:rPr lang="en-US" altLang="en-US" sz="2000" b="1" dirty="0">
                <a:latin typeface="Arial (Body)"/>
              </a:rPr>
              <a:t>must</a:t>
            </a:r>
            <a:r>
              <a:rPr lang="en-US" altLang="en-US" sz="2000" dirty="0">
                <a:latin typeface="Arial (Body)"/>
              </a:rPr>
              <a:t> release information with or without the client’s consent.</a:t>
            </a:r>
          </a:p>
        </p:txBody>
      </p:sp>
    </p:spTree>
    <p:extLst>
      <p:ext uri="{BB962C8B-B14F-4D97-AF65-F5344CB8AC3E}">
        <p14:creationId xmlns:p14="http://schemas.microsoft.com/office/powerpoint/2010/main" val="37633073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defRPr/>
            </a:pPr>
            <a:r>
              <a:rPr lang="en-US" dirty="0">
                <a:latin typeface="Times New Roman" panose="02020603050405020304" pitchFamily="18" charset="0"/>
                <a:ea typeface="+mj-ea"/>
              </a:rPr>
              <a:t>Subpoenas</a:t>
            </a:r>
            <a:endParaRPr lang="en-US" sz="2000" b="0" dirty="0">
              <a:latin typeface="Times New Roman" panose="02020603050405020304" pitchFamily="18" charset="0"/>
              <a:ea typeface="+mj-ea"/>
            </a:endParaRPr>
          </a:p>
        </p:txBody>
      </p:sp>
      <p:sp>
        <p:nvSpPr>
          <p:cNvPr id="3" name="Text Placeholder 2"/>
          <p:cNvSpPr>
            <a:spLocks noGrp="1"/>
          </p:cNvSpPr>
          <p:nvPr>
            <p:ph idx="1"/>
          </p:nvPr>
        </p:nvSpPr>
        <p:spPr>
          <a:xfrm>
            <a:off x="457200" y="1333499"/>
            <a:ext cx="8246120" cy="381000"/>
          </a:xfrm>
        </p:spPr>
        <p:txBody>
          <a:bodyPr wrap="square" lIns="91425" tIns="91425" rIns="91425" bIns="91425">
            <a:noAutofit/>
          </a:bodyPr>
          <a:lstStyle/>
          <a:p>
            <a:pPr marL="255651" lvl="0" indent="-255651">
              <a:spcAft>
                <a:spcPct val="0"/>
              </a:spcAft>
              <a:tabLst/>
              <a:defRPr/>
            </a:pPr>
            <a:r>
              <a:rPr lang="en-US" sz="1800" dirty="0">
                <a:latin typeface="Arial (Body)"/>
              </a:rPr>
              <a:t>Counselors should take the following steps when receiving a subpoena:</a:t>
            </a:r>
          </a:p>
        </p:txBody>
      </p:sp>
      <p:sp>
        <p:nvSpPr>
          <p:cNvPr id="4" name="Content Placeholder 3"/>
          <p:cNvSpPr>
            <a:spLocks noGrp="1"/>
          </p:cNvSpPr>
          <p:nvPr>
            <p:ph idx="13"/>
          </p:nvPr>
        </p:nvSpPr>
        <p:spPr>
          <a:xfrm>
            <a:off x="457200" y="1905000"/>
            <a:ext cx="8246120" cy="3621740"/>
          </a:xfrm>
        </p:spPr>
        <p:txBody>
          <a:bodyPr/>
          <a:lstStyle/>
          <a:p>
            <a:pPr marL="741600" lvl="1" indent="-428400">
              <a:spcAft>
                <a:spcPct val="0"/>
              </a:spcAft>
              <a:buFont typeface="+mj-lt"/>
              <a:buAutoNum type="arabicPeriod"/>
              <a:defRPr/>
            </a:pPr>
            <a:r>
              <a:rPr lang="en-US" sz="1800" dirty="0">
                <a:latin typeface="Arial (Body)"/>
              </a:rPr>
              <a:t>Consult with an attorney, and ask for guidance.</a:t>
            </a:r>
          </a:p>
          <a:p>
            <a:pPr marL="741600" lvl="1" indent="-428400">
              <a:spcAft>
                <a:spcPct val="0"/>
              </a:spcAft>
              <a:buFont typeface="+mj-lt"/>
              <a:buAutoNum type="arabicPeriod"/>
              <a:defRPr/>
            </a:pPr>
            <a:r>
              <a:rPr lang="en-US" altLang="en-US" sz="1800" dirty="0">
                <a:latin typeface="Arial (Body)"/>
              </a:rPr>
              <a:t>If the above parties advise you to comply with the subpoena, discuss the implications of releasing the requested information.</a:t>
            </a:r>
          </a:p>
          <a:p>
            <a:pPr marL="741600" lvl="1" indent="-428400">
              <a:spcAft>
                <a:spcPct val="0"/>
              </a:spcAft>
              <a:buFont typeface="+mj-lt"/>
              <a:buAutoNum type="arabicPeriod"/>
              <a:defRPr/>
            </a:pPr>
            <a:r>
              <a:rPr lang="en-US" altLang="en-US" sz="1800" dirty="0">
                <a:latin typeface="Arial (Body)"/>
              </a:rPr>
              <a:t>Obtain a signed informed consent form to release the records. The form should specify all conditions of release.</a:t>
            </a:r>
          </a:p>
          <a:p>
            <a:pPr marL="741600" lvl="1" indent="-428400">
              <a:spcAft>
                <a:spcPct val="0"/>
              </a:spcAft>
              <a:buFont typeface="+mj-lt"/>
              <a:buAutoNum type="arabicPeriod"/>
              <a:defRPr/>
            </a:pPr>
            <a:r>
              <a:rPr lang="en-US" altLang="en-US" sz="1800" dirty="0">
                <a:latin typeface="Arial (Body)"/>
              </a:rPr>
              <a:t>If the decision is made to not release the records, </a:t>
            </a:r>
            <a:r>
              <a:rPr lang="en-US" sz="1800" dirty="0">
                <a:latin typeface="Arial (Body)"/>
              </a:rPr>
              <a:t>cooperate with the client’s attorney in filing a motion to quash (or in some areas, asking for a protective order).</a:t>
            </a:r>
          </a:p>
          <a:p>
            <a:pPr marL="741600" lvl="1" indent="-428400">
              <a:spcAft>
                <a:spcPct val="0"/>
              </a:spcAft>
              <a:buFont typeface="+mj-lt"/>
              <a:buAutoNum type="arabicPeriod"/>
              <a:defRPr/>
            </a:pPr>
            <a:r>
              <a:rPr lang="en-US" altLang="en-US" sz="1800" dirty="0">
                <a:latin typeface="Arial (Body)"/>
              </a:rPr>
              <a:t>Maintain a record of everything </a:t>
            </a:r>
            <a:r>
              <a:rPr lang="en-US" sz="1800" dirty="0">
                <a:latin typeface="Arial (Body)"/>
              </a:rPr>
              <a:t>you and the client’s attorney did; keep notes regarding all conversations and copies of any documents pertaining to the subpoena.</a:t>
            </a:r>
            <a:endParaRPr lang="en-US" altLang="en-US" sz="1800" dirty="0">
              <a:latin typeface="Arial (Body)"/>
            </a:endParaRPr>
          </a:p>
        </p:txBody>
      </p:sp>
      <p:sp>
        <p:nvSpPr>
          <p:cNvPr id="5" name="Content Placeholder 4"/>
          <p:cNvSpPr>
            <a:spLocks noGrp="1"/>
          </p:cNvSpPr>
          <p:nvPr>
            <p:ph idx="14"/>
          </p:nvPr>
        </p:nvSpPr>
        <p:spPr>
          <a:xfrm>
            <a:off x="609600" y="5524501"/>
            <a:ext cx="8229600" cy="381001"/>
          </a:xfrm>
        </p:spPr>
        <p:txBody>
          <a:bodyPr/>
          <a:lstStyle/>
          <a:p>
            <a:pPr marL="538163" indent="0" algn="ctr">
              <a:buNone/>
            </a:pPr>
            <a:r>
              <a:rPr lang="en-US" altLang="en-US" sz="1800" b="1" dirty="0">
                <a:latin typeface="Arial (Body)"/>
              </a:rPr>
              <a:t>**Do Not Panic, But Do Consult An Attorney**</a:t>
            </a:r>
          </a:p>
        </p:txBody>
      </p:sp>
    </p:spTree>
    <p:extLst>
      <p:ext uri="{BB962C8B-B14F-4D97-AF65-F5344CB8AC3E}">
        <p14:creationId xmlns:p14="http://schemas.microsoft.com/office/powerpoint/2010/main" val="7414354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defRPr/>
            </a:pPr>
            <a:r>
              <a:rPr lang="en-US" dirty="0">
                <a:latin typeface="Times New Roman" panose="02020603050405020304" pitchFamily="18" charset="0"/>
                <a:ea typeface="+mj-ea"/>
              </a:rPr>
              <a:t>Confidentiality</a:t>
            </a:r>
          </a:p>
        </p:txBody>
      </p:sp>
      <p:sp>
        <p:nvSpPr>
          <p:cNvPr id="3" name="Text Placeholder 2"/>
          <p:cNvSpPr>
            <a:spLocks noGrp="1"/>
          </p:cNvSpPr>
          <p:nvPr>
            <p:ph type="body" idx="1"/>
          </p:nvPr>
        </p:nvSpPr>
        <p:spPr>
          <a:xfrm>
            <a:off x="457200" y="1600200"/>
            <a:ext cx="8229600" cy="3431678"/>
          </a:xfrm>
          <a:solidFill>
            <a:schemeClr val="bg1">
              <a:lumMod val="20000"/>
              <a:lumOff val="80000"/>
            </a:schemeClr>
          </a:solidFill>
        </p:spPr>
        <p:txBody>
          <a:bodyPr wrap="square" lIns="91425" tIns="91425" rIns="91425" bIns="91425">
            <a:noAutofit/>
          </a:bodyPr>
          <a:lstStyle/>
          <a:p>
            <a:pPr>
              <a:spcAft>
                <a:spcPct val="0"/>
              </a:spcAft>
              <a:tabLst/>
            </a:pPr>
            <a:r>
              <a:rPr lang="en-US" altLang="en-US" sz="2200" dirty="0">
                <a:solidFill>
                  <a:srgbClr val="000000"/>
                </a:solidFill>
                <a:latin typeface="Arial (Body)"/>
              </a:rPr>
              <a:t>Confidentiality is essential for counseling to be successful.</a:t>
            </a:r>
          </a:p>
          <a:p>
            <a:pPr>
              <a:spcAft>
                <a:spcPct val="0"/>
              </a:spcAft>
              <a:tabLst/>
            </a:pPr>
            <a:r>
              <a:rPr lang="en-US" altLang="en-US" sz="2200" dirty="0">
                <a:solidFill>
                  <a:srgbClr val="000000"/>
                </a:solidFill>
                <a:latin typeface="Arial (Body)"/>
              </a:rPr>
              <a:t>Confidentiality belongs to the client, not to the counselor.</a:t>
            </a:r>
          </a:p>
          <a:p>
            <a:pPr marL="741600" lvl="1" indent="-284400">
              <a:spcAft>
                <a:spcPct val="0"/>
              </a:spcAft>
            </a:pPr>
            <a:r>
              <a:rPr lang="en-US" altLang="en-US" sz="2200" dirty="0">
                <a:solidFill>
                  <a:srgbClr val="000000"/>
                </a:solidFill>
                <a:latin typeface="Arial (Body)"/>
              </a:rPr>
              <a:t>The client always has the right to waive confidentiality.</a:t>
            </a:r>
          </a:p>
          <a:p>
            <a:pPr marL="741600" lvl="1" indent="-284400">
              <a:spcAft>
                <a:spcPct val="0"/>
              </a:spcAft>
            </a:pPr>
            <a:r>
              <a:rPr lang="en-US" altLang="en-US" sz="2200" dirty="0">
                <a:solidFill>
                  <a:srgbClr val="000000"/>
                </a:solidFill>
                <a:latin typeface="Arial (Body)"/>
              </a:rPr>
              <a:t>Minors have an ethical right to confidentiality, but the legal rights belong to their parents or guardian.</a:t>
            </a:r>
          </a:p>
          <a:p>
            <a:pPr>
              <a:spcAft>
                <a:spcPct val="0"/>
              </a:spcAft>
              <a:tabLst/>
            </a:pPr>
            <a:r>
              <a:rPr lang="en-US" altLang="en-US" sz="2200" dirty="0">
                <a:solidFill>
                  <a:srgbClr val="000000"/>
                </a:solidFill>
                <a:latin typeface="Arial (Body)"/>
              </a:rPr>
              <a:t>At the beginning of the first session of each new counseling relationship, the professional school counselor should discuss confidentiality: what it means and its limitations.</a:t>
            </a:r>
          </a:p>
        </p:txBody>
      </p:sp>
    </p:spTree>
    <p:extLst>
      <p:ext uri="{BB962C8B-B14F-4D97-AF65-F5344CB8AC3E}">
        <p14:creationId xmlns:p14="http://schemas.microsoft.com/office/powerpoint/2010/main" val="22602098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defRPr/>
            </a:pPr>
            <a:r>
              <a:rPr lang="en-US" dirty="0">
                <a:latin typeface="Times New Roman" panose="02020603050405020304" pitchFamily="18" charset="0"/>
                <a:ea typeface="+mj-ea"/>
              </a:rPr>
              <a:t>Limits to Confidentiality</a:t>
            </a:r>
            <a:endParaRPr lang="en-US" sz="2000" b="0" dirty="0">
              <a:latin typeface="Times New Roman" panose="02020603050405020304" pitchFamily="18" charset="0"/>
              <a:ea typeface="+mj-ea"/>
            </a:endParaRPr>
          </a:p>
        </p:txBody>
      </p:sp>
      <p:sp>
        <p:nvSpPr>
          <p:cNvPr id="3" name="Text Placeholder 2"/>
          <p:cNvSpPr>
            <a:spLocks noGrp="1"/>
          </p:cNvSpPr>
          <p:nvPr>
            <p:ph type="body" idx="1"/>
          </p:nvPr>
        </p:nvSpPr>
        <p:spPr>
          <a:xfrm>
            <a:off x="457200" y="1600200"/>
            <a:ext cx="8229600" cy="4416563"/>
          </a:xfrm>
        </p:spPr>
        <p:txBody>
          <a:bodyPr wrap="square" lIns="91425" tIns="91425" rIns="91425" bIns="91425">
            <a:noAutofit/>
          </a:bodyPr>
          <a:lstStyle/>
          <a:p>
            <a:pPr>
              <a:spcAft>
                <a:spcPct val="0"/>
              </a:spcAft>
              <a:tabLst/>
            </a:pPr>
            <a:r>
              <a:rPr lang="en-US" altLang="en-US" sz="2000" dirty="0">
                <a:solidFill>
                  <a:srgbClr val="000000"/>
                </a:solidFill>
                <a:latin typeface="Arial (Body)"/>
              </a:rPr>
              <a:t>There are several instances in which counselors must break confidentiality.</a:t>
            </a:r>
          </a:p>
          <a:p>
            <a:pPr>
              <a:spcAft>
                <a:spcPct val="0"/>
              </a:spcAft>
              <a:tabLst/>
            </a:pPr>
            <a:r>
              <a:rPr lang="en-US" altLang="en-US" sz="2000" dirty="0">
                <a:solidFill>
                  <a:srgbClr val="000000"/>
                </a:solidFill>
                <a:latin typeface="Arial (Body)"/>
              </a:rPr>
              <a:t>The most important is the </a:t>
            </a:r>
            <a:r>
              <a:rPr lang="en-US" altLang="ja-JP" sz="2000" b="1" dirty="0">
                <a:solidFill>
                  <a:srgbClr val="000000"/>
                </a:solidFill>
                <a:latin typeface="Arial (Body)"/>
              </a:rPr>
              <a:t>duty to warn</a:t>
            </a:r>
            <a:r>
              <a:rPr lang="en-US" altLang="ja-JP" sz="2000" dirty="0">
                <a:solidFill>
                  <a:srgbClr val="000000"/>
                </a:solidFill>
                <a:latin typeface="Arial (Body)"/>
              </a:rPr>
              <a:t>.</a:t>
            </a:r>
          </a:p>
          <a:p>
            <a:pPr marL="741600" lvl="1" indent="-284400">
              <a:spcAft>
                <a:spcPct val="0"/>
              </a:spcAft>
            </a:pPr>
            <a:r>
              <a:rPr lang="en-US" altLang="en-US" sz="2000" dirty="0">
                <a:solidFill>
                  <a:srgbClr val="000000"/>
                </a:solidFill>
                <a:latin typeface="Arial (Body)"/>
              </a:rPr>
              <a:t>When the client is in danger of being harmed or is likely to harm someone else, the counselor may break confidentiality and tell the appropriate persons.</a:t>
            </a:r>
          </a:p>
          <a:p>
            <a:pPr>
              <a:spcAft>
                <a:spcPct val="0"/>
              </a:spcAft>
              <a:tabLst/>
            </a:pPr>
            <a:r>
              <a:rPr lang="en-US" altLang="en-US" sz="2000" dirty="0">
                <a:solidFill>
                  <a:srgbClr val="000000"/>
                </a:solidFill>
                <a:latin typeface="Arial (Body)"/>
              </a:rPr>
              <a:t>The duty-to-warn standard was first set out in the 1976 court decision in </a:t>
            </a:r>
            <a:r>
              <a:rPr lang="en-US" altLang="en-US" sz="2000" b="1" dirty="0">
                <a:solidFill>
                  <a:srgbClr val="000000"/>
                </a:solidFill>
                <a:latin typeface="Arial (Body)"/>
              </a:rPr>
              <a:t>Tarasoff v. Regents of the University of California</a:t>
            </a:r>
            <a:r>
              <a:rPr lang="en-US" altLang="en-US" sz="2000" dirty="0">
                <a:solidFill>
                  <a:srgbClr val="000000"/>
                </a:solidFill>
                <a:latin typeface="Arial (Body)"/>
              </a:rPr>
              <a:t>.</a:t>
            </a:r>
          </a:p>
          <a:p>
            <a:pPr marL="741600" lvl="1" indent="-284400">
              <a:spcAft>
                <a:spcPct val="0"/>
              </a:spcAft>
            </a:pPr>
            <a:r>
              <a:rPr lang="en-US" altLang="en-US" sz="2000" dirty="0">
                <a:solidFill>
                  <a:srgbClr val="000000"/>
                </a:solidFill>
                <a:latin typeface="Arial (Body)"/>
              </a:rPr>
              <a:t>This case established the legal duty to warn and protect an identifiable victim from a client’s potential or intended violence and has been the basis for many other court decisions across the country.</a:t>
            </a:r>
          </a:p>
        </p:txBody>
      </p:sp>
    </p:spTree>
    <p:extLst>
      <p:ext uri="{BB962C8B-B14F-4D97-AF65-F5344CB8AC3E}">
        <p14:creationId xmlns:p14="http://schemas.microsoft.com/office/powerpoint/2010/main" val="3896771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15371"/>
            <a:ext cx="8292353" cy="1097279"/>
          </a:xfrm>
        </p:spPr>
        <p:txBody>
          <a:bodyPr tIns="91425">
            <a:noAutofit/>
          </a:bodyPr>
          <a:lstStyle/>
          <a:p>
            <a:pPr lvl="0">
              <a:defRPr/>
            </a:pPr>
            <a:r>
              <a:rPr lang="en-US" dirty="0">
                <a:latin typeface="Times New Roman" panose="02020603050405020304" pitchFamily="18" charset="0"/>
                <a:ea typeface="+mj-ea"/>
              </a:rPr>
              <a:t>Professional Associations and Credentialing Organizations</a:t>
            </a:r>
            <a:endParaRPr lang="en-US" sz="2000" b="0" dirty="0">
              <a:latin typeface="Times New Roman" panose="02020603050405020304" pitchFamily="18" charset="0"/>
              <a:ea typeface="+mj-ea"/>
            </a:endParaRPr>
          </a:p>
        </p:txBody>
      </p:sp>
      <p:sp>
        <p:nvSpPr>
          <p:cNvPr id="3" name="Text Placeholder 2"/>
          <p:cNvSpPr>
            <a:spLocks noGrp="1"/>
          </p:cNvSpPr>
          <p:nvPr>
            <p:ph type="body" idx="1"/>
          </p:nvPr>
        </p:nvSpPr>
        <p:spPr>
          <a:xfrm>
            <a:off x="457200" y="1600200"/>
            <a:ext cx="8229600" cy="4208814"/>
          </a:xfrm>
        </p:spPr>
        <p:txBody>
          <a:bodyPr wrap="square" lIns="91425" tIns="91425" rIns="91425" bIns="91425">
            <a:noAutofit/>
          </a:bodyPr>
          <a:lstStyle/>
          <a:p>
            <a:pPr>
              <a:spcAft>
                <a:spcPct val="0"/>
              </a:spcAft>
              <a:tabLst/>
            </a:pPr>
            <a:r>
              <a:rPr lang="en-US" altLang="en-US" sz="1800" dirty="0">
                <a:latin typeface="Arial (Body)"/>
              </a:rPr>
              <a:t>The </a:t>
            </a:r>
            <a:r>
              <a:rPr lang="en-US" altLang="en-US" sz="1800" b="1" dirty="0">
                <a:latin typeface="Arial (Body)"/>
              </a:rPr>
              <a:t>American School Counselor Association </a:t>
            </a:r>
            <a:r>
              <a:rPr lang="en-US" altLang="en-US" sz="1800" dirty="0">
                <a:latin typeface="Arial (Body)"/>
              </a:rPr>
              <a:t>(A</a:t>
            </a:r>
            <a:r>
              <a:rPr lang="en-US" altLang="en-US" sz="100" dirty="0">
                <a:latin typeface="Arial (Body)"/>
              </a:rPr>
              <a:t> </a:t>
            </a:r>
            <a:r>
              <a:rPr lang="en-US" altLang="en-US" sz="1800" dirty="0">
                <a:latin typeface="Arial (Body)"/>
              </a:rPr>
              <a:t>S</a:t>
            </a:r>
            <a:r>
              <a:rPr lang="en-US" altLang="en-US" sz="100" dirty="0">
                <a:latin typeface="Arial (Body)"/>
              </a:rPr>
              <a:t> </a:t>
            </a:r>
            <a:r>
              <a:rPr lang="en-US" altLang="en-US" sz="1800" dirty="0">
                <a:latin typeface="Arial (Body)"/>
              </a:rPr>
              <a:t>C</a:t>
            </a:r>
            <a:r>
              <a:rPr lang="en-US" altLang="en-US" sz="100" dirty="0">
                <a:latin typeface="Arial (Body)"/>
              </a:rPr>
              <a:t> </a:t>
            </a:r>
            <a:r>
              <a:rPr lang="en-US" altLang="en-US" sz="1800" dirty="0">
                <a:latin typeface="Arial (Body)"/>
              </a:rPr>
              <a:t>A) is a semiautonomous division of the A</a:t>
            </a:r>
            <a:r>
              <a:rPr lang="en-US" altLang="en-US" sz="100" dirty="0">
                <a:latin typeface="Arial (Body)"/>
              </a:rPr>
              <a:t> </a:t>
            </a:r>
            <a:r>
              <a:rPr lang="en-US" altLang="en-US" sz="1800" dirty="0">
                <a:latin typeface="Arial (Body)"/>
              </a:rPr>
              <a:t>C</a:t>
            </a:r>
            <a:r>
              <a:rPr lang="en-US" altLang="en-US" sz="100" dirty="0">
                <a:latin typeface="Arial (Body)"/>
              </a:rPr>
              <a:t> </a:t>
            </a:r>
            <a:r>
              <a:rPr lang="en-US" altLang="en-US" sz="1800" dirty="0">
                <a:latin typeface="Arial (Body)"/>
              </a:rPr>
              <a:t>A and addresses school counseling issues.</a:t>
            </a:r>
          </a:p>
          <a:p>
            <a:pPr lvl="1" indent="-285750">
              <a:spcAft>
                <a:spcPct val="0"/>
              </a:spcAft>
            </a:pPr>
            <a:r>
              <a:rPr lang="en-US" altLang="en-US" sz="1800" dirty="0">
                <a:latin typeface="Arial (Body)"/>
              </a:rPr>
              <a:t>It supports school counselors’ efforts to help students focus on academic, social-emotional, and career development so they achieve success in school and are prepared to lead fulfilling lives as responsible members of society.</a:t>
            </a:r>
          </a:p>
          <a:p>
            <a:pPr lvl="1" indent="-285750">
              <a:spcAft>
                <a:spcPct val="0"/>
              </a:spcAft>
            </a:pPr>
            <a:r>
              <a:rPr lang="en-US" altLang="en-US" sz="1800" dirty="0">
                <a:latin typeface="Arial (Body)"/>
              </a:rPr>
              <a:t>It has local counseling association branches in nearly all 50 states.</a:t>
            </a:r>
          </a:p>
          <a:p>
            <a:pPr>
              <a:spcAft>
                <a:spcPct val="0"/>
              </a:spcAft>
              <a:tabLst/>
            </a:pPr>
            <a:r>
              <a:rPr lang="en-US" altLang="en-US" sz="1800" dirty="0">
                <a:latin typeface="Arial (Body)"/>
              </a:rPr>
              <a:t>A</a:t>
            </a:r>
            <a:r>
              <a:rPr lang="en-US" altLang="en-US" sz="100" dirty="0">
                <a:latin typeface="Arial (Body)"/>
              </a:rPr>
              <a:t> </a:t>
            </a:r>
            <a:r>
              <a:rPr lang="en-US" altLang="en-US" sz="1800" dirty="0">
                <a:latin typeface="Arial (Body)"/>
              </a:rPr>
              <a:t>S</a:t>
            </a:r>
            <a:r>
              <a:rPr lang="en-US" altLang="en-US" sz="100" dirty="0">
                <a:latin typeface="Arial (Body)"/>
              </a:rPr>
              <a:t> </a:t>
            </a:r>
            <a:r>
              <a:rPr lang="en-US" altLang="en-US" sz="1800" dirty="0">
                <a:latin typeface="Arial (Body)"/>
              </a:rPr>
              <a:t>C</a:t>
            </a:r>
            <a:r>
              <a:rPr lang="en-US" altLang="en-US" sz="100" dirty="0">
                <a:latin typeface="Arial (Body)"/>
              </a:rPr>
              <a:t> </a:t>
            </a:r>
            <a:r>
              <a:rPr lang="en-US" altLang="en-US" sz="1800" dirty="0">
                <a:latin typeface="Arial (Body)"/>
              </a:rPr>
              <a:t>A targets its efforts toward professional development, publications and other resources, research, and advocacy specifically for professional school counselors.</a:t>
            </a:r>
          </a:p>
          <a:p>
            <a:pPr marL="741553" lvl="1" indent="-284353">
              <a:spcAft>
                <a:spcPct val="0"/>
              </a:spcAft>
            </a:pPr>
            <a:r>
              <a:rPr lang="en-US" altLang="en-US" sz="1800" dirty="0">
                <a:latin typeface="Arial (Body)"/>
              </a:rPr>
              <a:t>It publishes the journal, </a:t>
            </a:r>
            <a:r>
              <a:rPr lang="en-US" altLang="en-US" sz="1800" b="1" dirty="0">
                <a:latin typeface="Arial (Body)"/>
              </a:rPr>
              <a:t>Professional School Counseling</a:t>
            </a:r>
            <a:r>
              <a:rPr lang="en-US" altLang="en-US" sz="1800" dirty="0">
                <a:latin typeface="Arial (Body)"/>
              </a:rPr>
              <a:t>, six times a year, and a bimonthly magazine, </a:t>
            </a:r>
            <a:r>
              <a:rPr lang="en-US" altLang="en-US" sz="1800" b="1" dirty="0">
                <a:latin typeface="Arial (Body)"/>
              </a:rPr>
              <a:t>The School Counselor.</a:t>
            </a:r>
          </a:p>
        </p:txBody>
      </p:sp>
    </p:spTree>
    <p:extLst>
      <p:ext uri="{BB962C8B-B14F-4D97-AF65-F5344CB8AC3E}">
        <p14:creationId xmlns:p14="http://schemas.microsoft.com/office/powerpoint/2010/main" val="27161977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defRPr/>
            </a:pPr>
            <a:r>
              <a:rPr lang="en-US" dirty="0">
                <a:latin typeface="Times New Roman" panose="02020603050405020304" pitchFamily="18" charset="0"/>
                <a:ea typeface="+mj-ea"/>
              </a:rPr>
              <a:t>Limits to Confidentiality</a:t>
            </a:r>
            <a:endParaRPr lang="en-US" sz="2000" b="0" dirty="0">
              <a:latin typeface="Times New Roman" panose="02020603050405020304" pitchFamily="18" charset="0"/>
              <a:ea typeface="+mj-ea"/>
            </a:endParaRPr>
          </a:p>
        </p:txBody>
      </p:sp>
      <p:sp>
        <p:nvSpPr>
          <p:cNvPr id="3" name="Text Placeholder 2"/>
          <p:cNvSpPr>
            <a:spLocks noGrp="1"/>
          </p:cNvSpPr>
          <p:nvPr>
            <p:ph type="body" idx="1"/>
          </p:nvPr>
        </p:nvSpPr>
        <p:spPr>
          <a:xfrm>
            <a:off x="457200" y="1600200"/>
            <a:ext cx="8229600" cy="4216509"/>
          </a:xfrm>
        </p:spPr>
        <p:txBody>
          <a:bodyPr wrap="square" lIns="91425" tIns="91425" rIns="91425" bIns="91425">
            <a:noAutofit/>
          </a:bodyPr>
          <a:lstStyle/>
          <a:p>
            <a:pPr>
              <a:spcAft>
                <a:spcPct val="0"/>
              </a:spcAft>
              <a:tabLst/>
            </a:pPr>
            <a:r>
              <a:rPr lang="en-US" altLang="en-US" sz="2200" dirty="0">
                <a:solidFill>
                  <a:srgbClr val="000000"/>
                </a:solidFill>
                <a:latin typeface="Arial (Body)"/>
              </a:rPr>
              <a:t>Several other situations constrain the limits of confidentiality:</a:t>
            </a:r>
          </a:p>
          <a:p>
            <a:pPr marL="741600" lvl="1" indent="-284400">
              <a:spcAft>
                <a:spcPct val="0"/>
              </a:spcAft>
            </a:pPr>
            <a:r>
              <a:rPr lang="en-US" altLang="en-US" sz="2200" b="1" dirty="0">
                <a:solidFill>
                  <a:srgbClr val="000000"/>
                </a:solidFill>
                <a:latin typeface="Arial (Body)"/>
              </a:rPr>
              <a:t>Subordinates: </a:t>
            </a:r>
            <a:r>
              <a:rPr lang="en-US" altLang="en-US" sz="2200" dirty="0">
                <a:solidFill>
                  <a:srgbClr val="000000"/>
                </a:solidFill>
                <a:latin typeface="Arial (Body)"/>
              </a:rPr>
              <a:t>Counselors make every effort to ensure that privacy and confidentiality of clients are maintained by subordinates.</a:t>
            </a:r>
          </a:p>
          <a:p>
            <a:pPr marL="741600" lvl="1" indent="-284400">
              <a:spcAft>
                <a:spcPct val="0"/>
              </a:spcAft>
            </a:pPr>
            <a:r>
              <a:rPr lang="en-US" altLang="en-US" sz="2200" b="1" dirty="0">
                <a:solidFill>
                  <a:srgbClr val="000000"/>
                </a:solidFill>
                <a:latin typeface="Arial (Body)"/>
              </a:rPr>
              <a:t>Interdisciplinary teams</a:t>
            </a:r>
            <a:r>
              <a:rPr lang="en-US" altLang="en-US" sz="2200" dirty="0">
                <a:solidFill>
                  <a:srgbClr val="000000"/>
                </a:solidFill>
                <a:latin typeface="Arial (Body)"/>
              </a:rPr>
              <a:t>: The client should be informed of the interdisciplinary team’s existence and the information being shared.</a:t>
            </a:r>
          </a:p>
          <a:p>
            <a:pPr marL="741600" lvl="1" indent="-284400">
              <a:spcAft>
                <a:spcPct val="0"/>
              </a:spcAft>
            </a:pPr>
            <a:r>
              <a:rPr lang="en-US" altLang="en-US" sz="2200" b="1" dirty="0">
                <a:solidFill>
                  <a:srgbClr val="000000"/>
                </a:solidFill>
                <a:latin typeface="Arial (Body)"/>
              </a:rPr>
              <a:t>Consultation: </a:t>
            </a:r>
            <a:r>
              <a:rPr lang="en-US" altLang="en-US" sz="2200" dirty="0">
                <a:solidFill>
                  <a:srgbClr val="000000"/>
                </a:solidFill>
                <a:latin typeface="Arial (Body)"/>
              </a:rPr>
              <a:t>The professional school counselor has a right to consult with a colleague or supervisor.</a:t>
            </a:r>
          </a:p>
          <a:p>
            <a:pPr marL="741600" lvl="1" indent="-284400">
              <a:spcAft>
                <a:spcPct val="0"/>
              </a:spcAft>
            </a:pPr>
            <a:r>
              <a:rPr lang="en-US" altLang="en-US" sz="2200" b="1" dirty="0">
                <a:solidFill>
                  <a:srgbClr val="000000"/>
                </a:solidFill>
                <a:latin typeface="Arial (Body)"/>
              </a:rPr>
              <a:t>Groups and families: </a:t>
            </a:r>
            <a:r>
              <a:rPr lang="en-US" altLang="en-US" sz="2200" dirty="0">
                <a:solidFill>
                  <a:srgbClr val="000000"/>
                </a:solidFill>
                <a:latin typeface="Arial (Body)"/>
              </a:rPr>
              <a:t>In group or family counseling settings, confidentiality is not guaranteed.</a:t>
            </a:r>
          </a:p>
        </p:txBody>
      </p:sp>
    </p:spTree>
    <p:extLst>
      <p:ext uri="{BB962C8B-B14F-4D97-AF65-F5344CB8AC3E}">
        <p14:creationId xmlns:p14="http://schemas.microsoft.com/office/powerpoint/2010/main" val="13599289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r>
              <a:rPr lang="en-US" altLang="en-US" dirty="0">
                <a:latin typeface="Times New Roman" panose="02020603050405020304" pitchFamily="18" charset="0"/>
              </a:rPr>
              <a:t>Limits to Confidentiality</a:t>
            </a:r>
            <a:endParaRPr lang="en-US" altLang="en-US" sz="2000" b="0" dirty="0">
              <a:latin typeface="Times New Roman" panose="02020603050405020304" pitchFamily="18" charset="0"/>
            </a:endParaRPr>
          </a:p>
        </p:txBody>
      </p:sp>
      <p:sp>
        <p:nvSpPr>
          <p:cNvPr id="3" name="Text Placeholder 2"/>
          <p:cNvSpPr>
            <a:spLocks noGrp="1"/>
          </p:cNvSpPr>
          <p:nvPr>
            <p:ph type="body" idx="1"/>
          </p:nvPr>
        </p:nvSpPr>
        <p:spPr>
          <a:xfrm>
            <a:off x="457200" y="1600199"/>
            <a:ext cx="8229600" cy="4710953"/>
          </a:xfrm>
        </p:spPr>
        <p:txBody>
          <a:bodyPr wrap="square" lIns="91425" tIns="91425" rIns="91425" bIns="91425">
            <a:noAutofit/>
          </a:bodyPr>
          <a:lstStyle/>
          <a:p>
            <a:pPr marL="741600" lvl="1" indent="-284400">
              <a:spcAft>
                <a:spcPct val="0"/>
              </a:spcAft>
            </a:pPr>
            <a:r>
              <a:rPr lang="en-US" altLang="en-US" sz="2200" b="1" dirty="0">
                <a:solidFill>
                  <a:srgbClr val="000000"/>
                </a:solidFill>
                <a:latin typeface="Arial (Body)"/>
              </a:rPr>
              <a:t>Third-party payers: </a:t>
            </a:r>
            <a:r>
              <a:rPr lang="en-US" altLang="en-US" sz="2200" dirty="0">
                <a:solidFill>
                  <a:srgbClr val="000000"/>
                </a:solidFill>
                <a:latin typeface="Arial (Body)"/>
              </a:rPr>
              <a:t>The counselor should disclose information to third-party payers only with the client’s permission.</a:t>
            </a:r>
          </a:p>
          <a:p>
            <a:pPr marL="741600" lvl="1" indent="-284400">
              <a:spcAft>
                <a:spcPct val="0"/>
              </a:spcAft>
            </a:pPr>
            <a:r>
              <a:rPr lang="en-US" altLang="en-US" sz="2200" b="1" dirty="0">
                <a:solidFill>
                  <a:srgbClr val="000000"/>
                </a:solidFill>
                <a:latin typeface="Arial (Body)"/>
              </a:rPr>
              <a:t>Minors: </a:t>
            </a:r>
            <a:r>
              <a:rPr lang="en-US" altLang="en-US" sz="2200" dirty="0">
                <a:solidFill>
                  <a:srgbClr val="000000"/>
                </a:solidFill>
                <a:latin typeface="Arial (Body)"/>
              </a:rPr>
              <a:t>Numerous minor consent laws apply and vary across states.</a:t>
            </a:r>
          </a:p>
          <a:p>
            <a:pPr marL="741600" lvl="1" indent="-284400">
              <a:spcAft>
                <a:spcPct val="0"/>
              </a:spcAft>
            </a:pPr>
            <a:r>
              <a:rPr lang="en-US" altLang="en-US" sz="2200" b="1" dirty="0">
                <a:solidFill>
                  <a:srgbClr val="000000"/>
                </a:solidFill>
                <a:latin typeface="Arial (Body)"/>
              </a:rPr>
              <a:t>Contagious, life-threatening diseases: </a:t>
            </a:r>
            <a:r>
              <a:rPr lang="en-US" altLang="en-US" sz="2200" dirty="0">
                <a:solidFill>
                  <a:srgbClr val="000000"/>
                </a:solidFill>
                <a:latin typeface="Arial (Body)"/>
              </a:rPr>
              <a:t>The counselor is </a:t>
            </a:r>
            <a:r>
              <a:rPr lang="en-US" altLang="en-US" sz="2200" b="1" dirty="0">
                <a:solidFill>
                  <a:srgbClr val="000000"/>
                </a:solidFill>
                <a:latin typeface="Arial (Body)"/>
              </a:rPr>
              <a:t>justified </a:t>
            </a:r>
            <a:r>
              <a:rPr lang="en-US" altLang="en-US" sz="2200" dirty="0">
                <a:solidFill>
                  <a:srgbClr val="000000"/>
                </a:solidFill>
                <a:latin typeface="Arial (Body)"/>
              </a:rPr>
              <a:t>in breaking confidentiality if a third party’s relationship with the client involves the possibility of contracting the disease and the client does not plan on telling the third party.</a:t>
            </a:r>
          </a:p>
          <a:p>
            <a:pPr marL="741600" lvl="1" indent="-284400">
              <a:spcAft>
                <a:spcPct val="0"/>
              </a:spcAft>
            </a:pPr>
            <a:r>
              <a:rPr lang="en-US" altLang="en-US" sz="2200" b="1" dirty="0">
                <a:solidFill>
                  <a:srgbClr val="000000"/>
                </a:solidFill>
                <a:latin typeface="Arial (Body)"/>
              </a:rPr>
              <a:t>Court-ordered disclosure: </a:t>
            </a:r>
            <a:r>
              <a:rPr lang="en-US" altLang="en-US" sz="2200" dirty="0">
                <a:solidFill>
                  <a:srgbClr val="000000"/>
                </a:solidFill>
                <a:latin typeface="Arial (Body)"/>
              </a:rPr>
              <a:t>Even if ordered to reveal confidential information by a judge, counselors should limit what they reveal to only what is absolutely necessary.</a:t>
            </a:r>
          </a:p>
        </p:txBody>
      </p:sp>
    </p:spTree>
    <p:extLst>
      <p:ext uri="{BB962C8B-B14F-4D97-AF65-F5344CB8AC3E}">
        <p14:creationId xmlns:p14="http://schemas.microsoft.com/office/powerpoint/2010/main" val="24935596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1"/>
            <a:ext cx="8337176" cy="1097279"/>
          </a:xfrm>
        </p:spPr>
        <p:txBody>
          <a:bodyPr tIns="91425">
            <a:noAutofit/>
          </a:bodyPr>
          <a:lstStyle/>
          <a:p>
            <a:pPr lvl="0">
              <a:defRPr/>
            </a:pPr>
            <a:r>
              <a:rPr lang="en-US" sz="3200" dirty="0">
                <a:latin typeface="Times New Roman" panose="02020603050405020304" pitchFamily="18" charset="0"/>
                <a:ea typeface="+mj-ea"/>
              </a:rPr>
              <a:t>Confidentiality and Privileged Communication</a:t>
            </a:r>
          </a:p>
        </p:txBody>
      </p:sp>
      <p:sp>
        <p:nvSpPr>
          <p:cNvPr id="3" name="Text Placeholder 2"/>
          <p:cNvSpPr>
            <a:spLocks noGrp="1"/>
          </p:cNvSpPr>
          <p:nvPr>
            <p:ph type="body" idx="1"/>
          </p:nvPr>
        </p:nvSpPr>
        <p:spPr>
          <a:xfrm>
            <a:off x="457200" y="1600200"/>
            <a:ext cx="8229600" cy="3970287"/>
          </a:xfrm>
        </p:spPr>
        <p:txBody>
          <a:bodyPr wrap="square" lIns="91425" tIns="91425" rIns="91425" bIns="91425">
            <a:noAutofit/>
          </a:bodyPr>
          <a:lstStyle/>
          <a:p>
            <a:pPr>
              <a:spcAft>
                <a:spcPct val="0"/>
              </a:spcAft>
              <a:buSzPts val="2400"/>
              <a:tabLst/>
            </a:pPr>
            <a:r>
              <a:rPr lang="en-US" altLang="en-US" sz="2400" b="1" dirty="0">
                <a:solidFill>
                  <a:srgbClr val="000000"/>
                </a:solidFill>
                <a:latin typeface="Arial (Body)"/>
              </a:rPr>
              <a:t>Privileged communication </a:t>
            </a:r>
            <a:r>
              <a:rPr lang="en-US" altLang="en-US" sz="2400" dirty="0">
                <a:solidFill>
                  <a:srgbClr val="000000"/>
                </a:solidFill>
                <a:latin typeface="Arial (Body)"/>
              </a:rPr>
              <a:t>is the legal term to describe the privacy of the counselor-client communication.</a:t>
            </a:r>
          </a:p>
          <a:p>
            <a:pPr marL="741600" lvl="1" indent="-284400">
              <a:spcAft>
                <a:spcPct val="0"/>
              </a:spcAft>
              <a:buSzPts val="2400"/>
            </a:pPr>
            <a:r>
              <a:rPr lang="en-US" altLang="en-US" sz="2400" dirty="0">
                <a:solidFill>
                  <a:srgbClr val="000000"/>
                </a:solidFill>
                <a:latin typeface="Arial (Body)"/>
              </a:rPr>
              <a:t>It applies only to testifying in a court of law.</a:t>
            </a:r>
          </a:p>
          <a:p>
            <a:pPr marL="255651" lvl="0" indent="-255651">
              <a:spcAft>
                <a:spcPct val="0"/>
              </a:spcAft>
              <a:buSzPts val="2400"/>
              <a:tabLst/>
            </a:pPr>
            <a:r>
              <a:rPr lang="en-US" altLang="en-US" sz="2400" dirty="0">
                <a:solidFill>
                  <a:srgbClr val="000000"/>
                </a:solidFill>
                <a:latin typeface="Arial (Body)"/>
              </a:rPr>
              <a:t>The privilege belongs to the client, who always has the right to waive the privilege and allow the counselor to testify.</a:t>
            </a:r>
          </a:p>
          <a:p>
            <a:pPr marL="255651" lvl="0" indent="-255651">
              <a:spcAft>
                <a:spcPct val="0"/>
              </a:spcAft>
              <a:buSzPts val="2400"/>
              <a:tabLst/>
            </a:pPr>
            <a:r>
              <a:rPr lang="en-US" altLang="en-US" sz="2400" dirty="0">
                <a:solidFill>
                  <a:srgbClr val="000000"/>
                </a:solidFill>
                <a:latin typeface="Arial (Body)"/>
              </a:rPr>
              <a:t>It is essential that counselors become familiar with their local mandates and policies for determining the extent to which privileged communication applies to their situation.</a:t>
            </a:r>
          </a:p>
        </p:txBody>
      </p:sp>
    </p:spTree>
    <p:extLst>
      <p:ext uri="{BB962C8B-B14F-4D97-AF65-F5344CB8AC3E}">
        <p14:creationId xmlns:p14="http://schemas.microsoft.com/office/powerpoint/2010/main" val="28136503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defRPr/>
            </a:pPr>
            <a:r>
              <a:rPr lang="en-US" dirty="0">
                <a:latin typeface="Times New Roman" panose="02020603050405020304" pitchFamily="18" charset="0"/>
                <a:ea typeface="+mj-ea"/>
              </a:rPr>
              <a:t>Minor Consent Laws</a:t>
            </a:r>
            <a:endParaRPr lang="en-US" sz="2000" b="0" dirty="0">
              <a:latin typeface="Times New Roman" panose="02020603050405020304" pitchFamily="18" charset="0"/>
              <a:ea typeface="+mj-ea"/>
            </a:endParaRPr>
          </a:p>
        </p:txBody>
      </p:sp>
      <p:sp>
        <p:nvSpPr>
          <p:cNvPr id="3" name="Text Placeholder 2"/>
          <p:cNvSpPr>
            <a:spLocks noGrp="1"/>
          </p:cNvSpPr>
          <p:nvPr>
            <p:ph type="body" idx="1"/>
          </p:nvPr>
        </p:nvSpPr>
        <p:spPr>
          <a:xfrm>
            <a:off x="457200" y="1600200"/>
            <a:ext cx="8157882" cy="4147259"/>
          </a:xfrm>
        </p:spPr>
        <p:txBody>
          <a:bodyPr wrap="square" lIns="91425" tIns="91425" rIns="91425" bIns="91425">
            <a:noAutofit/>
          </a:bodyPr>
          <a:lstStyle/>
          <a:p>
            <a:pPr>
              <a:spcAft>
                <a:spcPct val="0"/>
              </a:spcAft>
              <a:buSzPts val="2400"/>
              <a:tabLst/>
            </a:pPr>
            <a:r>
              <a:rPr lang="en-US" altLang="en-US" sz="2400" b="1" dirty="0">
                <a:latin typeface="Arial (Body)"/>
              </a:rPr>
              <a:t>Minor consent laws </a:t>
            </a:r>
            <a:r>
              <a:rPr lang="en-US" altLang="en-US" sz="2400" dirty="0">
                <a:latin typeface="Arial (Body)"/>
              </a:rPr>
              <a:t>allow certain minors to seek treatment for certain conditions, usually involving substance abuse, mental health, and some reproductive health areas.</a:t>
            </a:r>
          </a:p>
          <a:p>
            <a:pPr>
              <a:spcAft>
                <a:spcPct val="0"/>
              </a:spcAft>
              <a:buSzPts val="2400"/>
              <a:tabLst/>
            </a:pPr>
            <a:r>
              <a:rPr lang="en-US" altLang="en-US" sz="2400" dirty="0">
                <a:latin typeface="Arial (Body)"/>
              </a:rPr>
              <a:t>These laws are based on federal law, 42 U.S.C. § 290dd-2, and federal regulation, 42 C.F.R.</a:t>
            </a:r>
          </a:p>
          <a:p>
            <a:pPr marL="741600" lvl="1" indent="-284400">
              <a:spcAft>
                <a:spcPct val="0"/>
              </a:spcAft>
              <a:buSzPts val="2400"/>
            </a:pPr>
            <a:r>
              <a:rPr lang="en-US" altLang="en-US" sz="2400" dirty="0">
                <a:latin typeface="Arial (Body)"/>
              </a:rPr>
              <a:t>The law prohibits the release of these records to anyone without the client’s informed consent and includes clients under the age of 18 years, even if they are in school and living with a parent/guardian.</a:t>
            </a:r>
          </a:p>
        </p:txBody>
      </p:sp>
    </p:spTree>
    <p:extLst>
      <p:ext uri="{BB962C8B-B14F-4D97-AF65-F5344CB8AC3E}">
        <p14:creationId xmlns:p14="http://schemas.microsoft.com/office/powerpoint/2010/main" val="20033277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r>
              <a:rPr lang="en-US" altLang="en-US" dirty="0">
                <a:latin typeface="Times New Roman" panose="02020603050405020304" pitchFamily="18" charset="0"/>
              </a:rPr>
              <a:t>Minor Consent Laws</a:t>
            </a:r>
            <a:endParaRPr lang="en-US" altLang="en-US" sz="2000" b="0" dirty="0">
              <a:latin typeface="Times New Roman" panose="02020603050405020304" pitchFamily="18" charset="0"/>
            </a:endParaRPr>
          </a:p>
        </p:txBody>
      </p:sp>
      <p:sp>
        <p:nvSpPr>
          <p:cNvPr id="3" name="Text Placeholder 2"/>
          <p:cNvSpPr>
            <a:spLocks noGrp="1"/>
          </p:cNvSpPr>
          <p:nvPr>
            <p:ph type="body" idx="1"/>
          </p:nvPr>
        </p:nvSpPr>
        <p:spPr>
          <a:xfrm>
            <a:off x="457200" y="1600200"/>
            <a:ext cx="8095129" cy="4719918"/>
          </a:xfrm>
        </p:spPr>
        <p:txBody>
          <a:bodyPr wrap="square" lIns="91425" tIns="91425" rIns="91425" bIns="91425">
            <a:noAutofit/>
          </a:bodyPr>
          <a:lstStyle/>
          <a:p>
            <a:pPr>
              <a:spcAft>
                <a:spcPct val="0"/>
              </a:spcAft>
              <a:tabLst/>
            </a:pPr>
            <a:r>
              <a:rPr lang="en-US" altLang="en-US" sz="2200" dirty="0">
                <a:latin typeface="Arial (Body)"/>
              </a:rPr>
              <a:t>Students suspected of having a substance abuse problem can be referred to school-based student assistance programs (S</a:t>
            </a:r>
            <a:r>
              <a:rPr lang="en-US" altLang="en-US" sz="100" dirty="0">
                <a:latin typeface="Arial (Body)"/>
              </a:rPr>
              <a:t> </a:t>
            </a:r>
            <a:r>
              <a:rPr lang="en-US" altLang="en-US" sz="2200" dirty="0">
                <a:latin typeface="Arial (Body)"/>
              </a:rPr>
              <a:t>A</a:t>
            </a:r>
            <a:r>
              <a:rPr lang="en-US" altLang="en-US" sz="100" dirty="0">
                <a:latin typeface="Arial (Body)"/>
              </a:rPr>
              <a:t> </a:t>
            </a:r>
            <a:r>
              <a:rPr lang="en-US" altLang="en-US" sz="2200" dirty="0">
                <a:latin typeface="Arial (Body)"/>
              </a:rPr>
              <a:t>Ps). If the team believes the student has a substance abuse problem, they can have the student assessed and referred for appropriate assistance.</a:t>
            </a:r>
          </a:p>
          <a:p>
            <a:pPr>
              <a:spcAft>
                <a:spcPct val="0"/>
              </a:spcAft>
              <a:tabLst/>
            </a:pPr>
            <a:r>
              <a:rPr lang="en-US" altLang="en-US" sz="2200" dirty="0">
                <a:latin typeface="Arial (Body)"/>
              </a:rPr>
              <a:t>However, there is some controversy surrounding the role of parents in this process. Under federal law, the student can be referred and complete treatment without the parent’s/ guardian’s knowledge.</a:t>
            </a:r>
          </a:p>
          <a:p>
            <a:pPr marL="741600" lvl="1" indent="-284400">
              <a:spcAft>
                <a:spcPct val="0"/>
              </a:spcAft>
            </a:pPr>
            <a:r>
              <a:rPr lang="en-US" altLang="en-US" sz="2200" dirty="0">
                <a:latin typeface="Arial (Body)"/>
              </a:rPr>
              <a:t>As a result, states have taken different approaches in deciding to whom this law applies. In general, the patient must be old enough to understand the problem, the treatment options, and the consequences.</a:t>
            </a:r>
          </a:p>
        </p:txBody>
      </p:sp>
    </p:spTree>
    <p:extLst>
      <p:ext uri="{BB962C8B-B14F-4D97-AF65-F5344CB8AC3E}">
        <p14:creationId xmlns:p14="http://schemas.microsoft.com/office/powerpoint/2010/main" val="15222015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defRPr/>
            </a:pPr>
            <a:r>
              <a:rPr lang="en-US" dirty="0">
                <a:latin typeface="Times New Roman" panose="02020603050405020304" pitchFamily="18" charset="0"/>
                <a:ea typeface="+mj-ea"/>
              </a:rPr>
              <a:t>Minor Consent Laws</a:t>
            </a:r>
            <a:endParaRPr lang="en-US" sz="2000" b="0" dirty="0">
              <a:latin typeface="Times New Roman" panose="02020603050405020304" pitchFamily="18" charset="0"/>
              <a:ea typeface="+mj-ea"/>
            </a:endParaRPr>
          </a:p>
        </p:txBody>
      </p:sp>
      <p:sp>
        <p:nvSpPr>
          <p:cNvPr id="3" name="Text Placeholder 2"/>
          <p:cNvSpPr>
            <a:spLocks noGrp="1"/>
          </p:cNvSpPr>
          <p:nvPr>
            <p:ph type="body" idx="1"/>
          </p:nvPr>
        </p:nvSpPr>
        <p:spPr/>
        <p:txBody>
          <a:bodyPr wrap="square" lIns="91425" tIns="91425" rIns="91425" bIns="91425">
            <a:noAutofit/>
          </a:bodyPr>
          <a:lstStyle/>
          <a:p>
            <a:pPr>
              <a:spcAft>
                <a:spcPct val="0"/>
              </a:spcAft>
              <a:tabLst/>
            </a:pPr>
            <a:r>
              <a:rPr lang="en-US" altLang="en-US" sz="2200" dirty="0">
                <a:latin typeface="Arial (Body)"/>
              </a:rPr>
              <a:t>It is critical that professional school counselors and other student services personnel become familiar with the minor consent laws in the state in which they work to ensure compliance.</a:t>
            </a:r>
          </a:p>
          <a:p>
            <a:pPr>
              <a:spcAft>
                <a:spcPct val="0"/>
              </a:spcAft>
              <a:tabLst/>
            </a:pPr>
            <a:r>
              <a:rPr lang="en-US" altLang="en-US" sz="2200" dirty="0">
                <a:latin typeface="Arial (Body)"/>
              </a:rPr>
              <a:t>Counselors should not wait until they are faced with a situation to figure out where they stand on an issue.</a:t>
            </a:r>
          </a:p>
          <a:p>
            <a:pPr marL="741600" lvl="1" indent="-284400">
              <a:spcAft>
                <a:spcPct val="0"/>
              </a:spcAft>
            </a:pPr>
            <a:r>
              <a:rPr lang="en-US" altLang="en-US" sz="2200" dirty="0">
                <a:latin typeface="Arial (Body)"/>
              </a:rPr>
              <a:t>For example, parents may be angry when they discover they were not informed of their children’s substance abuse treatment or that their child has a sexually transmitted disease and the counselor knew and did not notify them of the situation.</a:t>
            </a:r>
          </a:p>
        </p:txBody>
      </p:sp>
    </p:spTree>
    <p:extLst>
      <p:ext uri="{BB962C8B-B14F-4D97-AF65-F5344CB8AC3E}">
        <p14:creationId xmlns:p14="http://schemas.microsoft.com/office/powerpoint/2010/main" val="3177495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defRPr/>
            </a:pPr>
            <a:r>
              <a:rPr lang="en-US" dirty="0">
                <a:latin typeface="Times New Roman" panose="02020603050405020304" pitchFamily="18" charset="0"/>
                <a:ea typeface="+mj-ea"/>
              </a:rPr>
              <a:t>Educational Records</a:t>
            </a:r>
            <a:endParaRPr lang="en-US" sz="2000" b="0" dirty="0">
              <a:latin typeface="Times New Roman" panose="02020603050405020304" pitchFamily="18" charset="0"/>
              <a:ea typeface="+mj-ea"/>
            </a:endParaRPr>
          </a:p>
        </p:txBody>
      </p:sp>
      <p:sp>
        <p:nvSpPr>
          <p:cNvPr id="3" name="Text Placeholder 2"/>
          <p:cNvSpPr>
            <a:spLocks noGrp="1"/>
          </p:cNvSpPr>
          <p:nvPr>
            <p:ph type="body" idx="1"/>
          </p:nvPr>
        </p:nvSpPr>
        <p:spPr>
          <a:xfrm>
            <a:off x="470043" y="1524000"/>
            <a:ext cx="8229600" cy="4530725"/>
          </a:xfrm>
        </p:spPr>
        <p:txBody>
          <a:bodyPr wrap="square" lIns="91425" tIns="91425" rIns="91425" bIns="91425">
            <a:noAutofit/>
          </a:bodyPr>
          <a:lstStyle/>
          <a:p>
            <a:pPr>
              <a:spcAft>
                <a:spcPct val="0"/>
              </a:spcAft>
              <a:tabLst/>
            </a:pPr>
            <a:r>
              <a:rPr lang="en-US" altLang="en-US" sz="2000" b="1" dirty="0">
                <a:solidFill>
                  <a:srgbClr val="FFCCCC"/>
                </a:solidFill>
                <a:latin typeface="Arial (Body)"/>
              </a:rPr>
              <a:t>Educational records </a:t>
            </a:r>
            <a:r>
              <a:rPr lang="en-US" altLang="en-US" sz="2000" dirty="0">
                <a:solidFill>
                  <a:srgbClr val="FFCCCC"/>
                </a:solidFill>
                <a:latin typeface="Arial (Body)"/>
              </a:rPr>
              <a:t>are all the records of a student’s achievement, attendance, behavior, testing, school activities, and other information the school collects.</a:t>
            </a:r>
          </a:p>
          <a:p>
            <a:pPr>
              <a:spcAft>
                <a:spcPct val="0"/>
              </a:spcAft>
              <a:tabLst/>
            </a:pPr>
            <a:r>
              <a:rPr lang="en-US" altLang="en-US" sz="2000" dirty="0">
                <a:solidFill>
                  <a:srgbClr val="FFCCCC"/>
                </a:solidFill>
                <a:latin typeface="Arial (Body)"/>
              </a:rPr>
              <a:t>The inspection, dissemination, and access to student educational records must be in accordance with the </a:t>
            </a:r>
            <a:r>
              <a:rPr lang="en-US" altLang="en-US" sz="2000" b="1" dirty="0">
                <a:solidFill>
                  <a:srgbClr val="FFCCCC"/>
                </a:solidFill>
                <a:latin typeface="Arial (Body)"/>
              </a:rPr>
              <a:t>Family Educational Rights and Privacy Act (</a:t>
            </a:r>
            <a:r>
              <a:rPr lang="pt-BR" altLang="en-US" sz="2000" b="1" dirty="0">
                <a:solidFill>
                  <a:srgbClr val="FFCCCC"/>
                </a:solidFill>
                <a:latin typeface="Arial (Body)"/>
              </a:rPr>
              <a:t>F</a:t>
            </a:r>
            <a:r>
              <a:rPr lang="pt-BR" altLang="en-US" sz="100" b="1" dirty="0">
                <a:solidFill>
                  <a:srgbClr val="FFCCCC"/>
                </a:solidFill>
                <a:latin typeface="Arial (Body)"/>
              </a:rPr>
              <a:t> </a:t>
            </a:r>
            <a:r>
              <a:rPr lang="pt-BR" altLang="en-US" sz="2000" b="1" dirty="0">
                <a:solidFill>
                  <a:srgbClr val="FFCCCC"/>
                </a:solidFill>
                <a:latin typeface="Arial (Body)"/>
              </a:rPr>
              <a:t>E</a:t>
            </a:r>
            <a:r>
              <a:rPr lang="pt-BR" altLang="en-US" sz="100" b="1" dirty="0">
                <a:solidFill>
                  <a:srgbClr val="FFCCCC"/>
                </a:solidFill>
                <a:latin typeface="Arial (Body)"/>
              </a:rPr>
              <a:t> </a:t>
            </a:r>
            <a:r>
              <a:rPr lang="pt-BR" altLang="en-US" sz="2000" b="1" dirty="0">
                <a:solidFill>
                  <a:srgbClr val="FFCCCC"/>
                </a:solidFill>
                <a:latin typeface="Arial (Body)"/>
              </a:rPr>
              <a:t>R</a:t>
            </a:r>
            <a:r>
              <a:rPr lang="pt-BR" altLang="en-US" sz="100" b="1" dirty="0">
                <a:solidFill>
                  <a:srgbClr val="FFCCCC"/>
                </a:solidFill>
                <a:latin typeface="Arial (Body)"/>
              </a:rPr>
              <a:t> </a:t>
            </a:r>
            <a:r>
              <a:rPr lang="pt-BR" altLang="en-US" sz="2000" b="1" dirty="0">
                <a:solidFill>
                  <a:srgbClr val="FFCCCC"/>
                </a:solidFill>
                <a:latin typeface="Arial (Body)"/>
              </a:rPr>
              <a:t>P</a:t>
            </a:r>
            <a:r>
              <a:rPr lang="pt-BR" altLang="en-US" sz="100" b="1" dirty="0">
                <a:solidFill>
                  <a:srgbClr val="FFCCCC"/>
                </a:solidFill>
                <a:latin typeface="Arial (Body)"/>
              </a:rPr>
              <a:t> </a:t>
            </a:r>
            <a:r>
              <a:rPr lang="pt-BR" altLang="en-US" sz="2000" b="1" dirty="0">
                <a:solidFill>
                  <a:srgbClr val="FFCCCC"/>
                </a:solidFill>
                <a:latin typeface="Arial (Body)"/>
              </a:rPr>
              <a:t>A</a:t>
            </a:r>
            <a:r>
              <a:rPr lang="en-US" altLang="en-US" sz="2000" b="1" dirty="0">
                <a:solidFill>
                  <a:srgbClr val="FFCCCC"/>
                </a:solidFill>
                <a:latin typeface="Arial (Body)"/>
              </a:rPr>
              <a:t>) </a:t>
            </a:r>
            <a:r>
              <a:rPr lang="en-US" altLang="en-US" sz="2000" dirty="0">
                <a:solidFill>
                  <a:srgbClr val="FFCCCC"/>
                </a:solidFill>
                <a:latin typeface="Arial (Body)"/>
              </a:rPr>
              <a:t>of 1974, also known as the Buckley Amendment.</a:t>
            </a:r>
          </a:p>
          <a:p>
            <a:pPr marL="741600" lvl="1" indent="-284400">
              <a:spcAft>
                <a:spcPct val="0"/>
              </a:spcAft>
            </a:pPr>
            <a:r>
              <a:rPr lang="en-US" altLang="en-US" sz="2000" dirty="0">
                <a:solidFill>
                  <a:srgbClr val="FFCCCC"/>
                </a:solidFill>
                <a:latin typeface="Arial (Body)"/>
              </a:rPr>
              <a:t>The first provision requires schools/systems annually to send a notice to parents/guardians regarding their right to review their children’s records and to file a complaint if they disagree with anything in the record.</a:t>
            </a:r>
          </a:p>
          <a:p>
            <a:pPr marL="741600" lvl="1" indent="-284400">
              <a:spcAft>
                <a:spcPct val="0"/>
              </a:spcAft>
            </a:pPr>
            <a:r>
              <a:rPr lang="en-US" altLang="en-US" sz="2000" dirty="0">
                <a:solidFill>
                  <a:srgbClr val="FFCCCC"/>
                </a:solidFill>
                <a:latin typeface="Arial (Body)"/>
              </a:rPr>
              <a:t>Second, the law limits who may access records and specifies what information can be disclosed without informed consent.</a:t>
            </a:r>
          </a:p>
        </p:txBody>
      </p:sp>
    </p:spTree>
    <p:extLst>
      <p:ext uri="{BB962C8B-B14F-4D97-AF65-F5344CB8AC3E}">
        <p14:creationId xmlns:p14="http://schemas.microsoft.com/office/powerpoint/2010/main" val="31457409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defRPr/>
            </a:pPr>
            <a:r>
              <a:rPr lang="en-US" dirty="0">
                <a:latin typeface="Times New Roman" panose="02020603050405020304" pitchFamily="18" charset="0"/>
                <a:ea typeface="+mj-ea"/>
              </a:rPr>
              <a:t>Educational Records</a:t>
            </a:r>
            <a:endParaRPr lang="en-US" sz="2000" b="0" dirty="0">
              <a:latin typeface="Times New Roman" panose="02020603050405020304" pitchFamily="18" charset="0"/>
              <a:ea typeface="+mj-ea"/>
            </a:endParaRPr>
          </a:p>
        </p:txBody>
      </p:sp>
      <p:sp>
        <p:nvSpPr>
          <p:cNvPr id="3" name="Text Placeholder 2"/>
          <p:cNvSpPr>
            <a:spLocks noGrp="1"/>
          </p:cNvSpPr>
          <p:nvPr>
            <p:ph type="body" idx="1"/>
          </p:nvPr>
        </p:nvSpPr>
        <p:spPr>
          <a:xfrm>
            <a:off x="457200" y="1600200"/>
            <a:ext cx="8229600" cy="4343400"/>
          </a:xfrm>
        </p:spPr>
        <p:txBody>
          <a:bodyPr wrap="square" lIns="91425" tIns="91425" rIns="91425" bIns="91425">
            <a:noAutofit/>
          </a:bodyPr>
          <a:lstStyle/>
          <a:p>
            <a:pPr>
              <a:spcAft>
                <a:spcPct val="0"/>
              </a:spcAft>
              <a:buSzPts val="2400"/>
              <a:tabLst/>
            </a:pPr>
            <a:r>
              <a:rPr lang="en-US" altLang="en-US" sz="2400" dirty="0">
                <a:solidFill>
                  <a:srgbClr val="FFCCCC"/>
                </a:solidFill>
                <a:latin typeface="Arial (Body)"/>
              </a:rPr>
              <a:t>The Hatch Amendment of 1978:</a:t>
            </a:r>
          </a:p>
          <a:p>
            <a:pPr marL="741600" lvl="1" indent="-284400">
              <a:spcAft>
                <a:spcPct val="0"/>
              </a:spcAft>
              <a:buSzPts val="2400"/>
            </a:pPr>
            <a:r>
              <a:rPr lang="en-US" altLang="en-US" sz="2400" dirty="0">
                <a:solidFill>
                  <a:srgbClr val="FFCCCC"/>
                </a:solidFill>
                <a:latin typeface="Arial (Body)"/>
              </a:rPr>
              <a:t>Requires informed parent consent before the student undergoes any psychological, psychiatric, or medical examination, testing or treatment, or any school program designed to affect the personal values or behavior of the student.</a:t>
            </a:r>
          </a:p>
          <a:p>
            <a:pPr marL="741600" lvl="1" indent="-284400">
              <a:spcAft>
                <a:spcPct val="0"/>
              </a:spcAft>
              <a:buSzPts val="2400"/>
            </a:pPr>
            <a:r>
              <a:rPr lang="en-US" altLang="en-US" sz="2400" dirty="0">
                <a:solidFill>
                  <a:srgbClr val="FFCCCC"/>
                </a:solidFill>
                <a:latin typeface="Arial (Body)"/>
              </a:rPr>
              <a:t>Gives parents the right to review instructional materials in experimental programs.</a:t>
            </a:r>
          </a:p>
          <a:p>
            <a:pPr marL="741600" lvl="1" indent="-284400">
              <a:spcAft>
                <a:spcPct val="0"/>
              </a:spcAft>
              <a:buSzPts val="2400"/>
            </a:pPr>
            <a:r>
              <a:rPr lang="en-US" altLang="en-US" sz="2400" dirty="0">
                <a:solidFill>
                  <a:srgbClr val="FFCCCC"/>
                </a:solidFill>
                <a:latin typeface="Arial (Body)"/>
              </a:rPr>
              <a:t>Requires informed consent for all studies that are funded with federal money.</a:t>
            </a:r>
          </a:p>
        </p:txBody>
      </p:sp>
    </p:spTree>
    <p:extLst>
      <p:ext uri="{BB962C8B-B14F-4D97-AF65-F5344CB8AC3E}">
        <p14:creationId xmlns:p14="http://schemas.microsoft.com/office/powerpoint/2010/main" val="4317322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r>
              <a:rPr lang="en-US" altLang="en-US" dirty="0">
                <a:latin typeface="Times New Roman" panose="02020603050405020304" pitchFamily="18" charset="0"/>
              </a:rPr>
              <a:t>Educational Records</a:t>
            </a:r>
            <a:endParaRPr lang="en-US" altLang="en-US" sz="2000" b="0" dirty="0">
              <a:latin typeface="Times New Roman" panose="02020603050405020304" pitchFamily="18" charset="0"/>
            </a:endParaRPr>
          </a:p>
        </p:txBody>
      </p:sp>
      <p:sp>
        <p:nvSpPr>
          <p:cNvPr id="3" name="Text Placeholder 2"/>
          <p:cNvSpPr>
            <a:spLocks noGrp="1"/>
          </p:cNvSpPr>
          <p:nvPr>
            <p:ph type="body" idx="1"/>
          </p:nvPr>
        </p:nvSpPr>
        <p:spPr>
          <a:xfrm>
            <a:off x="457200" y="1420813"/>
            <a:ext cx="8229600" cy="4746812"/>
          </a:xfrm>
        </p:spPr>
        <p:txBody>
          <a:bodyPr wrap="square" lIns="91425" tIns="91425" rIns="91425" bIns="91425">
            <a:noAutofit/>
          </a:bodyPr>
          <a:lstStyle/>
          <a:p>
            <a:pPr>
              <a:spcAft>
                <a:spcPct val="0"/>
              </a:spcAft>
              <a:tabLst/>
            </a:pPr>
            <a:r>
              <a:rPr lang="en-US" altLang="en-US" sz="2000" b="1" dirty="0">
                <a:solidFill>
                  <a:srgbClr val="FFCCCC"/>
                </a:solidFill>
                <a:latin typeface="Arial (Body)"/>
              </a:rPr>
              <a:t>Parents: </a:t>
            </a:r>
            <a:r>
              <a:rPr lang="en-US" altLang="en-US" sz="2000" dirty="0">
                <a:solidFill>
                  <a:srgbClr val="FFCCCC"/>
                </a:solidFill>
                <a:latin typeface="Arial (Body)"/>
              </a:rPr>
              <a:t>Unless there is a court order in the child’s file that limits or terminates the rights of one or both parents, both parents have the same access to the child’s records.</a:t>
            </a:r>
          </a:p>
          <a:p>
            <a:pPr>
              <a:spcAft>
                <a:spcPct val="0"/>
              </a:spcAft>
              <a:tabLst/>
            </a:pPr>
            <a:r>
              <a:rPr lang="en-US" altLang="en-US" sz="2000" b="1" dirty="0">
                <a:solidFill>
                  <a:srgbClr val="FFCCCC"/>
                </a:solidFill>
                <a:latin typeface="Arial (Body)"/>
              </a:rPr>
              <a:t>Stepparents and other family members: </a:t>
            </a:r>
            <a:r>
              <a:rPr lang="en-US" altLang="en-US" sz="2000" dirty="0">
                <a:solidFill>
                  <a:srgbClr val="FFCCCC"/>
                </a:solidFill>
                <a:latin typeface="Arial (Body)"/>
              </a:rPr>
              <a:t>Have no legal right to the student’s records without court appointed authority.</a:t>
            </a:r>
          </a:p>
          <a:p>
            <a:pPr lvl="1" indent="-285750">
              <a:spcAft>
                <a:spcPct val="0"/>
              </a:spcAft>
            </a:pPr>
            <a:r>
              <a:rPr lang="en-US" altLang="en-US" sz="2000" dirty="0">
                <a:solidFill>
                  <a:srgbClr val="FFCCCC"/>
                </a:solidFill>
                <a:latin typeface="Arial (Body)"/>
              </a:rPr>
              <a:t>This is particularly problematic in situations where a relative provides kinship care (physical custody 24/7), but has no legal custody of the child.</a:t>
            </a:r>
          </a:p>
          <a:p>
            <a:pPr>
              <a:spcAft>
                <a:spcPct val="0"/>
              </a:spcAft>
              <a:tabLst/>
            </a:pPr>
            <a:r>
              <a:rPr lang="en-US" altLang="en-US" sz="2000" b="1" dirty="0">
                <a:solidFill>
                  <a:srgbClr val="FFCCCC"/>
                </a:solidFill>
                <a:latin typeface="Arial (Body)"/>
              </a:rPr>
              <a:t>Outside Agencies: </a:t>
            </a:r>
            <a:r>
              <a:rPr lang="en-US" altLang="en-US" sz="2000" dirty="0">
                <a:solidFill>
                  <a:srgbClr val="FFCCCC"/>
                </a:solidFill>
                <a:latin typeface="Arial (Body)"/>
              </a:rPr>
              <a:t>May not access records of any student without the signed consent of the parent.</a:t>
            </a:r>
          </a:p>
          <a:p>
            <a:pPr>
              <a:spcAft>
                <a:spcPct val="0"/>
              </a:spcAft>
              <a:tabLst/>
            </a:pPr>
            <a:r>
              <a:rPr lang="en-US" altLang="en-US" sz="2000" b="1" dirty="0">
                <a:solidFill>
                  <a:srgbClr val="FFCCCC"/>
                </a:solidFill>
                <a:latin typeface="Arial (Body)"/>
              </a:rPr>
              <a:t>School Team Meetings: </a:t>
            </a:r>
            <a:r>
              <a:rPr lang="en-US" altLang="en-US" sz="2000" dirty="0">
                <a:solidFill>
                  <a:srgbClr val="FFCCCC"/>
                </a:solidFill>
                <a:latin typeface="Arial (Body)"/>
              </a:rPr>
              <a:t>Local policies dictate whether signed informed consent is needed to share information at school team meetings.</a:t>
            </a:r>
          </a:p>
        </p:txBody>
      </p:sp>
    </p:spTree>
    <p:extLst>
      <p:ext uri="{BB962C8B-B14F-4D97-AF65-F5344CB8AC3E}">
        <p14:creationId xmlns:p14="http://schemas.microsoft.com/office/powerpoint/2010/main" val="7529653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r>
              <a:rPr lang="en-US" altLang="en-US" dirty="0">
                <a:latin typeface="Times New Roman" panose="02020603050405020304" pitchFamily="18" charset="0"/>
              </a:rPr>
              <a:t>Personal Notes</a:t>
            </a:r>
          </a:p>
        </p:txBody>
      </p:sp>
      <p:sp>
        <p:nvSpPr>
          <p:cNvPr id="3" name="Text Placeholder 2"/>
          <p:cNvSpPr>
            <a:spLocks noGrp="1"/>
          </p:cNvSpPr>
          <p:nvPr>
            <p:ph type="body" idx="1"/>
          </p:nvPr>
        </p:nvSpPr>
        <p:spPr>
          <a:xfrm>
            <a:off x="457200" y="1600200"/>
            <a:ext cx="8229600" cy="3885649"/>
          </a:xfrm>
        </p:spPr>
        <p:txBody>
          <a:bodyPr wrap="square" lIns="91425" tIns="91425" rIns="91425" bIns="91425">
            <a:noAutofit/>
          </a:bodyPr>
          <a:lstStyle/>
          <a:p>
            <a:pPr>
              <a:spcAft>
                <a:spcPct val="0"/>
              </a:spcAft>
              <a:tabLst/>
            </a:pPr>
            <a:r>
              <a:rPr lang="en-US" altLang="en-US" sz="2200" b="1" dirty="0">
                <a:solidFill>
                  <a:srgbClr val="000000"/>
                </a:solidFill>
                <a:latin typeface="Arial (Body)"/>
              </a:rPr>
              <a:t>Personal notes </a:t>
            </a:r>
            <a:r>
              <a:rPr lang="en-US" altLang="en-US" sz="2200" dirty="0">
                <a:solidFill>
                  <a:srgbClr val="000000"/>
                </a:solidFill>
                <a:latin typeface="Arial (Body)"/>
              </a:rPr>
              <a:t>are notes written by professional school counselors to serve as an extension of their memories.</a:t>
            </a:r>
          </a:p>
          <a:p>
            <a:pPr marL="741600" lvl="1" indent="-284400">
              <a:spcAft>
                <a:spcPct val="0"/>
              </a:spcAft>
            </a:pPr>
            <a:r>
              <a:rPr lang="en-US" altLang="en-US" sz="2200" dirty="0">
                <a:solidFill>
                  <a:srgbClr val="000000"/>
                </a:solidFill>
                <a:latin typeface="Arial (Body)"/>
              </a:rPr>
              <a:t>They are an impression of the client or session.</a:t>
            </a:r>
          </a:p>
          <a:p>
            <a:pPr>
              <a:spcAft>
                <a:spcPct val="0"/>
              </a:spcAft>
              <a:tabLst/>
            </a:pPr>
            <a:r>
              <a:rPr lang="en-US" altLang="en-US" sz="2200" dirty="0">
                <a:solidFill>
                  <a:srgbClr val="000000"/>
                </a:solidFill>
                <a:latin typeface="Arial (Body)"/>
              </a:rPr>
              <a:t>Notes must remain “in the sole possession of the maker” and cannot be shared with anyone except “a substitute maker.”</a:t>
            </a:r>
          </a:p>
          <a:p>
            <a:pPr>
              <a:spcAft>
                <a:spcPct val="0"/>
              </a:spcAft>
              <a:tabLst/>
            </a:pPr>
            <a:r>
              <a:rPr lang="en-US" altLang="en-US" sz="2200" dirty="0">
                <a:solidFill>
                  <a:srgbClr val="000000"/>
                </a:solidFill>
                <a:latin typeface="Arial (Body)"/>
              </a:rPr>
              <a:t>These notes must remain separate from the educational records and kept in a secure place.</a:t>
            </a:r>
          </a:p>
          <a:p>
            <a:pPr>
              <a:spcAft>
                <a:spcPct val="0"/>
              </a:spcAft>
              <a:tabLst/>
            </a:pPr>
            <a:r>
              <a:rPr lang="en-US" altLang="en-US" sz="2200" dirty="0">
                <a:solidFill>
                  <a:srgbClr val="000000"/>
                </a:solidFill>
                <a:latin typeface="Arial (Body)"/>
              </a:rPr>
              <a:t>It is preferable to keep the notes separate and not tell anyone they exist, even if the information is of no particular interest.</a:t>
            </a:r>
          </a:p>
        </p:txBody>
      </p:sp>
    </p:spTree>
    <p:extLst>
      <p:ext uri="{BB962C8B-B14F-4D97-AF65-F5344CB8AC3E}">
        <p14:creationId xmlns:p14="http://schemas.microsoft.com/office/powerpoint/2010/main" val="4169114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15371"/>
            <a:ext cx="8292353" cy="1097279"/>
          </a:xfrm>
        </p:spPr>
        <p:txBody>
          <a:bodyPr tIns="91425">
            <a:noAutofit/>
          </a:bodyPr>
          <a:lstStyle/>
          <a:p>
            <a:pPr lvl="0">
              <a:defRPr/>
            </a:pPr>
            <a:r>
              <a:rPr lang="en-US" dirty="0">
                <a:latin typeface="Times New Roman" panose="02020603050405020304" pitchFamily="18" charset="0"/>
                <a:ea typeface="+mj-ea"/>
              </a:rPr>
              <a:t>Professional Associations and Credentialing Organizations</a:t>
            </a:r>
            <a:endParaRPr lang="en-US" sz="2000" b="0" dirty="0">
              <a:latin typeface="Times New Roman" panose="02020603050405020304" pitchFamily="18" charset="0"/>
              <a:ea typeface="+mj-ea"/>
            </a:endParaRPr>
          </a:p>
        </p:txBody>
      </p:sp>
      <p:sp>
        <p:nvSpPr>
          <p:cNvPr id="3" name="Text Placeholder 2"/>
          <p:cNvSpPr>
            <a:spLocks noGrp="1"/>
          </p:cNvSpPr>
          <p:nvPr>
            <p:ph type="body" idx="1"/>
          </p:nvPr>
        </p:nvSpPr>
        <p:spPr>
          <a:xfrm>
            <a:off x="457200" y="1600200"/>
            <a:ext cx="8229600" cy="4331925"/>
          </a:xfrm>
        </p:spPr>
        <p:txBody>
          <a:bodyPr wrap="square" lIns="91425" tIns="91425" rIns="91425" bIns="91425">
            <a:noAutofit/>
          </a:bodyPr>
          <a:lstStyle/>
          <a:p>
            <a:pPr>
              <a:spcAft>
                <a:spcPct val="0"/>
              </a:spcAft>
              <a:tabLst/>
            </a:pPr>
            <a:r>
              <a:rPr lang="en-US" altLang="en-US" sz="2000" dirty="0">
                <a:latin typeface="Arial (Body)"/>
              </a:rPr>
              <a:t>The </a:t>
            </a:r>
            <a:r>
              <a:rPr lang="en-US" altLang="en-US" sz="2000" b="1" dirty="0">
                <a:latin typeface="Arial (Body)"/>
              </a:rPr>
              <a:t>National Board for Certified Counselors </a:t>
            </a:r>
            <a:r>
              <a:rPr lang="en-US" altLang="en-US" sz="2000" dirty="0">
                <a:latin typeface="Arial (Body)"/>
              </a:rPr>
              <a:t>(N</a:t>
            </a:r>
            <a:r>
              <a:rPr lang="en-US" altLang="en-US" sz="100" dirty="0">
                <a:latin typeface="Arial (Body)"/>
              </a:rPr>
              <a:t> </a:t>
            </a:r>
            <a:r>
              <a:rPr lang="en-US" altLang="en-US" sz="2000" dirty="0">
                <a:latin typeface="Arial (Body)"/>
              </a:rPr>
              <a:t>B</a:t>
            </a:r>
            <a:r>
              <a:rPr lang="en-US" altLang="en-US" sz="100" dirty="0">
                <a:latin typeface="Arial (Body)"/>
              </a:rPr>
              <a:t> </a:t>
            </a:r>
            <a:r>
              <a:rPr lang="en-US" altLang="en-US" sz="2000" dirty="0">
                <a:latin typeface="Arial (Body)"/>
              </a:rPr>
              <a:t>C</a:t>
            </a:r>
            <a:r>
              <a:rPr lang="en-US" altLang="en-US" sz="100" dirty="0">
                <a:latin typeface="Arial (Body)"/>
              </a:rPr>
              <a:t> </a:t>
            </a:r>
            <a:r>
              <a:rPr lang="en-US" altLang="en-US" sz="2000" dirty="0">
                <a:latin typeface="Arial (Body)"/>
              </a:rPr>
              <a:t>C) began as a corporate partner of the A</a:t>
            </a:r>
            <a:r>
              <a:rPr lang="en-US" altLang="en-US" sz="100" dirty="0">
                <a:latin typeface="Arial (Body)"/>
              </a:rPr>
              <a:t> </a:t>
            </a:r>
            <a:r>
              <a:rPr lang="en-US" altLang="en-US" sz="2000" dirty="0">
                <a:latin typeface="Arial (Body)"/>
              </a:rPr>
              <a:t>C</a:t>
            </a:r>
            <a:r>
              <a:rPr lang="en-US" altLang="en-US" sz="100" dirty="0">
                <a:latin typeface="Arial (Body)"/>
              </a:rPr>
              <a:t> </a:t>
            </a:r>
            <a:r>
              <a:rPr lang="en-US" altLang="en-US" sz="2000" dirty="0">
                <a:latin typeface="Arial (Body)"/>
              </a:rPr>
              <a:t>A and is now an autonomous organization.</a:t>
            </a:r>
          </a:p>
          <a:p>
            <a:pPr marL="741600" lvl="1" indent="-284400">
              <a:spcAft>
                <a:spcPct val="0"/>
              </a:spcAft>
            </a:pPr>
            <a:r>
              <a:rPr lang="en-US" altLang="en-US" sz="2000" dirty="0">
                <a:latin typeface="Arial (Body)"/>
              </a:rPr>
              <a:t>N</a:t>
            </a:r>
            <a:r>
              <a:rPr lang="en-US" altLang="en-US" sz="100" dirty="0">
                <a:latin typeface="Arial (Body)"/>
              </a:rPr>
              <a:t> </a:t>
            </a:r>
            <a:r>
              <a:rPr lang="en-US" altLang="en-US" sz="2000" dirty="0">
                <a:latin typeface="Arial (Body)"/>
              </a:rPr>
              <a:t>B</a:t>
            </a:r>
            <a:r>
              <a:rPr lang="en-US" altLang="en-US" sz="100" dirty="0">
                <a:latin typeface="Arial (Body)"/>
              </a:rPr>
              <a:t> </a:t>
            </a:r>
            <a:r>
              <a:rPr lang="en-US" altLang="en-US" sz="2000" dirty="0">
                <a:latin typeface="Arial (Body)"/>
              </a:rPr>
              <a:t>C</a:t>
            </a:r>
            <a:r>
              <a:rPr lang="en-US" altLang="en-US" sz="100" dirty="0">
                <a:latin typeface="Arial (Body)"/>
              </a:rPr>
              <a:t> </a:t>
            </a:r>
            <a:r>
              <a:rPr lang="en-US" altLang="en-US" sz="2000" dirty="0">
                <a:latin typeface="Arial (Body)"/>
              </a:rPr>
              <a:t>C is the only national credentialing organization for professional counselors.</a:t>
            </a:r>
          </a:p>
          <a:p>
            <a:pPr marL="741600" lvl="1" indent="-284400">
              <a:spcAft>
                <a:spcPct val="0"/>
              </a:spcAft>
            </a:pPr>
            <a:r>
              <a:rPr lang="en-US" altLang="en-US" sz="2000" dirty="0">
                <a:latin typeface="Arial (Body)"/>
              </a:rPr>
              <a:t>All other licenses and certifications are granted through state and local entities.</a:t>
            </a:r>
          </a:p>
          <a:p>
            <a:pPr>
              <a:spcAft>
                <a:spcPct val="0"/>
              </a:spcAft>
              <a:tabLst/>
            </a:pPr>
            <a:r>
              <a:rPr lang="en-US" altLang="en-US" sz="2000" dirty="0">
                <a:latin typeface="Arial (Body)"/>
              </a:rPr>
              <a:t>The National Counselor Exam (N</a:t>
            </a:r>
            <a:r>
              <a:rPr lang="en-US" altLang="en-US" sz="100" dirty="0">
                <a:latin typeface="Arial (Body)"/>
              </a:rPr>
              <a:t> </a:t>
            </a:r>
            <a:r>
              <a:rPr lang="en-US" altLang="en-US" sz="2000" dirty="0">
                <a:latin typeface="Arial (Body)"/>
              </a:rPr>
              <a:t>C</a:t>
            </a:r>
            <a:r>
              <a:rPr lang="en-US" altLang="en-US" sz="100" dirty="0">
                <a:latin typeface="Arial (Body)"/>
              </a:rPr>
              <a:t> </a:t>
            </a:r>
            <a:r>
              <a:rPr lang="en-US" altLang="en-US" sz="2000" dirty="0">
                <a:latin typeface="Arial (Body)"/>
              </a:rPr>
              <a:t>E) must be passed as part of the process for becoming nationally certified.</a:t>
            </a:r>
          </a:p>
          <a:p>
            <a:pPr marL="741553" lvl="1" indent="-284353">
              <a:spcAft>
                <a:spcPct val="0"/>
              </a:spcAft>
            </a:pPr>
            <a:r>
              <a:rPr lang="en-US" altLang="en-US" sz="2000" dirty="0">
                <a:latin typeface="Arial (Body)"/>
              </a:rPr>
              <a:t>The N</a:t>
            </a:r>
            <a:r>
              <a:rPr lang="en-US" altLang="en-US" sz="100" dirty="0">
                <a:latin typeface="Arial (Body)"/>
              </a:rPr>
              <a:t> </a:t>
            </a:r>
            <a:r>
              <a:rPr lang="en-US" altLang="en-US" sz="2000" dirty="0">
                <a:latin typeface="Arial (Body)"/>
              </a:rPr>
              <a:t>C</a:t>
            </a:r>
            <a:r>
              <a:rPr lang="en-US" altLang="en-US" sz="100" dirty="0">
                <a:latin typeface="Arial (Body)"/>
              </a:rPr>
              <a:t> </a:t>
            </a:r>
            <a:r>
              <a:rPr lang="en-US" altLang="en-US" sz="2000" dirty="0">
                <a:latin typeface="Arial (Body)"/>
              </a:rPr>
              <a:t>E is the exam usually required by state counseling licensure boards for professional counselor licensure.</a:t>
            </a:r>
          </a:p>
        </p:txBody>
      </p:sp>
    </p:spTree>
    <p:extLst>
      <p:ext uri="{BB962C8B-B14F-4D97-AF65-F5344CB8AC3E}">
        <p14:creationId xmlns:p14="http://schemas.microsoft.com/office/powerpoint/2010/main" val="13118232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8413"/>
          </a:xfrm>
        </p:spPr>
        <p:txBody>
          <a:bodyPr tIns="91425">
            <a:noAutofit/>
          </a:bodyPr>
          <a:lstStyle/>
          <a:p>
            <a:pPr lvl="0"/>
            <a:r>
              <a:rPr lang="en-US" altLang="en-US" sz="3600" dirty="0">
                <a:latin typeface="Times New Roman" panose="02020603050405020304" pitchFamily="18" charset="0"/>
              </a:rPr>
              <a:t>Health Insurance Portability and Accountability Act (</a:t>
            </a:r>
            <a:r>
              <a:rPr lang="pt-BR" altLang="en-US" sz="3600" dirty="0">
                <a:latin typeface="Times New Roman" panose="02020603050405020304" pitchFamily="18" charset="0"/>
              </a:rPr>
              <a:t>HIPAA</a:t>
            </a:r>
            <a:r>
              <a:rPr lang="en-US" altLang="en-US" sz="3600" dirty="0">
                <a:latin typeface="Times New Roman" panose="02020603050405020304" pitchFamily="18" charset="0"/>
              </a:rPr>
              <a:t>) of 1996</a:t>
            </a:r>
          </a:p>
        </p:txBody>
      </p:sp>
      <p:sp>
        <p:nvSpPr>
          <p:cNvPr id="3" name="Text Placeholder 2"/>
          <p:cNvSpPr>
            <a:spLocks noGrp="1"/>
          </p:cNvSpPr>
          <p:nvPr>
            <p:ph type="body" idx="1"/>
          </p:nvPr>
        </p:nvSpPr>
        <p:spPr>
          <a:xfrm>
            <a:off x="457200" y="1600200"/>
            <a:ext cx="8229600" cy="3777927"/>
          </a:xfrm>
        </p:spPr>
        <p:txBody>
          <a:bodyPr wrap="square" lIns="91425" tIns="91425" rIns="91425" bIns="91425">
            <a:noAutofit/>
          </a:bodyPr>
          <a:lstStyle/>
          <a:p>
            <a:pPr>
              <a:spcAft>
                <a:spcPct val="0"/>
              </a:spcAft>
              <a:buSzPts val="2400"/>
              <a:tabLst/>
            </a:pPr>
            <a:r>
              <a:rPr lang="pt-BR" altLang="en-US" sz="2400" dirty="0">
                <a:solidFill>
                  <a:srgbClr val="000000"/>
                </a:solidFill>
                <a:latin typeface="Arial (Body)"/>
              </a:rPr>
              <a:t>H</a:t>
            </a:r>
            <a:r>
              <a:rPr lang="pt-BR" altLang="en-US" sz="100" dirty="0">
                <a:solidFill>
                  <a:srgbClr val="000000"/>
                </a:solidFill>
                <a:latin typeface="Arial (Body)"/>
              </a:rPr>
              <a:t> </a:t>
            </a:r>
            <a:r>
              <a:rPr lang="pt-BR" altLang="en-US" sz="2400" dirty="0">
                <a:solidFill>
                  <a:srgbClr val="000000"/>
                </a:solidFill>
                <a:latin typeface="Arial (Body)"/>
              </a:rPr>
              <a:t>I</a:t>
            </a:r>
            <a:r>
              <a:rPr lang="pt-BR" altLang="en-US" sz="100" dirty="0">
                <a:solidFill>
                  <a:srgbClr val="000000"/>
                </a:solidFill>
                <a:latin typeface="Arial (Body)"/>
              </a:rPr>
              <a:t> </a:t>
            </a:r>
            <a:r>
              <a:rPr lang="pt-BR" altLang="en-US" sz="2400" dirty="0">
                <a:solidFill>
                  <a:srgbClr val="000000"/>
                </a:solidFill>
                <a:latin typeface="Arial (Body)"/>
              </a:rPr>
              <a:t>P</a:t>
            </a:r>
            <a:r>
              <a:rPr lang="pt-BR" altLang="en-US" sz="100" dirty="0">
                <a:solidFill>
                  <a:srgbClr val="000000"/>
                </a:solidFill>
                <a:latin typeface="Arial (Body)"/>
              </a:rPr>
              <a:t> </a:t>
            </a:r>
            <a:r>
              <a:rPr lang="pt-BR" altLang="en-US" sz="2400" dirty="0">
                <a:solidFill>
                  <a:srgbClr val="000000"/>
                </a:solidFill>
                <a:latin typeface="Arial (Body)"/>
              </a:rPr>
              <a:t>A</a:t>
            </a:r>
            <a:r>
              <a:rPr lang="pt-BR" altLang="en-US" sz="100" dirty="0">
                <a:solidFill>
                  <a:srgbClr val="000000"/>
                </a:solidFill>
                <a:latin typeface="Arial (Body)"/>
              </a:rPr>
              <a:t> </a:t>
            </a:r>
            <a:r>
              <a:rPr lang="pt-BR" altLang="en-US" sz="2400" dirty="0">
                <a:solidFill>
                  <a:srgbClr val="000000"/>
                </a:solidFill>
                <a:latin typeface="Arial (Body)"/>
              </a:rPr>
              <a:t>A </a:t>
            </a:r>
            <a:r>
              <a:rPr lang="en-US" altLang="en-US" sz="2400" dirty="0">
                <a:solidFill>
                  <a:srgbClr val="000000"/>
                </a:solidFill>
                <a:latin typeface="Arial (Body)"/>
              </a:rPr>
              <a:t>required the U.S. Department of Health and Human Services to adopt national standards for the privacy of individually identifiable health information, outlined patients’ rights, and established criteria for access to health records.</a:t>
            </a:r>
          </a:p>
          <a:p>
            <a:pPr marL="741600" lvl="1" indent="-284400">
              <a:spcAft>
                <a:spcPct val="0"/>
              </a:spcAft>
              <a:buSzPts val="2400"/>
            </a:pPr>
            <a:r>
              <a:rPr lang="en-US" altLang="en-US" sz="2400" dirty="0">
                <a:solidFill>
                  <a:srgbClr val="000000"/>
                </a:solidFill>
                <a:latin typeface="Arial (Body)"/>
              </a:rPr>
              <a:t>Required the adoption standards for electronic health care transactions.</a:t>
            </a:r>
          </a:p>
          <a:p>
            <a:pPr>
              <a:spcAft>
                <a:spcPct val="0"/>
              </a:spcAft>
              <a:buSzPts val="2400"/>
              <a:tabLst/>
            </a:pPr>
            <a:r>
              <a:rPr lang="en-US" altLang="en-US" sz="2400" dirty="0">
                <a:solidFill>
                  <a:srgbClr val="000000"/>
                </a:solidFill>
                <a:latin typeface="Arial (Body)"/>
              </a:rPr>
              <a:t>School systems need to address any potential conflicts between </a:t>
            </a:r>
            <a:r>
              <a:rPr lang="pt-BR" altLang="en-US" sz="2400" b="1" dirty="0">
                <a:solidFill>
                  <a:srgbClr val="000000"/>
                </a:solidFill>
                <a:latin typeface="Arial (Body)"/>
              </a:rPr>
              <a:t>F</a:t>
            </a:r>
            <a:r>
              <a:rPr lang="pt-BR" altLang="en-US" sz="100" b="1" dirty="0">
                <a:solidFill>
                  <a:srgbClr val="000000"/>
                </a:solidFill>
                <a:latin typeface="Arial (Body)"/>
              </a:rPr>
              <a:t> </a:t>
            </a:r>
            <a:r>
              <a:rPr lang="pt-BR" altLang="en-US" sz="2400" b="1" dirty="0">
                <a:solidFill>
                  <a:srgbClr val="000000"/>
                </a:solidFill>
                <a:latin typeface="Arial (Body)"/>
              </a:rPr>
              <a:t>E</a:t>
            </a:r>
            <a:r>
              <a:rPr lang="pt-BR" altLang="en-US" sz="100" b="1" dirty="0">
                <a:solidFill>
                  <a:srgbClr val="000000"/>
                </a:solidFill>
                <a:latin typeface="Arial (Body)"/>
              </a:rPr>
              <a:t> </a:t>
            </a:r>
            <a:r>
              <a:rPr lang="pt-BR" altLang="en-US" sz="2400" b="1" dirty="0">
                <a:solidFill>
                  <a:srgbClr val="000000"/>
                </a:solidFill>
                <a:latin typeface="Arial (Body)"/>
              </a:rPr>
              <a:t>R</a:t>
            </a:r>
            <a:r>
              <a:rPr lang="pt-BR" altLang="en-US" sz="100" b="1" dirty="0">
                <a:solidFill>
                  <a:srgbClr val="000000"/>
                </a:solidFill>
                <a:latin typeface="Arial (Body)"/>
              </a:rPr>
              <a:t> </a:t>
            </a:r>
            <a:r>
              <a:rPr lang="pt-BR" altLang="en-US" sz="2400" b="1" dirty="0">
                <a:solidFill>
                  <a:srgbClr val="000000"/>
                </a:solidFill>
                <a:latin typeface="Arial (Body)"/>
              </a:rPr>
              <a:t>P</a:t>
            </a:r>
            <a:r>
              <a:rPr lang="pt-BR" altLang="en-US" sz="100" b="1" dirty="0">
                <a:solidFill>
                  <a:srgbClr val="000000"/>
                </a:solidFill>
                <a:latin typeface="Arial (Body)"/>
              </a:rPr>
              <a:t> </a:t>
            </a:r>
            <a:r>
              <a:rPr lang="pt-BR" altLang="en-US" sz="2400" b="1" dirty="0">
                <a:solidFill>
                  <a:srgbClr val="000000"/>
                </a:solidFill>
                <a:latin typeface="Arial (Body)"/>
              </a:rPr>
              <a:t>A </a:t>
            </a:r>
            <a:r>
              <a:rPr lang="en-US" altLang="en-US" sz="2400" dirty="0">
                <a:solidFill>
                  <a:srgbClr val="000000"/>
                </a:solidFill>
                <a:latin typeface="Arial (Body)"/>
              </a:rPr>
              <a:t>and </a:t>
            </a:r>
            <a:r>
              <a:rPr lang="pt-BR" altLang="en-US" sz="2400" b="1" dirty="0">
                <a:solidFill>
                  <a:srgbClr val="000000"/>
                </a:solidFill>
                <a:latin typeface="Arial (Body)"/>
              </a:rPr>
              <a:t>H</a:t>
            </a:r>
            <a:r>
              <a:rPr lang="pt-BR" altLang="en-US" sz="100" b="1" dirty="0">
                <a:solidFill>
                  <a:srgbClr val="000000"/>
                </a:solidFill>
                <a:latin typeface="Arial (Body)"/>
              </a:rPr>
              <a:t> </a:t>
            </a:r>
            <a:r>
              <a:rPr lang="pt-BR" altLang="en-US" sz="2400" b="1" dirty="0">
                <a:solidFill>
                  <a:srgbClr val="000000"/>
                </a:solidFill>
                <a:latin typeface="Arial (Body)"/>
              </a:rPr>
              <a:t>I</a:t>
            </a:r>
            <a:r>
              <a:rPr lang="pt-BR" altLang="en-US" sz="100" b="1" dirty="0">
                <a:solidFill>
                  <a:srgbClr val="000000"/>
                </a:solidFill>
                <a:latin typeface="Arial (Body)"/>
              </a:rPr>
              <a:t> </a:t>
            </a:r>
            <a:r>
              <a:rPr lang="pt-BR" altLang="en-US" sz="2400" b="1" dirty="0">
                <a:solidFill>
                  <a:srgbClr val="000000"/>
                </a:solidFill>
                <a:latin typeface="Arial (Body)"/>
              </a:rPr>
              <a:t>P</a:t>
            </a:r>
            <a:r>
              <a:rPr lang="pt-BR" altLang="en-US" sz="100" b="1" dirty="0">
                <a:solidFill>
                  <a:srgbClr val="000000"/>
                </a:solidFill>
                <a:latin typeface="Arial (Body)"/>
              </a:rPr>
              <a:t> </a:t>
            </a:r>
            <a:r>
              <a:rPr lang="pt-BR" altLang="en-US" sz="2400" b="1" dirty="0">
                <a:solidFill>
                  <a:srgbClr val="000000"/>
                </a:solidFill>
                <a:latin typeface="Arial (Body)"/>
              </a:rPr>
              <a:t>A</a:t>
            </a:r>
            <a:r>
              <a:rPr lang="pt-BR" altLang="en-US" sz="100" b="1" dirty="0">
                <a:solidFill>
                  <a:srgbClr val="000000"/>
                </a:solidFill>
                <a:latin typeface="Arial (Body)"/>
              </a:rPr>
              <a:t> </a:t>
            </a:r>
            <a:r>
              <a:rPr lang="pt-BR" altLang="en-US" sz="2400" b="1" dirty="0">
                <a:solidFill>
                  <a:srgbClr val="000000"/>
                </a:solidFill>
                <a:latin typeface="Arial (Body)"/>
              </a:rPr>
              <a:t>A</a:t>
            </a:r>
            <a:r>
              <a:rPr lang="en-US" altLang="en-US" sz="2400" b="1" dirty="0">
                <a:solidFill>
                  <a:srgbClr val="000000"/>
                </a:solidFill>
                <a:latin typeface="Arial (Body)"/>
              </a:rPr>
              <a:t>.</a:t>
            </a:r>
          </a:p>
        </p:txBody>
      </p:sp>
    </p:spTree>
    <p:extLst>
      <p:ext uri="{BB962C8B-B14F-4D97-AF65-F5344CB8AC3E}">
        <p14:creationId xmlns:p14="http://schemas.microsoft.com/office/powerpoint/2010/main" val="25683820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r>
              <a:rPr lang="en-US" altLang="en-US" dirty="0">
                <a:latin typeface="Times New Roman" panose="02020603050405020304" pitchFamily="18" charset="0"/>
              </a:rPr>
              <a:t>Child Abuse</a:t>
            </a:r>
          </a:p>
        </p:txBody>
      </p:sp>
      <p:sp>
        <p:nvSpPr>
          <p:cNvPr id="3" name="Text Placeholder 2"/>
          <p:cNvSpPr>
            <a:spLocks noGrp="1"/>
          </p:cNvSpPr>
          <p:nvPr>
            <p:ph type="body" idx="1"/>
          </p:nvPr>
        </p:nvSpPr>
        <p:spPr>
          <a:xfrm>
            <a:off x="449494" y="1219200"/>
            <a:ext cx="8229600" cy="4639701"/>
          </a:xfrm>
        </p:spPr>
        <p:style>
          <a:lnRef idx="1">
            <a:schemeClr val="accent2"/>
          </a:lnRef>
          <a:fillRef idx="2">
            <a:schemeClr val="accent2"/>
          </a:fillRef>
          <a:effectRef idx="1">
            <a:schemeClr val="accent2"/>
          </a:effectRef>
          <a:fontRef idx="minor">
            <a:schemeClr val="dk1"/>
          </a:fontRef>
        </p:style>
        <p:txBody>
          <a:bodyPr wrap="square" lIns="91425" tIns="91425" rIns="91425" bIns="91425">
            <a:noAutofit/>
          </a:bodyPr>
          <a:lstStyle/>
          <a:p>
            <a:pPr>
              <a:spcAft>
                <a:spcPct val="0"/>
              </a:spcAft>
              <a:tabLst/>
            </a:pPr>
            <a:r>
              <a:rPr lang="en-US" altLang="en-US" sz="1800" dirty="0">
                <a:solidFill>
                  <a:srgbClr val="000000"/>
                </a:solidFill>
                <a:latin typeface="Arial (Body)"/>
              </a:rPr>
              <a:t>The 1974 Child Abuse Prevention and Treatment Act has been revised and renamed </a:t>
            </a:r>
            <a:r>
              <a:rPr lang="en-US" altLang="en-US" sz="1800" b="1" dirty="0">
                <a:solidFill>
                  <a:srgbClr val="000000"/>
                </a:solidFill>
                <a:latin typeface="Arial (Body)"/>
              </a:rPr>
              <a:t>Keeping Children and Families Safe Act of 2003</a:t>
            </a:r>
            <a:r>
              <a:rPr lang="en-US" altLang="en-US" sz="1800" dirty="0">
                <a:solidFill>
                  <a:srgbClr val="000000"/>
                </a:solidFill>
                <a:latin typeface="Arial (Body)"/>
              </a:rPr>
              <a:t>.</a:t>
            </a:r>
          </a:p>
          <a:p>
            <a:pPr lvl="1" indent="-285750">
              <a:spcAft>
                <a:spcPct val="0"/>
              </a:spcAft>
            </a:pPr>
            <a:r>
              <a:rPr lang="en-US" altLang="en-US" sz="1800" dirty="0">
                <a:solidFill>
                  <a:srgbClr val="000000"/>
                </a:solidFill>
                <a:latin typeface="Arial (Body)"/>
              </a:rPr>
              <a:t>Every health practitioner, educator, human services worker, and law enforcement officer must report suspected abuse or neglect, generally within 24-72 hours of first “having reason to suspect.”</a:t>
            </a:r>
          </a:p>
          <a:p>
            <a:pPr lvl="1" indent="-285750">
              <a:spcAft>
                <a:spcPct val="0"/>
              </a:spcAft>
            </a:pPr>
            <a:r>
              <a:rPr lang="en-US" altLang="en-US" sz="1800" dirty="0">
                <a:solidFill>
                  <a:srgbClr val="000000"/>
                </a:solidFill>
                <a:latin typeface="Arial (Body)"/>
              </a:rPr>
              <a:t>It is pertinent that the first person who suspects the abuse or neglect call Child Protective Services. The oral report must be followed by a written report.</a:t>
            </a:r>
          </a:p>
          <a:p>
            <a:pPr lvl="1" indent="-285750">
              <a:spcAft>
                <a:spcPct val="0"/>
              </a:spcAft>
            </a:pPr>
            <a:r>
              <a:rPr lang="en-US" altLang="en-US" sz="1800" dirty="0">
                <a:solidFill>
                  <a:srgbClr val="000000"/>
                </a:solidFill>
                <a:latin typeface="Arial (Body)"/>
              </a:rPr>
              <a:t>There is no liability for reporting, unless done with malicious intent.</a:t>
            </a:r>
          </a:p>
          <a:p>
            <a:pPr marL="255651" lvl="0" indent="-255651">
              <a:spcAft>
                <a:spcPct val="0"/>
              </a:spcAft>
              <a:tabLst/>
            </a:pPr>
            <a:r>
              <a:rPr lang="en-US" altLang="en-US" sz="1800" dirty="0">
                <a:solidFill>
                  <a:srgbClr val="000000"/>
                </a:solidFill>
                <a:latin typeface="Arial (Body)"/>
              </a:rPr>
              <a:t>Parents/guardians have no right to information during this process.</a:t>
            </a:r>
          </a:p>
          <a:p>
            <a:pPr lvl="1" indent="-285750">
              <a:spcAft>
                <a:spcPct val="0"/>
              </a:spcAft>
            </a:pPr>
            <a:r>
              <a:rPr lang="en-US" altLang="en-US" sz="1800" dirty="0">
                <a:solidFill>
                  <a:srgbClr val="000000"/>
                </a:solidFill>
                <a:latin typeface="Arial (Body)"/>
              </a:rPr>
              <a:t>The school making the report should not inform the parents that a report has been made.</a:t>
            </a:r>
          </a:p>
          <a:p>
            <a:pPr lvl="1" indent="-285750">
              <a:spcAft>
                <a:spcPct val="0"/>
              </a:spcAft>
            </a:pPr>
            <a:r>
              <a:rPr lang="en-US" altLang="en-US" sz="1800" dirty="0">
                <a:solidFill>
                  <a:srgbClr val="000000"/>
                </a:solidFill>
                <a:latin typeface="Arial (Body)"/>
              </a:rPr>
              <a:t>Social services and law enforcement are responsible for contacting the parent and conducting the investigation.</a:t>
            </a:r>
          </a:p>
        </p:txBody>
      </p:sp>
    </p:spTree>
    <p:extLst>
      <p:ext uri="{BB962C8B-B14F-4D97-AF65-F5344CB8AC3E}">
        <p14:creationId xmlns:p14="http://schemas.microsoft.com/office/powerpoint/2010/main" val="38262165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r>
              <a:rPr lang="en-US" altLang="en-US" dirty="0">
                <a:latin typeface="Times New Roman" panose="02020603050405020304" pitchFamily="18" charset="0"/>
              </a:rPr>
              <a:t>Suicide</a:t>
            </a:r>
          </a:p>
        </p:txBody>
      </p:sp>
      <p:sp>
        <p:nvSpPr>
          <p:cNvPr id="3" name="Text Placeholder 2"/>
          <p:cNvSpPr>
            <a:spLocks noGrp="1"/>
          </p:cNvSpPr>
          <p:nvPr>
            <p:ph type="body" idx="1"/>
          </p:nvPr>
        </p:nvSpPr>
        <p:spPr>
          <a:xfrm>
            <a:off x="422953" y="1428519"/>
            <a:ext cx="8229600" cy="4485813"/>
          </a:xfrm>
        </p:spPr>
        <p:style>
          <a:lnRef idx="2">
            <a:schemeClr val="accent1"/>
          </a:lnRef>
          <a:fillRef idx="1">
            <a:schemeClr val="lt1"/>
          </a:fillRef>
          <a:effectRef idx="0">
            <a:schemeClr val="accent1"/>
          </a:effectRef>
          <a:fontRef idx="minor">
            <a:schemeClr val="dk1"/>
          </a:fontRef>
        </p:style>
        <p:txBody>
          <a:bodyPr wrap="square" lIns="91425" tIns="91425" rIns="91425" bIns="91425">
            <a:noAutofit/>
          </a:bodyPr>
          <a:lstStyle/>
          <a:p>
            <a:pPr>
              <a:spcAft>
                <a:spcPct val="0"/>
              </a:spcAft>
              <a:tabLst/>
            </a:pPr>
            <a:r>
              <a:rPr lang="en-US" altLang="en-US" sz="1800" dirty="0">
                <a:solidFill>
                  <a:srgbClr val="000000"/>
                </a:solidFill>
                <a:latin typeface="Arial (Body)"/>
              </a:rPr>
              <a:t>The </a:t>
            </a:r>
            <a:r>
              <a:rPr lang="en-US" altLang="en-US" sz="1800" b="1" dirty="0">
                <a:solidFill>
                  <a:srgbClr val="000000"/>
                </a:solidFill>
                <a:latin typeface="Arial (Body)"/>
              </a:rPr>
              <a:t>Eisel </a:t>
            </a:r>
            <a:r>
              <a:rPr lang="en-US" altLang="en-US" sz="1800" dirty="0">
                <a:solidFill>
                  <a:srgbClr val="000000"/>
                </a:solidFill>
                <a:latin typeface="Arial (Body)"/>
              </a:rPr>
              <a:t>case in Maryland changed the standard for reporting suicide threats.</a:t>
            </a:r>
          </a:p>
          <a:p>
            <a:pPr lvl="1" indent="-285750">
              <a:spcAft>
                <a:spcPct val="0"/>
              </a:spcAft>
            </a:pPr>
            <a:r>
              <a:rPr lang="en-US" altLang="en-US" sz="1800" dirty="0">
                <a:solidFill>
                  <a:srgbClr val="000000"/>
                </a:solidFill>
                <a:latin typeface="Arial (Body)"/>
              </a:rPr>
              <a:t>The case finally concluded eight years after it began with a finding that the school system and the professional school counselors had acted appropriately, given the circumstances, their training, and the policies in place at the time.</a:t>
            </a:r>
          </a:p>
          <a:p>
            <a:pPr>
              <a:spcAft>
                <a:spcPct val="0"/>
              </a:spcAft>
              <a:tabLst/>
            </a:pPr>
            <a:r>
              <a:rPr lang="en-US" altLang="en-US" sz="1800" dirty="0">
                <a:solidFill>
                  <a:srgbClr val="000000"/>
                </a:solidFill>
                <a:latin typeface="Arial (Body)"/>
              </a:rPr>
              <a:t>The court’s decision had a major impact on professional school counselors in the state of Maryland.</a:t>
            </a:r>
          </a:p>
          <a:p>
            <a:pPr lvl="1" indent="-285750">
              <a:spcAft>
                <a:spcPct val="0"/>
              </a:spcAft>
            </a:pPr>
            <a:r>
              <a:rPr lang="en-US" altLang="en-US" sz="1800" dirty="0">
                <a:solidFill>
                  <a:srgbClr val="000000"/>
                </a:solidFill>
                <a:latin typeface="Arial (Body)"/>
              </a:rPr>
              <a:t>This decision removed the counselor’s ability to determine whether the duty to warn is applicable.</a:t>
            </a:r>
          </a:p>
          <a:p>
            <a:pPr lvl="1" indent="-285750">
              <a:spcAft>
                <a:spcPct val="0"/>
              </a:spcAft>
            </a:pPr>
            <a:r>
              <a:rPr lang="en-US" altLang="en-US" sz="1800" dirty="0">
                <a:solidFill>
                  <a:srgbClr val="000000"/>
                </a:solidFill>
                <a:latin typeface="Arial (Body)"/>
              </a:rPr>
              <a:t>As a result of this case, professional school counselors (in M</a:t>
            </a:r>
            <a:r>
              <a:rPr lang="en-US" altLang="en-US" sz="100" dirty="0">
                <a:solidFill>
                  <a:srgbClr val="000000"/>
                </a:solidFill>
                <a:latin typeface="Arial (Body)"/>
              </a:rPr>
              <a:t> </a:t>
            </a:r>
            <a:r>
              <a:rPr lang="en-US" altLang="en-US" sz="1800" dirty="0">
                <a:solidFill>
                  <a:srgbClr val="000000"/>
                </a:solidFill>
                <a:latin typeface="Arial (Body)"/>
              </a:rPr>
              <a:t>D) must always tell the parent whenever there is any indication from a child or someone else that the child is thinking about suicide, regardless of the seriousness of the threat. They must also inform the principal.</a:t>
            </a:r>
          </a:p>
        </p:txBody>
      </p:sp>
    </p:spTree>
    <p:extLst>
      <p:ext uri="{BB962C8B-B14F-4D97-AF65-F5344CB8AC3E}">
        <p14:creationId xmlns:p14="http://schemas.microsoft.com/office/powerpoint/2010/main" val="39219646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1"/>
            <a:ext cx="8229600" cy="851429"/>
          </a:xfrm>
        </p:spPr>
        <p:txBody>
          <a:bodyPr tIns="91425">
            <a:noAutofit/>
          </a:bodyPr>
          <a:lstStyle/>
          <a:p>
            <a:pPr lvl="0" algn="ctr"/>
            <a:r>
              <a:rPr lang="en-US" altLang="en-US" dirty="0">
                <a:solidFill>
                  <a:srgbClr val="FFCCCC"/>
                </a:solidFill>
                <a:latin typeface="Times New Roman" panose="02020603050405020304" pitchFamily="18" charset="0"/>
              </a:rPr>
              <a:t>Summary</a:t>
            </a:r>
          </a:p>
        </p:txBody>
      </p:sp>
      <p:sp>
        <p:nvSpPr>
          <p:cNvPr id="3" name="Text Placeholder 2"/>
          <p:cNvSpPr>
            <a:spLocks noGrp="1"/>
          </p:cNvSpPr>
          <p:nvPr>
            <p:ph type="body" idx="1"/>
          </p:nvPr>
        </p:nvSpPr>
        <p:spPr>
          <a:xfrm>
            <a:off x="427234" y="1143000"/>
            <a:ext cx="8229600" cy="1097280"/>
          </a:xfrm>
        </p:spPr>
        <p:txBody>
          <a:bodyPr wrap="square" lIns="91425" tIns="91425" rIns="91425" bIns="91425">
            <a:noAutofit/>
          </a:bodyPr>
          <a:lstStyle/>
          <a:p>
            <a:pPr marL="0" lvl="0" indent="-274320">
              <a:spcBef>
                <a:spcPts val="600"/>
              </a:spcBef>
              <a:buSzPts val="2400"/>
              <a:buNone/>
              <a:tabLst/>
            </a:pPr>
            <a:r>
              <a:rPr lang="en-US" altLang="en-US" sz="2200" i="1" dirty="0">
                <a:solidFill>
                  <a:srgbClr val="FFCCCC"/>
                </a:solidFill>
                <a:latin typeface="Arial (Body)"/>
              </a:rPr>
              <a:t>Due to the constantly changing issues encountered by professional school counselors, here are a few guidelines to follow when dealing with ethical issues:</a:t>
            </a:r>
          </a:p>
        </p:txBody>
      </p:sp>
      <p:sp>
        <p:nvSpPr>
          <p:cNvPr id="4" name="Text Placeholder 3"/>
          <p:cNvSpPr>
            <a:spLocks noGrp="1"/>
          </p:cNvSpPr>
          <p:nvPr>
            <p:ph type="body" idx="2"/>
          </p:nvPr>
        </p:nvSpPr>
        <p:spPr>
          <a:xfrm>
            <a:off x="533400" y="2316480"/>
            <a:ext cx="8229600" cy="3486374"/>
          </a:xfrm>
        </p:spPr>
        <p:txBody>
          <a:bodyPr/>
          <a:lstStyle/>
          <a:p>
            <a:pPr marL="432000" indent="-432000">
              <a:spcBef>
                <a:spcPts val="1000"/>
              </a:spcBef>
              <a:spcAft>
                <a:spcPct val="0"/>
              </a:spcAft>
              <a:buFont typeface="Calibri" panose="020F0502020204030204" pitchFamily="34" charset="0"/>
              <a:buAutoNum type="arabicPeriod"/>
            </a:pPr>
            <a:r>
              <a:rPr lang="en-US" altLang="en-US" sz="2200" dirty="0">
                <a:solidFill>
                  <a:schemeClr val="tx2">
                    <a:lumMod val="90000"/>
                  </a:schemeClr>
                </a:solidFill>
                <a:latin typeface="Arial (Body)"/>
              </a:rPr>
              <a:t>Always document in writing what you did and why you did it.</a:t>
            </a:r>
          </a:p>
          <a:p>
            <a:pPr marL="432000" indent="-432000">
              <a:spcBef>
                <a:spcPts val="1000"/>
              </a:spcBef>
              <a:spcAft>
                <a:spcPct val="0"/>
              </a:spcAft>
              <a:buFont typeface="Calibri" panose="020F0502020204030204" pitchFamily="34" charset="0"/>
              <a:buAutoNum type="arabicPeriod"/>
            </a:pPr>
            <a:r>
              <a:rPr lang="en-US" altLang="en-US" sz="2200" dirty="0">
                <a:solidFill>
                  <a:schemeClr val="tx2">
                    <a:lumMod val="90000"/>
                  </a:schemeClr>
                </a:solidFill>
                <a:latin typeface="Arial (Body)"/>
              </a:rPr>
              <a:t>If you did not follow a policy, document why you did not.</a:t>
            </a:r>
          </a:p>
          <a:p>
            <a:pPr marL="432000" indent="-432000">
              <a:spcBef>
                <a:spcPts val="1000"/>
              </a:spcBef>
              <a:spcAft>
                <a:spcPct val="0"/>
              </a:spcAft>
              <a:buFont typeface="Calibri" panose="020F0502020204030204" pitchFamily="34" charset="0"/>
              <a:buAutoNum type="arabicPeriod"/>
            </a:pPr>
            <a:r>
              <a:rPr lang="en-US" altLang="en-US" sz="2200" dirty="0">
                <a:solidFill>
                  <a:schemeClr val="tx2">
                    <a:lumMod val="90000"/>
                  </a:schemeClr>
                </a:solidFill>
                <a:latin typeface="Arial (Body)"/>
              </a:rPr>
              <a:t>Know federal, state, and local laws, regulations, policies, and guidelines.</a:t>
            </a:r>
          </a:p>
          <a:p>
            <a:pPr marL="432000" indent="-432000">
              <a:spcBef>
                <a:spcPts val="1000"/>
              </a:spcBef>
              <a:spcAft>
                <a:spcPct val="0"/>
              </a:spcAft>
              <a:buFont typeface="Calibri" panose="020F0502020204030204" pitchFamily="34" charset="0"/>
              <a:buAutoNum type="arabicPeriod"/>
            </a:pPr>
            <a:r>
              <a:rPr lang="en-US" altLang="en-US" sz="2200" dirty="0">
                <a:solidFill>
                  <a:schemeClr val="tx2">
                    <a:lumMod val="90000"/>
                  </a:schemeClr>
                </a:solidFill>
                <a:latin typeface="Arial (Body)"/>
              </a:rPr>
              <a:t>Consult with a colleague or supervisor when you have questions or doubts.</a:t>
            </a:r>
          </a:p>
          <a:p>
            <a:pPr marL="432000" indent="-432000">
              <a:spcBef>
                <a:spcPts val="1000"/>
              </a:spcBef>
              <a:spcAft>
                <a:spcPct val="0"/>
              </a:spcAft>
              <a:buFont typeface="Calibri" panose="020F0502020204030204" pitchFamily="34" charset="0"/>
              <a:buAutoNum type="arabicPeriod"/>
            </a:pPr>
            <a:r>
              <a:rPr lang="en-US" altLang="en-US" sz="2200" dirty="0">
                <a:solidFill>
                  <a:schemeClr val="tx2">
                    <a:lumMod val="90000"/>
                  </a:schemeClr>
                </a:solidFill>
                <a:latin typeface="Arial (Body)"/>
              </a:rPr>
              <a:t>Read and use resources.</a:t>
            </a:r>
          </a:p>
          <a:p>
            <a:pPr marL="432000" indent="-432000">
              <a:spcBef>
                <a:spcPts val="1000"/>
              </a:spcBef>
              <a:spcAft>
                <a:spcPct val="0"/>
              </a:spcAft>
              <a:buFont typeface="Calibri" panose="020F0502020204030204" pitchFamily="34" charset="0"/>
              <a:buAutoNum type="arabicPeriod"/>
            </a:pPr>
            <a:r>
              <a:rPr lang="en-US" altLang="en-US" sz="2200" dirty="0">
                <a:solidFill>
                  <a:schemeClr val="tx2">
                    <a:lumMod val="90000"/>
                  </a:schemeClr>
                </a:solidFill>
                <a:latin typeface="Arial (Body)"/>
              </a:rPr>
              <a:t>Consult with a lawyer when appropriate.</a:t>
            </a:r>
          </a:p>
        </p:txBody>
      </p:sp>
    </p:spTree>
    <p:extLst>
      <p:ext uri="{BB962C8B-B14F-4D97-AF65-F5344CB8AC3E}">
        <p14:creationId xmlns:p14="http://schemas.microsoft.com/office/powerpoint/2010/main" val="3289753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1"/>
            <a:ext cx="8301318" cy="1097279"/>
          </a:xfrm>
        </p:spPr>
        <p:txBody>
          <a:bodyPr tIns="91425">
            <a:noAutofit/>
          </a:bodyPr>
          <a:lstStyle/>
          <a:p>
            <a:pPr lvl="0">
              <a:defRPr/>
            </a:pPr>
            <a:r>
              <a:rPr lang="en-US" dirty="0">
                <a:latin typeface="Times New Roman" panose="02020603050405020304" pitchFamily="18" charset="0"/>
                <a:ea typeface="+mj-ea"/>
              </a:rPr>
              <a:t>Professional Associations and Credentialing Organizations</a:t>
            </a:r>
            <a:endParaRPr lang="en-US" sz="2000" b="0" dirty="0">
              <a:latin typeface="Times New Roman" panose="02020603050405020304" pitchFamily="18" charset="0"/>
              <a:ea typeface="+mj-ea"/>
            </a:endParaRPr>
          </a:p>
        </p:txBody>
      </p:sp>
      <p:sp>
        <p:nvSpPr>
          <p:cNvPr id="3" name="Text Placeholder 2"/>
          <p:cNvSpPr>
            <a:spLocks noGrp="1"/>
          </p:cNvSpPr>
          <p:nvPr>
            <p:ph type="body" idx="1"/>
          </p:nvPr>
        </p:nvSpPr>
        <p:spPr>
          <a:xfrm>
            <a:off x="457200" y="1600200"/>
            <a:ext cx="8229600" cy="4108787"/>
          </a:xfrm>
        </p:spPr>
        <p:txBody>
          <a:bodyPr wrap="square" lIns="91425" tIns="91425" rIns="91425" bIns="91425">
            <a:noAutofit/>
          </a:bodyPr>
          <a:lstStyle/>
          <a:p>
            <a:pPr>
              <a:spcAft>
                <a:spcPct val="0"/>
              </a:spcAft>
              <a:tabLst/>
              <a:defRPr/>
            </a:pPr>
            <a:r>
              <a:rPr lang="en-US" sz="2000" dirty="0">
                <a:latin typeface="Arial (Body)"/>
              </a:rPr>
              <a:t>The </a:t>
            </a:r>
            <a:r>
              <a:rPr lang="en-US" sz="2000" b="1" dirty="0">
                <a:latin typeface="Arial (Body)"/>
              </a:rPr>
              <a:t>Council for Accreditation of Counseling and Related Educational Programs </a:t>
            </a:r>
            <a:r>
              <a:rPr lang="en-US" sz="2000" dirty="0">
                <a:latin typeface="Arial (Body)"/>
              </a:rPr>
              <a:t>(</a:t>
            </a:r>
            <a:r>
              <a:rPr lang="pt-BR" sz="2000" dirty="0">
                <a:latin typeface="Arial (Body)"/>
              </a:rPr>
              <a:t>C</a:t>
            </a:r>
            <a:r>
              <a:rPr lang="pt-BR" sz="100" dirty="0">
                <a:latin typeface="Arial (Body)"/>
              </a:rPr>
              <a:t> </a:t>
            </a:r>
            <a:r>
              <a:rPr lang="pt-BR" sz="2000" dirty="0">
                <a:latin typeface="Arial (Body)"/>
              </a:rPr>
              <a:t>A</a:t>
            </a:r>
            <a:r>
              <a:rPr lang="pt-BR" sz="100" dirty="0">
                <a:latin typeface="Arial (Body)"/>
              </a:rPr>
              <a:t> </a:t>
            </a:r>
            <a:r>
              <a:rPr lang="pt-BR" sz="2000" dirty="0">
                <a:latin typeface="Arial (Body)"/>
              </a:rPr>
              <a:t>C</a:t>
            </a:r>
            <a:r>
              <a:rPr lang="pt-BR" sz="100" dirty="0">
                <a:latin typeface="Arial (Body)"/>
              </a:rPr>
              <a:t> </a:t>
            </a:r>
            <a:r>
              <a:rPr lang="pt-BR" sz="2000" dirty="0">
                <a:latin typeface="Arial (Body)"/>
              </a:rPr>
              <a:t>R</a:t>
            </a:r>
            <a:r>
              <a:rPr lang="pt-BR" sz="100" dirty="0">
                <a:latin typeface="Arial (Body)"/>
              </a:rPr>
              <a:t> </a:t>
            </a:r>
            <a:r>
              <a:rPr lang="pt-BR" sz="2000" dirty="0">
                <a:latin typeface="Arial (Body)"/>
              </a:rPr>
              <a:t>E</a:t>
            </a:r>
            <a:r>
              <a:rPr lang="pt-BR" sz="100" dirty="0">
                <a:latin typeface="Arial (Body)"/>
              </a:rPr>
              <a:t> </a:t>
            </a:r>
            <a:r>
              <a:rPr lang="pt-BR" sz="2000" dirty="0">
                <a:latin typeface="Arial (Body)"/>
              </a:rPr>
              <a:t>P</a:t>
            </a:r>
            <a:r>
              <a:rPr lang="en-US" sz="2000" dirty="0">
                <a:latin typeface="Arial (Body)"/>
              </a:rPr>
              <a:t>) also began as a corporate partner of the A</a:t>
            </a:r>
            <a:r>
              <a:rPr lang="en-US" sz="100" dirty="0">
                <a:latin typeface="Arial (Body)"/>
              </a:rPr>
              <a:t> </a:t>
            </a:r>
            <a:r>
              <a:rPr lang="en-US" sz="2000" dirty="0">
                <a:latin typeface="Arial (Body)"/>
              </a:rPr>
              <a:t>C</a:t>
            </a:r>
            <a:r>
              <a:rPr lang="en-US" sz="100" dirty="0">
                <a:latin typeface="Arial (Body)"/>
              </a:rPr>
              <a:t> </a:t>
            </a:r>
            <a:r>
              <a:rPr lang="en-US" sz="2000" dirty="0">
                <a:latin typeface="Arial (Body)"/>
              </a:rPr>
              <a:t>A and is now an autonomous organization.</a:t>
            </a:r>
          </a:p>
          <a:p>
            <a:pPr marL="741553" lvl="1" indent="-284353">
              <a:spcAft>
                <a:spcPct val="0"/>
              </a:spcAft>
              <a:defRPr/>
            </a:pPr>
            <a:r>
              <a:rPr lang="pt-BR" sz="2000" dirty="0">
                <a:latin typeface="Arial (Body)"/>
                <a:ea typeface="+mn-ea"/>
              </a:rPr>
              <a:t>C</a:t>
            </a:r>
            <a:r>
              <a:rPr lang="pt-BR" sz="100" dirty="0">
                <a:latin typeface="Arial (Body)"/>
                <a:ea typeface="+mn-ea"/>
              </a:rPr>
              <a:t> </a:t>
            </a:r>
            <a:r>
              <a:rPr lang="pt-BR" sz="2000" dirty="0">
                <a:latin typeface="Arial (Body)"/>
                <a:ea typeface="+mn-ea"/>
              </a:rPr>
              <a:t>A</a:t>
            </a:r>
            <a:r>
              <a:rPr lang="pt-BR" sz="100" dirty="0">
                <a:latin typeface="Arial (Body)"/>
                <a:ea typeface="+mn-ea"/>
              </a:rPr>
              <a:t> </a:t>
            </a:r>
            <a:r>
              <a:rPr lang="pt-BR" sz="2000" dirty="0">
                <a:latin typeface="Arial (Body)"/>
                <a:ea typeface="+mn-ea"/>
              </a:rPr>
              <a:t>C</a:t>
            </a:r>
            <a:r>
              <a:rPr lang="pt-BR" sz="100" dirty="0">
                <a:latin typeface="Arial (Body)"/>
                <a:ea typeface="+mn-ea"/>
              </a:rPr>
              <a:t> </a:t>
            </a:r>
            <a:r>
              <a:rPr lang="pt-BR" sz="2000" dirty="0">
                <a:latin typeface="Arial (Body)"/>
                <a:ea typeface="+mn-ea"/>
              </a:rPr>
              <a:t>R</a:t>
            </a:r>
            <a:r>
              <a:rPr lang="pt-BR" sz="100" dirty="0">
                <a:latin typeface="Arial (Body)"/>
                <a:ea typeface="+mn-ea"/>
              </a:rPr>
              <a:t> </a:t>
            </a:r>
            <a:r>
              <a:rPr lang="pt-BR" sz="2000" dirty="0">
                <a:latin typeface="Arial (Body)"/>
                <a:ea typeface="+mn-ea"/>
              </a:rPr>
              <a:t>E</a:t>
            </a:r>
            <a:r>
              <a:rPr lang="pt-BR" sz="100" dirty="0">
                <a:latin typeface="Arial (Body)"/>
                <a:ea typeface="+mn-ea"/>
              </a:rPr>
              <a:t> </a:t>
            </a:r>
            <a:r>
              <a:rPr lang="pt-BR" sz="2000" dirty="0">
                <a:latin typeface="Arial (Body)"/>
                <a:ea typeface="+mn-ea"/>
              </a:rPr>
              <a:t>P </a:t>
            </a:r>
            <a:r>
              <a:rPr lang="en-US" sz="2000" dirty="0">
                <a:latin typeface="Arial (Body)"/>
                <a:ea typeface="+mn-ea"/>
              </a:rPr>
              <a:t>is responsible for establishing state-of-the-art standards for counselor education programs.</a:t>
            </a:r>
          </a:p>
          <a:p>
            <a:pPr marL="741553" lvl="1" indent="-284353">
              <a:spcAft>
                <a:spcPct val="0"/>
              </a:spcAft>
              <a:defRPr/>
            </a:pPr>
            <a:r>
              <a:rPr lang="pt-BR" sz="2000" dirty="0">
                <a:latin typeface="Arial (Body)"/>
                <a:ea typeface="+mn-ea"/>
              </a:rPr>
              <a:t>C</a:t>
            </a:r>
            <a:r>
              <a:rPr lang="pt-BR" sz="100" dirty="0">
                <a:latin typeface="Arial (Body)"/>
                <a:ea typeface="+mn-ea"/>
              </a:rPr>
              <a:t> </a:t>
            </a:r>
            <a:r>
              <a:rPr lang="pt-BR" sz="2000" dirty="0">
                <a:latin typeface="Arial (Body)"/>
                <a:ea typeface="+mn-ea"/>
              </a:rPr>
              <a:t>A</a:t>
            </a:r>
            <a:r>
              <a:rPr lang="pt-BR" sz="100" dirty="0">
                <a:latin typeface="Arial (Body)"/>
                <a:ea typeface="+mn-ea"/>
              </a:rPr>
              <a:t> </a:t>
            </a:r>
            <a:r>
              <a:rPr lang="pt-BR" sz="2000" dirty="0">
                <a:latin typeface="Arial (Body)"/>
                <a:ea typeface="+mn-ea"/>
              </a:rPr>
              <a:t>C</a:t>
            </a:r>
            <a:r>
              <a:rPr lang="pt-BR" sz="100" dirty="0">
                <a:latin typeface="Arial (Body)"/>
                <a:ea typeface="+mn-ea"/>
              </a:rPr>
              <a:t> </a:t>
            </a:r>
            <a:r>
              <a:rPr lang="pt-BR" sz="2000" dirty="0">
                <a:latin typeface="Arial (Body)"/>
                <a:ea typeface="+mn-ea"/>
              </a:rPr>
              <a:t>R</a:t>
            </a:r>
            <a:r>
              <a:rPr lang="pt-BR" sz="100" dirty="0">
                <a:latin typeface="Arial (Body)"/>
                <a:ea typeface="+mn-ea"/>
              </a:rPr>
              <a:t> </a:t>
            </a:r>
            <a:r>
              <a:rPr lang="pt-BR" sz="2000" dirty="0">
                <a:latin typeface="Arial (Body)"/>
                <a:ea typeface="+mn-ea"/>
              </a:rPr>
              <a:t>E</a:t>
            </a:r>
            <a:r>
              <a:rPr lang="pt-BR" sz="100" dirty="0">
                <a:latin typeface="Arial (Body)"/>
                <a:ea typeface="+mn-ea"/>
              </a:rPr>
              <a:t> </a:t>
            </a:r>
            <a:r>
              <a:rPr lang="pt-BR" sz="2000" dirty="0">
                <a:latin typeface="Arial (Body)"/>
                <a:ea typeface="+mn-ea"/>
              </a:rPr>
              <a:t>P </a:t>
            </a:r>
            <a:r>
              <a:rPr lang="en-US" sz="2000" dirty="0">
                <a:latin typeface="Arial (Body)"/>
                <a:ea typeface="+mn-ea"/>
              </a:rPr>
              <a:t>standards address program objectives and curricula, faculty and staff requirements, program evaluation, and other requirements for accreditation.</a:t>
            </a:r>
          </a:p>
          <a:p>
            <a:pPr marL="741553" lvl="1" indent="-284353">
              <a:spcAft>
                <a:spcPct val="0"/>
              </a:spcAft>
              <a:defRPr/>
            </a:pPr>
            <a:r>
              <a:rPr lang="en-US" sz="2000" dirty="0">
                <a:latin typeface="Arial (Body)"/>
                <a:ea typeface="+mn-ea"/>
              </a:rPr>
              <a:t>Students who graduate from </a:t>
            </a:r>
            <a:r>
              <a:rPr lang="pt-BR" sz="2000" dirty="0">
                <a:latin typeface="Arial (Body)"/>
                <a:ea typeface="+mn-ea"/>
              </a:rPr>
              <a:t>C</a:t>
            </a:r>
            <a:r>
              <a:rPr lang="pt-BR" sz="100" dirty="0">
                <a:latin typeface="Arial (Body)"/>
                <a:ea typeface="+mn-ea"/>
              </a:rPr>
              <a:t> </a:t>
            </a:r>
            <a:r>
              <a:rPr lang="pt-BR" sz="2000" dirty="0">
                <a:latin typeface="Arial (Body)"/>
                <a:ea typeface="+mn-ea"/>
              </a:rPr>
              <a:t>A</a:t>
            </a:r>
            <a:r>
              <a:rPr lang="pt-BR" sz="100" dirty="0">
                <a:latin typeface="Arial (Body)"/>
                <a:ea typeface="+mn-ea"/>
              </a:rPr>
              <a:t> </a:t>
            </a:r>
            <a:r>
              <a:rPr lang="pt-BR" sz="2000" dirty="0">
                <a:latin typeface="Arial (Body)"/>
                <a:ea typeface="+mn-ea"/>
              </a:rPr>
              <a:t>C</a:t>
            </a:r>
            <a:r>
              <a:rPr lang="pt-BR" sz="100" dirty="0">
                <a:latin typeface="Arial (Body)"/>
                <a:ea typeface="+mn-ea"/>
              </a:rPr>
              <a:t> </a:t>
            </a:r>
            <a:r>
              <a:rPr lang="pt-BR" sz="2000" dirty="0">
                <a:latin typeface="Arial (Body)"/>
                <a:ea typeface="+mn-ea"/>
              </a:rPr>
              <a:t>R</a:t>
            </a:r>
            <a:r>
              <a:rPr lang="pt-BR" sz="100" dirty="0">
                <a:latin typeface="Arial (Body)"/>
                <a:ea typeface="+mn-ea"/>
              </a:rPr>
              <a:t> </a:t>
            </a:r>
            <a:r>
              <a:rPr lang="pt-BR" sz="2000" dirty="0">
                <a:latin typeface="Arial (Body)"/>
                <a:ea typeface="+mn-ea"/>
              </a:rPr>
              <a:t>E</a:t>
            </a:r>
            <a:r>
              <a:rPr lang="pt-BR" sz="100" dirty="0">
                <a:latin typeface="Arial (Body)"/>
                <a:ea typeface="+mn-ea"/>
              </a:rPr>
              <a:t> </a:t>
            </a:r>
            <a:r>
              <a:rPr lang="pt-BR" sz="2000" dirty="0">
                <a:latin typeface="Arial (Body)"/>
                <a:ea typeface="+mn-ea"/>
              </a:rPr>
              <a:t>P </a:t>
            </a:r>
            <a:r>
              <a:rPr lang="en-US" sz="2000" dirty="0">
                <a:latin typeface="Arial (Body)"/>
                <a:ea typeface="+mn-ea"/>
              </a:rPr>
              <a:t>programs are usually in an advantageous position to be </a:t>
            </a:r>
            <a:r>
              <a:rPr lang="en-US" sz="2000" dirty="0">
                <a:latin typeface="Arial (Body)"/>
              </a:rPr>
              <a:t>hired because their programs include 60 hours for programs accredited using the standards that became effective in 2016 and 700 hours of field placement.</a:t>
            </a:r>
          </a:p>
        </p:txBody>
      </p:sp>
    </p:spTree>
    <p:extLst>
      <p:ext uri="{BB962C8B-B14F-4D97-AF65-F5344CB8AC3E}">
        <p14:creationId xmlns:p14="http://schemas.microsoft.com/office/powerpoint/2010/main" val="2498466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1"/>
            <a:ext cx="8229600" cy="1097279"/>
          </a:xfrm>
        </p:spPr>
        <p:txBody>
          <a:bodyPr tIns="91425">
            <a:noAutofit/>
          </a:bodyPr>
          <a:lstStyle/>
          <a:p>
            <a:pPr lvl="0">
              <a:defRPr/>
            </a:pPr>
            <a:r>
              <a:rPr lang="en-US" dirty="0">
                <a:solidFill>
                  <a:schemeClr val="tx1"/>
                </a:solidFill>
                <a:latin typeface="Times New Roman" panose="02020603050405020304" pitchFamily="18" charset="0"/>
                <a:ea typeface="+mj-ea"/>
              </a:rPr>
              <a:t>Ethical Standards and Laws</a:t>
            </a:r>
          </a:p>
        </p:txBody>
      </p:sp>
      <p:sp>
        <p:nvSpPr>
          <p:cNvPr id="3" name="Text Placeholder 2"/>
          <p:cNvSpPr>
            <a:spLocks noGrp="1"/>
          </p:cNvSpPr>
          <p:nvPr>
            <p:ph type="body" idx="1"/>
          </p:nvPr>
        </p:nvSpPr>
        <p:spPr>
          <a:xfrm>
            <a:off x="325420" y="1569219"/>
            <a:ext cx="4581860" cy="4465821"/>
          </a:xfrm>
        </p:spPr>
        <p:txBody>
          <a:bodyPr wrap="square" lIns="91425" tIns="91425" rIns="91425" bIns="91425">
            <a:noAutofit/>
          </a:bodyPr>
          <a:lstStyle/>
          <a:p>
            <a:pPr marL="255651" lvl="0" indent="-255651">
              <a:buSzPts val="2400"/>
              <a:buNone/>
            </a:pPr>
            <a:r>
              <a:rPr lang="en-US" altLang="en-US" sz="1800" b="1" dirty="0">
                <a:solidFill>
                  <a:schemeClr val="accent6">
                    <a:lumMod val="60000"/>
                    <a:lumOff val="40000"/>
                  </a:schemeClr>
                </a:solidFill>
                <a:latin typeface="Arial (Body)"/>
              </a:rPr>
              <a:t>Standards</a:t>
            </a:r>
          </a:p>
          <a:p>
            <a:pPr>
              <a:spcAft>
                <a:spcPct val="0"/>
              </a:spcAft>
            </a:pPr>
            <a:r>
              <a:rPr lang="en-US" altLang="en-US" sz="1800" dirty="0">
                <a:solidFill>
                  <a:schemeClr val="accent6">
                    <a:lumMod val="60000"/>
                    <a:lumOff val="40000"/>
                  </a:schemeClr>
                </a:solidFill>
                <a:latin typeface="Arial (Body)"/>
              </a:rPr>
              <a:t>Developed by professional associations to guide the behavior of a specific group of professionals.</a:t>
            </a:r>
          </a:p>
          <a:p>
            <a:pPr>
              <a:spcAft>
                <a:spcPct val="0"/>
              </a:spcAft>
            </a:pPr>
            <a:r>
              <a:rPr lang="en-US" altLang="en-US" sz="1800" dirty="0">
                <a:solidFill>
                  <a:schemeClr val="accent6">
                    <a:lumMod val="60000"/>
                    <a:lumOff val="40000"/>
                  </a:schemeClr>
                </a:solidFill>
                <a:latin typeface="Arial (Body)"/>
              </a:rPr>
              <a:t>Ethical standards serve the purposes of educating members about ethical conduct, providing a mechanism for accountability, and serving as a means for improving professional practice.</a:t>
            </a:r>
          </a:p>
          <a:p>
            <a:pPr>
              <a:spcAft>
                <a:spcPct val="0"/>
              </a:spcAft>
            </a:pPr>
            <a:r>
              <a:rPr lang="en-US" altLang="en-US" sz="1800" dirty="0">
                <a:solidFill>
                  <a:schemeClr val="accent6">
                    <a:lumMod val="60000"/>
                    <a:lumOff val="40000"/>
                  </a:schemeClr>
                </a:solidFill>
                <a:latin typeface="Arial (Body)"/>
              </a:rPr>
              <a:t>Updated periodically to ensure relevance.</a:t>
            </a:r>
          </a:p>
          <a:p>
            <a:pPr>
              <a:spcAft>
                <a:spcPct val="0"/>
              </a:spcAft>
            </a:pPr>
            <a:r>
              <a:rPr lang="en-US" altLang="en-US" sz="1800" dirty="0">
                <a:solidFill>
                  <a:schemeClr val="accent6">
                    <a:lumMod val="60000"/>
                    <a:lumOff val="40000"/>
                  </a:schemeClr>
                </a:solidFill>
                <a:latin typeface="Arial (Body)"/>
              </a:rPr>
              <a:t>Based on generally accepted norms, beliefs, customs, and values.</a:t>
            </a:r>
          </a:p>
        </p:txBody>
      </p:sp>
      <p:sp>
        <p:nvSpPr>
          <p:cNvPr id="4" name="Text Placeholder 3"/>
          <p:cNvSpPr>
            <a:spLocks noGrp="1"/>
          </p:cNvSpPr>
          <p:nvPr>
            <p:ph type="body" idx="2"/>
          </p:nvPr>
        </p:nvSpPr>
        <p:spPr>
          <a:xfrm>
            <a:off x="5044440" y="1569219"/>
            <a:ext cx="3642360" cy="3962901"/>
          </a:xfrm>
        </p:spPr>
        <p:txBody>
          <a:bodyPr wrap="square" lIns="91425" tIns="91425" rIns="91425" bIns="91425">
            <a:noAutofit/>
          </a:bodyPr>
          <a:lstStyle/>
          <a:p>
            <a:pPr marL="255651" lvl="0" indent="-255651">
              <a:spcBef>
                <a:spcPts val="0"/>
              </a:spcBef>
              <a:buSzPts val="2400"/>
              <a:buNone/>
              <a:defRPr/>
            </a:pPr>
            <a:r>
              <a:rPr lang="en-US" altLang="en-US" sz="1800" b="1" dirty="0">
                <a:solidFill>
                  <a:srgbClr val="CCFFFF"/>
                </a:solidFill>
                <a:latin typeface="Arial (Body)"/>
              </a:rPr>
              <a:t>Laws</a:t>
            </a:r>
          </a:p>
          <a:p>
            <a:pPr>
              <a:spcAft>
                <a:spcPct val="0"/>
              </a:spcAft>
              <a:defRPr/>
            </a:pPr>
            <a:r>
              <a:rPr lang="en-US" altLang="en-US" sz="1800" dirty="0">
                <a:solidFill>
                  <a:srgbClr val="CCFFFF"/>
                </a:solidFill>
                <a:latin typeface="Arial (Body)"/>
              </a:rPr>
              <a:t>More prescriptive.</a:t>
            </a:r>
          </a:p>
          <a:p>
            <a:pPr>
              <a:spcAft>
                <a:spcPct val="0"/>
              </a:spcAft>
              <a:defRPr/>
            </a:pPr>
            <a:r>
              <a:rPr lang="en-US" altLang="en-US" sz="1800" dirty="0">
                <a:solidFill>
                  <a:srgbClr val="CCFFFF"/>
                </a:solidFill>
                <a:latin typeface="Arial (Body)"/>
              </a:rPr>
              <a:t>Incorporated into a legal code</a:t>
            </a:r>
          </a:p>
          <a:p>
            <a:pPr>
              <a:spcAft>
                <a:spcPct val="0"/>
              </a:spcAft>
              <a:defRPr/>
            </a:pPr>
            <a:r>
              <a:rPr lang="en-US" altLang="en-US" sz="1800" dirty="0">
                <a:solidFill>
                  <a:srgbClr val="CCFFFF"/>
                </a:solidFill>
                <a:latin typeface="Arial (Body)"/>
              </a:rPr>
              <a:t>Carry greater sanctions or penalties for failure to comply.</a:t>
            </a:r>
          </a:p>
          <a:p>
            <a:pPr>
              <a:spcAft>
                <a:spcPct val="0"/>
              </a:spcAft>
              <a:defRPr/>
            </a:pPr>
            <a:r>
              <a:rPr lang="en-US" sz="1800" dirty="0">
                <a:solidFill>
                  <a:srgbClr val="CCFFFF"/>
                </a:solidFill>
                <a:latin typeface="Arial (Body)"/>
              </a:rPr>
              <a:t>Because there are greater penalties associated with laws, counselors should follow the legal course of action if there is no harm to their clients.</a:t>
            </a:r>
            <a:endParaRPr lang="en-US" altLang="en-US" sz="1800" dirty="0">
              <a:solidFill>
                <a:srgbClr val="CCFFFF"/>
              </a:solidFill>
              <a:latin typeface="Arial (Body)"/>
            </a:endParaRPr>
          </a:p>
        </p:txBody>
      </p:sp>
    </p:spTree>
    <p:extLst>
      <p:ext uri="{BB962C8B-B14F-4D97-AF65-F5344CB8AC3E}">
        <p14:creationId xmlns:p14="http://schemas.microsoft.com/office/powerpoint/2010/main" val="331828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r>
              <a:rPr lang="en-US" altLang="en-US" dirty="0">
                <a:latin typeface="Times New Roman" panose="02020603050405020304" pitchFamily="18" charset="0"/>
              </a:rPr>
              <a:t>A</a:t>
            </a:r>
            <a:r>
              <a:rPr lang="en-US" altLang="en-US" sz="100" dirty="0">
                <a:latin typeface="Times New Roman" panose="02020603050405020304" pitchFamily="18" charset="0"/>
              </a:rPr>
              <a:t> </a:t>
            </a:r>
            <a:r>
              <a:rPr lang="en-US" altLang="en-US" dirty="0">
                <a:latin typeface="Times New Roman" panose="02020603050405020304" pitchFamily="18" charset="0"/>
              </a:rPr>
              <a:t>C</a:t>
            </a:r>
            <a:r>
              <a:rPr lang="en-US" altLang="en-US" sz="100" dirty="0">
                <a:latin typeface="Times New Roman" panose="02020603050405020304" pitchFamily="18" charset="0"/>
              </a:rPr>
              <a:t> </a:t>
            </a:r>
            <a:r>
              <a:rPr lang="en-US" altLang="en-US" dirty="0">
                <a:latin typeface="Times New Roman" panose="02020603050405020304" pitchFamily="18" charset="0"/>
              </a:rPr>
              <a:t>A Code of Ethics</a:t>
            </a:r>
            <a:endParaRPr lang="en-US" altLang="en-US" sz="2000" b="0" dirty="0">
              <a:latin typeface="Times New Roman" panose="02020603050405020304" pitchFamily="18" charset="0"/>
            </a:endParaRPr>
          </a:p>
        </p:txBody>
      </p:sp>
      <p:sp>
        <p:nvSpPr>
          <p:cNvPr id="3" name="Text Placeholder 2"/>
          <p:cNvSpPr>
            <a:spLocks noGrp="1"/>
          </p:cNvSpPr>
          <p:nvPr>
            <p:ph type="body" idx="1"/>
          </p:nvPr>
        </p:nvSpPr>
        <p:spPr>
          <a:xfrm>
            <a:off x="457200" y="1600200"/>
            <a:ext cx="8229600" cy="4572000"/>
          </a:xfrm>
        </p:spPr>
        <p:txBody>
          <a:bodyPr wrap="square" lIns="91425" tIns="91425" rIns="91425" bIns="91425">
            <a:noAutofit/>
          </a:bodyPr>
          <a:lstStyle/>
          <a:p>
            <a:pPr>
              <a:spcAft>
                <a:spcPct val="0"/>
              </a:spcAft>
              <a:tabLst/>
            </a:pPr>
            <a:r>
              <a:rPr lang="en-US" altLang="en-US" sz="2000" dirty="0">
                <a:solidFill>
                  <a:srgbClr val="CCFFFF"/>
                </a:solidFill>
                <a:latin typeface="Arial (Body)"/>
              </a:rPr>
              <a:t>The </a:t>
            </a:r>
            <a:r>
              <a:rPr lang="en-US" altLang="en-US" sz="2000" b="1" dirty="0">
                <a:solidFill>
                  <a:srgbClr val="CCFFFF"/>
                </a:solidFill>
                <a:latin typeface="Arial (Body)"/>
              </a:rPr>
              <a:t>A</a:t>
            </a:r>
            <a:r>
              <a:rPr lang="en-US" altLang="en-US" sz="100" b="1" dirty="0">
                <a:solidFill>
                  <a:srgbClr val="CCFFFF"/>
                </a:solidFill>
                <a:latin typeface="Arial (Body)"/>
              </a:rPr>
              <a:t> </a:t>
            </a:r>
            <a:r>
              <a:rPr lang="en-US" altLang="en-US" sz="2000" b="1" dirty="0">
                <a:solidFill>
                  <a:srgbClr val="CCFFFF"/>
                </a:solidFill>
                <a:latin typeface="Arial (Body)"/>
              </a:rPr>
              <a:t>C</a:t>
            </a:r>
            <a:r>
              <a:rPr lang="en-US" altLang="en-US" sz="100" b="1" dirty="0">
                <a:solidFill>
                  <a:srgbClr val="CCFFFF"/>
                </a:solidFill>
                <a:latin typeface="Arial (Body)"/>
              </a:rPr>
              <a:t> </a:t>
            </a:r>
            <a:r>
              <a:rPr lang="en-US" altLang="en-US" sz="2000" b="1" dirty="0">
                <a:solidFill>
                  <a:srgbClr val="CCFFFF"/>
                </a:solidFill>
                <a:latin typeface="Arial (Body)"/>
              </a:rPr>
              <a:t>A Code of Ethics </a:t>
            </a:r>
            <a:r>
              <a:rPr lang="en-US" altLang="en-US" sz="2000" dirty="0">
                <a:solidFill>
                  <a:srgbClr val="CCFFFF"/>
                </a:solidFill>
                <a:latin typeface="Arial (Body)"/>
              </a:rPr>
              <a:t>(2014) is based on 6 moral principles:</a:t>
            </a:r>
          </a:p>
          <a:p>
            <a:pPr marL="741600" lvl="1" indent="-284400">
              <a:spcAft>
                <a:spcPct val="0"/>
              </a:spcAft>
            </a:pPr>
            <a:r>
              <a:rPr lang="en-US" altLang="en-US" sz="2000" b="1" i="1" dirty="0">
                <a:solidFill>
                  <a:srgbClr val="CCFFFF"/>
                </a:solidFill>
                <a:latin typeface="Arial (Body)"/>
              </a:rPr>
              <a:t>Autonomy</a:t>
            </a:r>
            <a:r>
              <a:rPr lang="en-US" altLang="en-US" sz="2000" dirty="0">
                <a:solidFill>
                  <a:srgbClr val="CCFFFF"/>
                </a:solidFill>
                <a:latin typeface="Arial (Body)"/>
              </a:rPr>
              <a:t>: Independence and the ability to make one’s own decisions.</a:t>
            </a:r>
          </a:p>
          <a:p>
            <a:pPr marL="741600" lvl="1" indent="-284400">
              <a:spcAft>
                <a:spcPct val="0"/>
              </a:spcAft>
            </a:pPr>
            <a:r>
              <a:rPr lang="en-US" altLang="en-US" sz="2000" b="1" i="1" dirty="0">
                <a:solidFill>
                  <a:srgbClr val="CCFFFF"/>
                </a:solidFill>
                <a:latin typeface="Arial (Body)"/>
              </a:rPr>
              <a:t>Justice</a:t>
            </a:r>
            <a:r>
              <a:rPr lang="en-US" altLang="en-US" sz="2000" i="1" dirty="0">
                <a:solidFill>
                  <a:srgbClr val="CCFFFF"/>
                </a:solidFill>
                <a:latin typeface="Arial (Body)"/>
              </a:rPr>
              <a:t>:</a:t>
            </a:r>
            <a:r>
              <a:rPr lang="en-US" altLang="en-US" sz="2000" dirty="0">
                <a:solidFill>
                  <a:srgbClr val="CCFFFF"/>
                </a:solidFill>
                <a:latin typeface="Arial (Body)"/>
              </a:rPr>
              <a:t> Treating each person fairly, according to client needs.</a:t>
            </a:r>
          </a:p>
          <a:p>
            <a:pPr marL="741600" lvl="1" indent="-284400">
              <a:spcAft>
                <a:spcPct val="0"/>
              </a:spcAft>
            </a:pPr>
            <a:r>
              <a:rPr lang="en-US" altLang="en-US" sz="2000" b="1" i="1" dirty="0">
                <a:solidFill>
                  <a:srgbClr val="CCFFFF"/>
                </a:solidFill>
                <a:latin typeface="Arial (Body)"/>
              </a:rPr>
              <a:t>Beneficence</a:t>
            </a:r>
            <a:r>
              <a:rPr lang="en-US" altLang="en-US" sz="2000" dirty="0">
                <a:solidFill>
                  <a:srgbClr val="CCFFFF"/>
                </a:solidFill>
                <a:latin typeface="Arial (Body)"/>
              </a:rPr>
              <a:t>: Doing good or what is in the best interests of the client and society</a:t>
            </a:r>
          </a:p>
          <a:p>
            <a:pPr marL="741600" lvl="1" indent="-284400">
              <a:spcAft>
                <a:spcPct val="0"/>
              </a:spcAft>
            </a:pPr>
            <a:r>
              <a:rPr lang="en-US" altLang="en-US" sz="2000" b="1" i="1" dirty="0">
                <a:solidFill>
                  <a:srgbClr val="CCFFFF"/>
                </a:solidFill>
                <a:latin typeface="Arial (Body)"/>
              </a:rPr>
              <a:t>Nonmaleficence</a:t>
            </a:r>
            <a:r>
              <a:rPr lang="en-US" altLang="en-US" sz="2000" dirty="0">
                <a:solidFill>
                  <a:srgbClr val="CCFFFF"/>
                </a:solidFill>
                <a:latin typeface="Arial (Body)"/>
              </a:rPr>
              <a:t>: Doing no harm to others as well as growing as a counselor to provide the best services one can for clients.</a:t>
            </a:r>
          </a:p>
          <a:p>
            <a:pPr marL="741600" lvl="1" indent="-284400">
              <a:spcAft>
                <a:spcPct val="0"/>
              </a:spcAft>
            </a:pPr>
            <a:r>
              <a:rPr lang="en-US" altLang="en-US" sz="2000" b="1" i="1" dirty="0">
                <a:solidFill>
                  <a:srgbClr val="CCFFFF"/>
                </a:solidFill>
                <a:latin typeface="Arial (Body)"/>
              </a:rPr>
              <a:t>Fidelity</a:t>
            </a:r>
            <a:r>
              <a:rPr lang="en-US" altLang="en-US" sz="2000" i="1" dirty="0">
                <a:solidFill>
                  <a:srgbClr val="CCFFFF"/>
                </a:solidFill>
                <a:latin typeface="Arial (Body)"/>
              </a:rPr>
              <a:t>:</a:t>
            </a:r>
            <a:r>
              <a:rPr lang="en-US" altLang="en-US" sz="2000" dirty="0">
                <a:solidFill>
                  <a:srgbClr val="CCFFFF"/>
                </a:solidFill>
                <a:latin typeface="Arial (Body)"/>
              </a:rPr>
              <a:t> Loyalty, faithfulness, and the honoring of commitments.</a:t>
            </a:r>
            <a:endParaRPr lang="en-US" altLang="en-US" sz="2000" b="1" dirty="0">
              <a:solidFill>
                <a:srgbClr val="CCFFFF"/>
              </a:solidFill>
              <a:latin typeface="Arial (Body)"/>
            </a:endParaRPr>
          </a:p>
          <a:p>
            <a:pPr marL="741600" lvl="1" indent="-284400">
              <a:spcAft>
                <a:spcPct val="0"/>
              </a:spcAft>
            </a:pPr>
            <a:r>
              <a:rPr lang="en-US" altLang="en-US" sz="2000" b="1" i="1" dirty="0">
                <a:solidFill>
                  <a:srgbClr val="CCFFFF"/>
                </a:solidFill>
                <a:latin typeface="Arial (Body)"/>
              </a:rPr>
              <a:t>Veracity</a:t>
            </a:r>
            <a:r>
              <a:rPr lang="en-US" altLang="en-US" sz="2000" dirty="0">
                <a:solidFill>
                  <a:srgbClr val="CCFFFF"/>
                </a:solidFill>
                <a:latin typeface="Arial (Body)"/>
              </a:rPr>
              <a:t>: Being truthful in professional interactions.</a:t>
            </a:r>
          </a:p>
        </p:txBody>
      </p:sp>
    </p:spTree>
    <p:extLst>
      <p:ext uri="{BB962C8B-B14F-4D97-AF65-F5344CB8AC3E}">
        <p14:creationId xmlns:p14="http://schemas.microsoft.com/office/powerpoint/2010/main" val="548459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a:defRPr/>
            </a:pPr>
            <a:r>
              <a:rPr lang="en-US" dirty="0">
                <a:latin typeface="Times New Roman" panose="02020603050405020304" pitchFamily="18" charset="0"/>
                <a:ea typeface="+mj-ea"/>
              </a:rPr>
              <a:t>A</a:t>
            </a:r>
            <a:r>
              <a:rPr lang="en-US" sz="100" dirty="0">
                <a:latin typeface="Times New Roman" panose="02020603050405020304" pitchFamily="18" charset="0"/>
                <a:ea typeface="+mj-ea"/>
              </a:rPr>
              <a:t> </a:t>
            </a:r>
            <a:r>
              <a:rPr lang="en-US" dirty="0">
                <a:latin typeface="Times New Roman" panose="02020603050405020304" pitchFamily="18" charset="0"/>
                <a:ea typeface="+mj-ea"/>
              </a:rPr>
              <a:t>C</a:t>
            </a:r>
            <a:r>
              <a:rPr lang="en-US" sz="100" dirty="0">
                <a:latin typeface="Times New Roman" panose="02020603050405020304" pitchFamily="18" charset="0"/>
                <a:ea typeface="+mj-ea"/>
              </a:rPr>
              <a:t> </a:t>
            </a:r>
            <a:r>
              <a:rPr lang="en-US" dirty="0">
                <a:latin typeface="Times New Roman" panose="02020603050405020304" pitchFamily="18" charset="0"/>
                <a:ea typeface="+mj-ea"/>
              </a:rPr>
              <a:t>A Code of Ethics</a:t>
            </a:r>
            <a:endParaRPr lang="en-US" sz="2000" b="0" dirty="0">
              <a:latin typeface="Times New Roman" panose="02020603050405020304" pitchFamily="18" charset="0"/>
              <a:ea typeface="+mj-ea"/>
            </a:endParaRPr>
          </a:p>
        </p:txBody>
      </p:sp>
      <p:sp>
        <p:nvSpPr>
          <p:cNvPr id="3" name="Text Placeholder 2"/>
          <p:cNvSpPr>
            <a:spLocks noGrp="1"/>
          </p:cNvSpPr>
          <p:nvPr>
            <p:ph type="body" idx="1"/>
          </p:nvPr>
        </p:nvSpPr>
        <p:spPr>
          <a:xfrm>
            <a:off x="457200" y="1600200"/>
            <a:ext cx="8229600" cy="4254981"/>
          </a:xfrm>
        </p:spPr>
        <p:txBody>
          <a:bodyPr wrap="square" lIns="91425" tIns="91425" rIns="91425" bIns="91425">
            <a:noAutofit/>
          </a:bodyPr>
          <a:lstStyle/>
          <a:p>
            <a:pPr>
              <a:spcAft>
                <a:spcPct val="0"/>
              </a:spcAft>
              <a:tabLst/>
            </a:pPr>
            <a:r>
              <a:rPr lang="en-US" altLang="en-US" sz="2000" dirty="0">
                <a:solidFill>
                  <a:srgbClr val="CCFFFF"/>
                </a:solidFill>
                <a:latin typeface="Arial (Body)"/>
              </a:rPr>
              <a:t>The A</a:t>
            </a:r>
            <a:r>
              <a:rPr lang="en-US" altLang="en-US" sz="100" dirty="0">
                <a:solidFill>
                  <a:srgbClr val="CCFFFF"/>
                </a:solidFill>
                <a:latin typeface="Arial (Body)"/>
              </a:rPr>
              <a:t> </a:t>
            </a:r>
            <a:r>
              <a:rPr lang="en-US" altLang="en-US" sz="2000" dirty="0">
                <a:solidFill>
                  <a:srgbClr val="CCFFFF"/>
                </a:solidFill>
                <a:latin typeface="Arial (Body)"/>
              </a:rPr>
              <a:t>C</a:t>
            </a:r>
            <a:r>
              <a:rPr lang="en-US" altLang="en-US" sz="100" dirty="0">
                <a:solidFill>
                  <a:srgbClr val="CCFFFF"/>
                </a:solidFill>
                <a:latin typeface="Arial (Body)"/>
              </a:rPr>
              <a:t> </a:t>
            </a:r>
            <a:r>
              <a:rPr lang="en-US" altLang="en-US" sz="2000" dirty="0">
                <a:solidFill>
                  <a:srgbClr val="CCFFFF"/>
                </a:solidFill>
                <a:latin typeface="Arial (Body)"/>
              </a:rPr>
              <a:t>A revises the </a:t>
            </a:r>
            <a:r>
              <a:rPr lang="en-US" altLang="en-US" sz="2000" b="1" dirty="0">
                <a:solidFill>
                  <a:srgbClr val="CCFFFF"/>
                </a:solidFill>
                <a:latin typeface="Arial (Body)"/>
              </a:rPr>
              <a:t>A</a:t>
            </a:r>
            <a:r>
              <a:rPr lang="en-US" altLang="en-US" sz="100" b="1" dirty="0">
                <a:solidFill>
                  <a:srgbClr val="CCFFFF"/>
                </a:solidFill>
                <a:latin typeface="Arial (Body)"/>
              </a:rPr>
              <a:t> </a:t>
            </a:r>
            <a:r>
              <a:rPr lang="en-US" altLang="en-US" sz="2000" b="1" dirty="0">
                <a:solidFill>
                  <a:srgbClr val="CCFFFF"/>
                </a:solidFill>
                <a:latin typeface="Arial (Body)"/>
              </a:rPr>
              <a:t>C</a:t>
            </a:r>
            <a:r>
              <a:rPr lang="en-US" altLang="en-US" sz="100" b="1" dirty="0">
                <a:solidFill>
                  <a:srgbClr val="CCFFFF"/>
                </a:solidFill>
                <a:latin typeface="Arial (Body)"/>
              </a:rPr>
              <a:t> </a:t>
            </a:r>
            <a:r>
              <a:rPr lang="en-US" altLang="en-US" sz="2000" b="1" dirty="0">
                <a:solidFill>
                  <a:srgbClr val="CCFFFF"/>
                </a:solidFill>
                <a:latin typeface="Arial (Body)"/>
              </a:rPr>
              <a:t>A Code of Ethics </a:t>
            </a:r>
            <a:r>
              <a:rPr lang="en-US" altLang="en-US" sz="2000" dirty="0">
                <a:solidFill>
                  <a:srgbClr val="CCFFFF"/>
                </a:solidFill>
                <a:latin typeface="Arial (Body)"/>
              </a:rPr>
              <a:t>at least every 7-10 years.</a:t>
            </a:r>
          </a:p>
          <a:p>
            <a:pPr>
              <a:spcAft>
                <a:spcPct val="0"/>
              </a:spcAft>
              <a:tabLst/>
            </a:pPr>
            <a:r>
              <a:rPr lang="en-US" altLang="en-US" sz="2000" dirty="0">
                <a:solidFill>
                  <a:srgbClr val="CCFFFF"/>
                </a:solidFill>
                <a:latin typeface="Arial (Body)"/>
              </a:rPr>
              <a:t>The 7</a:t>
            </a:r>
            <a:r>
              <a:rPr lang="en-US" altLang="en-US" sz="2000" baseline="30000" dirty="0">
                <a:solidFill>
                  <a:srgbClr val="CCFFFF"/>
                </a:solidFill>
                <a:latin typeface="Arial (Body)"/>
              </a:rPr>
              <a:t>th</a:t>
            </a:r>
            <a:r>
              <a:rPr lang="en-US" altLang="en-US" sz="2000" dirty="0">
                <a:solidFill>
                  <a:srgbClr val="CCFFFF"/>
                </a:solidFill>
                <a:latin typeface="Arial (Body)"/>
              </a:rPr>
              <a:t> and most recent revision became effective in March 2014.</a:t>
            </a:r>
          </a:p>
          <a:p>
            <a:pPr marL="741600" lvl="1" indent="-284400">
              <a:spcAft>
                <a:spcPct val="0"/>
              </a:spcAft>
            </a:pPr>
            <a:r>
              <a:rPr lang="en-US" altLang="en-US" sz="2000" dirty="0">
                <a:solidFill>
                  <a:srgbClr val="CCFFFF"/>
                </a:solidFill>
                <a:latin typeface="Arial (Body)"/>
              </a:rPr>
              <a:t>A new section was added, which specifically addresses distance counseling, social media, and technology issues.</a:t>
            </a:r>
          </a:p>
          <a:p>
            <a:pPr marL="741600" lvl="1" indent="-284400">
              <a:spcAft>
                <a:spcPct val="0"/>
              </a:spcAft>
            </a:pPr>
            <a:r>
              <a:rPr lang="en-US" altLang="en-US" sz="2000" dirty="0">
                <a:solidFill>
                  <a:srgbClr val="CCFFFF"/>
                </a:solidFill>
                <a:latin typeface="Arial (Body)"/>
              </a:rPr>
              <a:t>Addressed issues such as, at what point does someone become a client, when may a counselor refer a client or terminate counseling, the role of values in counseling, and clarity regarding how counselors think about our relationship with our clients.</a:t>
            </a:r>
          </a:p>
        </p:txBody>
      </p:sp>
    </p:spTree>
    <p:extLst>
      <p:ext uri="{BB962C8B-B14F-4D97-AF65-F5344CB8AC3E}">
        <p14:creationId xmlns:p14="http://schemas.microsoft.com/office/powerpoint/2010/main" val="2378727084"/>
      </p:ext>
    </p:extLst>
  </p:cSld>
  <p:clrMapOvr>
    <a:masterClrMapping/>
  </p:clrMapOvr>
</p:sld>
</file>

<file path=ppt/theme/theme1.xml><?xml version="1.0" encoding="utf-8"?>
<a:theme xmlns:a="http://schemas.openxmlformats.org/drawingml/2006/main" name="Balance">
  <a:themeElements>
    <a:clrScheme name="Balance 11">
      <a:dk1>
        <a:srgbClr val="006600"/>
      </a:dk1>
      <a:lt1>
        <a:srgbClr val="FFFFFF"/>
      </a:lt1>
      <a:dk2>
        <a:srgbClr val="669900"/>
      </a:dk2>
      <a:lt2>
        <a:srgbClr val="FFFF99"/>
      </a:lt2>
      <a:accent1>
        <a:srgbClr val="F8A500"/>
      </a:accent1>
      <a:accent2>
        <a:srgbClr val="808000"/>
      </a:accent2>
      <a:accent3>
        <a:srgbClr val="B8CA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
      <a:clrScheme name="Balance 10">
        <a:dk1>
          <a:srgbClr val="006600"/>
        </a:dk1>
        <a:lt1>
          <a:srgbClr val="FFFFFF"/>
        </a:lt1>
        <a:dk2>
          <a:srgbClr val="669900"/>
        </a:dk2>
        <a:lt2>
          <a:srgbClr val="DBBD71"/>
        </a:lt2>
        <a:accent1>
          <a:srgbClr val="F8A500"/>
        </a:accent1>
        <a:accent2>
          <a:srgbClr val="808000"/>
        </a:accent2>
        <a:accent3>
          <a:srgbClr val="B8CA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11">
        <a:dk1>
          <a:srgbClr val="006600"/>
        </a:dk1>
        <a:lt1>
          <a:srgbClr val="FFFFFF"/>
        </a:lt1>
        <a:dk2>
          <a:srgbClr val="669900"/>
        </a:dk2>
        <a:lt2>
          <a:srgbClr val="FFFF99"/>
        </a:lt2>
        <a:accent1>
          <a:srgbClr val="F8A500"/>
        </a:accent1>
        <a:accent2>
          <a:srgbClr val="808000"/>
        </a:accent2>
        <a:accent3>
          <a:srgbClr val="B8CA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Balance</Template>
  <TotalTime>621</TotalTime>
  <Words>5140</Words>
  <Application>Microsoft Office PowerPoint</Application>
  <PresentationFormat>On-screen Show (4:3)</PresentationFormat>
  <Paragraphs>321</Paragraphs>
  <Slides>53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53</vt:i4>
      </vt:variant>
    </vt:vector>
  </HeadingPairs>
  <TitlesOfParts>
    <vt:vector size="61" baseType="lpstr">
      <vt:lpstr>Tahoma</vt:lpstr>
      <vt:lpstr>Arial</vt:lpstr>
      <vt:lpstr>Wingdings</vt:lpstr>
      <vt:lpstr>Times New Roman</vt:lpstr>
      <vt:lpstr>Impact</vt:lpstr>
      <vt:lpstr>Cooper Black</vt:lpstr>
      <vt:lpstr>Verdana</vt:lpstr>
      <vt:lpstr>Balance</vt:lpstr>
      <vt:lpstr>Ethical, Legal, &amp;  Professional Issues  in School Counseling</vt:lpstr>
      <vt:lpstr>Professional Associations and Credentialing Organizations </vt:lpstr>
      <vt:lpstr>Professional Associations and Credentialing Organizations </vt:lpstr>
      <vt:lpstr>Professional Associations and Credentialing Organizations</vt:lpstr>
      <vt:lpstr>Professional Associations and Credentialing Organizations</vt:lpstr>
      <vt:lpstr>Professional Associations and Credentialing Organizations</vt:lpstr>
      <vt:lpstr>Ethical Standards and Laws</vt:lpstr>
      <vt:lpstr>A C A Code of Ethics</vt:lpstr>
      <vt:lpstr>A C A Code of Ethics</vt:lpstr>
      <vt:lpstr>A C A Code of Ethics</vt:lpstr>
      <vt:lpstr>A C A Code of Ethics </vt:lpstr>
      <vt:lpstr>Section A: The Counseling Relationship</vt:lpstr>
      <vt:lpstr>Section B: Confidentiality and Privacy</vt:lpstr>
      <vt:lpstr>Section C: Professional Responsibility</vt:lpstr>
      <vt:lpstr>Section D: Relationships with Other Professionals</vt:lpstr>
      <vt:lpstr>Section E: Evaluation, Assessment, and Interpretation</vt:lpstr>
      <vt:lpstr>Section F: Supervision, Training, and Teaching</vt:lpstr>
      <vt:lpstr>Section G: Research and Publication</vt:lpstr>
      <vt:lpstr>Section H: Distance Counseling, Technology, and Social Media</vt:lpstr>
      <vt:lpstr>Section I: Resolving Ethical Issues</vt:lpstr>
      <vt:lpstr>The Practice of Internet or Technology-Assisted Distance Counseling</vt:lpstr>
      <vt:lpstr>A S C A Ethical Standards for School Counselors</vt:lpstr>
      <vt:lpstr>Decision Making Using Ethical Standards </vt:lpstr>
      <vt:lpstr>Decision Making Using Ethical Standards</vt:lpstr>
      <vt:lpstr>Other Sources of Information and Guidance</vt:lpstr>
      <vt:lpstr>The Court System</vt:lpstr>
      <vt:lpstr>Statutory Law</vt:lpstr>
      <vt:lpstr>State and Local Agencies</vt:lpstr>
      <vt:lpstr>Making Decisions </vt:lpstr>
      <vt:lpstr>Making Decisions</vt:lpstr>
      <vt:lpstr>Additional Legal Considerations</vt:lpstr>
      <vt:lpstr>Professional Competence</vt:lpstr>
      <vt:lpstr>Can I Be Sued?</vt:lpstr>
      <vt:lpstr>What is Malpractice? </vt:lpstr>
      <vt:lpstr>What is Malpractice? </vt:lpstr>
      <vt:lpstr>Subpoenas</vt:lpstr>
      <vt:lpstr>Subpoenas</vt:lpstr>
      <vt:lpstr>Confidentiality</vt:lpstr>
      <vt:lpstr>Limits to Confidentiality</vt:lpstr>
      <vt:lpstr>Limits to Confidentiality</vt:lpstr>
      <vt:lpstr>Limits to Confidentiality</vt:lpstr>
      <vt:lpstr>Confidentiality and Privileged Communication</vt:lpstr>
      <vt:lpstr>Minor Consent Laws</vt:lpstr>
      <vt:lpstr>Minor Consent Laws</vt:lpstr>
      <vt:lpstr>Minor Consent Laws</vt:lpstr>
      <vt:lpstr>Educational Records</vt:lpstr>
      <vt:lpstr>Educational Records</vt:lpstr>
      <vt:lpstr>Educational Records</vt:lpstr>
      <vt:lpstr>Personal Notes</vt:lpstr>
      <vt:lpstr>Health Insurance Portability and Accountability Act (HIPAA) of 1996</vt:lpstr>
      <vt:lpstr>Child Abuse</vt:lpstr>
      <vt:lpstr>Suicide</vt:lpstr>
      <vt:lpstr>Summary</vt:lpstr>
    </vt:vector>
  </TitlesOfParts>
  <Company>Template Central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DISCIPLINE</dc:title>
  <dc:creator>Karen Rowland</dc:creator>
  <cp:lastModifiedBy>Karen Rowland</cp:lastModifiedBy>
  <cp:revision>39</cp:revision>
  <dcterms:created xsi:type="dcterms:W3CDTF">1999-03-08T07:08:09Z</dcterms:created>
  <dcterms:modified xsi:type="dcterms:W3CDTF">2018-05-18T01:03:27Z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TC011408101033</vt:lpwstr>
  </property>
</Properties>
</file>