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Lst>
  <p:sldSz cx="9144000" cy="6858000" type="screen4x3"/>
  <p:notesSz cx="7077075" cy="90709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3300"/>
    <a:srgbClr val="FFFFFF"/>
    <a:srgbClr val="BA0003"/>
    <a:srgbClr val="62139E"/>
    <a:srgbClr val="219797"/>
    <a:srgbClr val="E3CD74"/>
    <a:srgbClr val="EEB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649" autoAdjust="0"/>
  </p:normalViewPr>
  <p:slideViewPr>
    <p:cSldViewPr>
      <p:cViewPr varScale="1">
        <p:scale>
          <a:sx n="62" d="100"/>
          <a:sy n="62" d="100"/>
        </p:scale>
        <p:origin x="13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E029A694-B190-4849-821F-F027A7F7B367}"/>
              </a:ext>
            </a:extLst>
          </p:cNvPr>
          <p:cNvSpPr>
            <a:spLocks noGrp="1" noChangeArrowheads="1"/>
          </p:cNvSpPr>
          <p:nvPr>
            <p:ph type="hdr" sz="quarter"/>
          </p:nvPr>
        </p:nvSpPr>
        <p:spPr bwMode="auto">
          <a:xfrm>
            <a:off x="0" y="0"/>
            <a:ext cx="306705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r>
              <a:rPr lang="en-US"/>
              <a:t>Chapter 8: Multiculturally Competent School Counselors</a:t>
            </a:r>
          </a:p>
        </p:txBody>
      </p:sp>
      <p:sp>
        <p:nvSpPr>
          <p:cNvPr id="95235" name="Rectangle 3">
            <a:extLst>
              <a:ext uri="{FF2B5EF4-FFF2-40B4-BE49-F238E27FC236}">
                <a16:creationId xmlns:a16="http://schemas.microsoft.com/office/drawing/2014/main" id="{8C961334-992D-4B13-94A3-3C8E414BF174}"/>
              </a:ext>
            </a:extLst>
          </p:cNvPr>
          <p:cNvSpPr>
            <a:spLocks noGrp="1" noChangeArrowheads="1"/>
          </p:cNvSpPr>
          <p:nvPr>
            <p:ph type="dt" sz="quarter" idx="1"/>
          </p:nvPr>
        </p:nvSpPr>
        <p:spPr bwMode="auto">
          <a:xfrm>
            <a:off x="4008438" y="0"/>
            <a:ext cx="306705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5236" name="Rectangle 4">
            <a:extLst>
              <a:ext uri="{FF2B5EF4-FFF2-40B4-BE49-F238E27FC236}">
                <a16:creationId xmlns:a16="http://schemas.microsoft.com/office/drawing/2014/main" id="{39B5F148-A36B-4493-B4B2-3D3608067B08}"/>
              </a:ext>
            </a:extLst>
          </p:cNvPr>
          <p:cNvSpPr>
            <a:spLocks noGrp="1" noChangeArrowheads="1"/>
          </p:cNvSpPr>
          <p:nvPr>
            <p:ph type="ftr" sz="quarter" idx="2"/>
          </p:nvPr>
        </p:nvSpPr>
        <p:spPr bwMode="auto">
          <a:xfrm>
            <a:off x="0" y="8615363"/>
            <a:ext cx="306705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5237" name="Rectangle 5">
            <a:extLst>
              <a:ext uri="{FF2B5EF4-FFF2-40B4-BE49-F238E27FC236}">
                <a16:creationId xmlns:a16="http://schemas.microsoft.com/office/drawing/2014/main" id="{42A63771-2C41-48A8-8737-ED2082D1A60A}"/>
              </a:ext>
            </a:extLst>
          </p:cNvPr>
          <p:cNvSpPr>
            <a:spLocks noGrp="1" noChangeArrowheads="1"/>
          </p:cNvSpPr>
          <p:nvPr>
            <p:ph type="sldNum" sz="quarter" idx="3"/>
          </p:nvPr>
        </p:nvSpPr>
        <p:spPr bwMode="auto">
          <a:xfrm>
            <a:off x="4008438" y="8615363"/>
            <a:ext cx="306705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1C39D81-229C-4747-AE23-0374A4AD575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B414BE87-2C99-4EAC-8A9A-DF3E9980449F}"/>
              </a:ext>
            </a:extLst>
          </p:cNvPr>
          <p:cNvSpPr>
            <a:spLocks noGrp="1" noChangeArrowheads="1"/>
          </p:cNvSpPr>
          <p:nvPr>
            <p:ph type="hdr" sz="quarter"/>
          </p:nvPr>
        </p:nvSpPr>
        <p:spPr bwMode="auto">
          <a:xfrm>
            <a:off x="0" y="0"/>
            <a:ext cx="306705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r>
              <a:rPr lang="en-US"/>
              <a:t>Chapter 8: Multiculturally Competent School Counselors</a:t>
            </a:r>
          </a:p>
        </p:txBody>
      </p:sp>
      <p:sp>
        <p:nvSpPr>
          <p:cNvPr id="93187" name="Rectangle 3">
            <a:extLst>
              <a:ext uri="{FF2B5EF4-FFF2-40B4-BE49-F238E27FC236}">
                <a16:creationId xmlns:a16="http://schemas.microsoft.com/office/drawing/2014/main" id="{BA595160-B7BC-4DF1-9AFD-9B906AAEC948}"/>
              </a:ext>
            </a:extLst>
          </p:cNvPr>
          <p:cNvSpPr>
            <a:spLocks noGrp="1" noChangeArrowheads="1"/>
          </p:cNvSpPr>
          <p:nvPr>
            <p:ph type="dt" idx="1"/>
          </p:nvPr>
        </p:nvSpPr>
        <p:spPr bwMode="auto">
          <a:xfrm>
            <a:off x="4008438" y="0"/>
            <a:ext cx="306705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a:extLst>
              <a:ext uri="{FF2B5EF4-FFF2-40B4-BE49-F238E27FC236}">
                <a16:creationId xmlns:a16="http://schemas.microsoft.com/office/drawing/2014/main" id="{CCA4D126-1D99-48CF-B59D-D32347D226C2}"/>
              </a:ext>
            </a:extLst>
          </p:cNvPr>
          <p:cNvSpPr>
            <a:spLocks noRot="1" noChangeArrowheads="1" noTextEdit="1"/>
          </p:cNvSpPr>
          <p:nvPr>
            <p:ph type="sldImg" idx="2"/>
          </p:nvPr>
        </p:nvSpPr>
        <p:spPr bwMode="auto">
          <a:xfrm>
            <a:off x="1271588" y="681038"/>
            <a:ext cx="4533900" cy="3400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a:extLst>
              <a:ext uri="{FF2B5EF4-FFF2-40B4-BE49-F238E27FC236}">
                <a16:creationId xmlns:a16="http://schemas.microsoft.com/office/drawing/2014/main" id="{BD7636B0-C9A5-4FDE-9227-5DE8CDD867A8}"/>
              </a:ext>
            </a:extLst>
          </p:cNvPr>
          <p:cNvSpPr>
            <a:spLocks noGrp="1" noChangeArrowheads="1"/>
          </p:cNvSpPr>
          <p:nvPr>
            <p:ph type="body" sz="quarter" idx="3"/>
          </p:nvPr>
        </p:nvSpPr>
        <p:spPr bwMode="auto">
          <a:xfrm>
            <a:off x="708025" y="4308475"/>
            <a:ext cx="5661025" cy="4081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3190" name="Rectangle 6">
            <a:extLst>
              <a:ext uri="{FF2B5EF4-FFF2-40B4-BE49-F238E27FC236}">
                <a16:creationId xmlns:a16="http://schemas.microsoft.com/office/drawing/2014/main" id="{557DBFD5-DE5E-4180-BD28-B1E073834F3B}"/>
              </a:ext>
            </a:extLst>
          </p:cNvPr>
          <p:cNvSpPr>
            <a:spLocks noGrp="1" noChangeArrowheads="1"/>
          </p:cNvSpPr>
          <p:nvPr>
            <p:ph type="ftr" sz="quarter" idx="4"/>
          </p:nvPr>
        </p:nvSpPr>
        <p:spPr bwMode="auto">
          <a:xfrm>
            <a:off x="0" y="8615363"/>
            <a:ext cx="306705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3191" name="Rectangle 7">
            <a:extLst>
              <a:ext uri="{FF2B5EF4-FFF2-40B4-BE49-F238E27FC236}">
                <a16:creationId xmlns:a16="http://schemas.microsoft.com/office/drawing/2014/main" id="{767E1B55-751C-42B4-9CAB-CD9123B8BAFB}"/>
              </a:ext>
            </a:extLst>
          </p:cNvPr>
          <p:cNvSpPr>
            <a:spLocks noGrp="1" noChangeArrowheads="1"/>
          </p:cNvSpPr>
          <p:nvPr>
            <p:ph type="sldNum" sz="quarter" idx="5"/>
          </p:nvPr>
        </p:nvSpPr>
        <p:spPr bwMode="auto">
          <a:xfrm>
            <a:off x="4008438" y="8615363"/>
            <a:ext cx="306705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434599A-36E1-4A71-9130-32A9469CB12E}"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C2D3626-B9A7-408B-831F-D6444A34685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Chapter 8: Multiculturally Competent School Counselors</a:t>
            </a:r>
          </a:p>
        </p:txBody>
      </p:sp>
      <p:sp>
        <p:nvSpPr>
          <p:cNvPr id="34819" name="Rectangle 7">
            <a:extLst>
              <a:ext uri="{FF2B5EF4-FFF2-40B4-BE49-F238E27FC236}">
                <a16:creationId xmlns:a16="http://schemas.microsoft.com/office/drawing/2014/main" id="{2EFF68F4-A4F3-4667-9522-D8A6C71858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323F34-9BB3-468B-8078-5B9A77B8739E}" type="slidenum">
              <a:rPr lang="en-US" altLang="en-US"/>
              <a:pPr/>
              <a:t>1</a:t>
            </a:fld>
            <a:endParaRPr lang="en-US" altLang="en-US"/>
          </a:p>
        </p:txBody>
      </p:sp>
      <p:sp>
        <p:nvSpPr>
          <p:cNvPr id="34820" name="Rectangle 2">
            <a:extLst>
              <a:ext uri="{FF2B5EF4-FFF2-40B4-BE49-F238E27FC236}">
                <a16:creationId xmlns:a16="http://schemas.microsoft.com/office/drawing/2014/main" id="{FFBE212E-1572-4CEA-8452-1B4A26992F0E}"/>
              </a:ext>
            </a:extLst>
          </p:cNvPr>
          <p:cNvSpPr>
            <a:spLocks noRot="1" noChangeArrowheads="1" noTextEdit="1"/>
          </p:cNvSpPr>
          <p:nvPr>
            <p:ph type="sldImg"/>
          </p:nvPr>
        </p:nvSpPr>
        <p:spPr>
          <a:ln/>
        </p:spPr>
      </p:sp>
      <p:sp>
        <p:nvSpPr>
          <p:cNvPr id="34821" name="Rectangle 3">
            <a:extLst>
              <a:ext uri="{FF2B5EF4-FFF2-40B4-BE49-F238E27FC236}">
                <a16:creationId xmlns:a16="http://schemas.microsoft.com/office/drawing/2014/main" id="{6F583539-D638-4F2B-AFD1-93A94E2DD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4267200"/>
            <a:ext cx="4114800" cy="1143000"/>
          </a:xfrm>
        </p:spPr>
        <p:txBody>
          <a:bodyPr/>
          <a:lstStyle>
            <a:lvl1pPr>
              <a:lnSpc>
                <a:spcPct val="80000"/>
              </a:lnSpc>
              <a:defRPr sz="3400"/>
            </a:lvl1pPr>
          </a:lstStyle>
          <a:p>
            <a:r>
              <a:rPr lang="en-US"/>
              <a:t>Click to edit Master title style</a:t>
            </a:r>
          </a:p>
        </p:txBody>
      </p:sp>
      <p:sp>
        <p:nvSpPr>
          <p:cNvPr id="3075" name="Rectangle 3"/>
          <p:cNvSpPr>
            <a:spLocks noGrp="1" noChangeArrowheads="1"/>
          </p:cNvSpPr>
          <p:nvPr>
            <p:ph type="subTitle" idx="1"/>
          </p:nvPr>
        </p:nvSpPr>
        <p:spPr>
          <a:xfrm>
            <a:off x="228600" y="5562600"/>
            <a:ext cx="8686800" cy="519113"/>
          </a:xfrm>
        </p:spPr>
        <p:txBody>
          <a:bodyPr/>
          <a:lstStyle>
            <a:lvl1pPr marL="0" indent="0">
              <a:buFontTx/>
              <a:buNone/>
              <a:defRPr sz="2800"/>
            </a:lvl1pPr>
          </a:lstStyle>
          <a:p>
            <a:r>
              <a:rPr lang="en-US"/>
              <a:t>Click to edit Master subtitle style</a:t>
            </a:r>
          </a:p>
        </p:txBody>
      </p:sp>
      <p:sp>
        <p:nvSpPr>
          <p:cNvPr id="4" name="Rectangle 4">
            <a:extLst>
              <a:ext uri="{FF2B5EF4-FFF2-40B4-BE49-F238E27FC236}">
                <a16:creationId xmlns:a16="http://schemas.microsoft.com/office/drawing/2014/main" id="{4EF6C8D7-115B-4D2C-93DA-52833C905997}"/>
              </a:ext>
            </a:extLst>
          </p:cNvPr>
          <p:cNvSpPr>
            <a:spLocks noGrp="1" noChangeArrowheads="1"/>
          </p:cNvSpPr>
          <p:nvPr>
            <p:ph type="dt" sz="half" idx="10"/>
          </p:nvPr>
        </p:nvSpPr>
        <p:spPr>
          <a:xfrm>
            <a:off x="228600" y="6172200"/>
            <a:ext cx="1905000" cy="45720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A50923-6798-4D53-9919-83E2627977F6}"/>
              </a:ext>
            </a:extLst>
          </p:cNvPr>
          <p:cNvSpPr>
            <a:spLocks noGrp="1" noChangeArrowheads="1"/>
          </p:cNvSpPr>
          <p:nvPr>
            <p:ph type="ftr" sz="quarter" idx="11"/>
          </p:nvPr>
        </p:nvSpPr>
        <p:spPr>
          <a:xfrm>
            <a:off x="2362200" y="6172200"/>
            <a:ext cx="4343400" cy="457200"/>
          </a:xfrm>
        </p:spPr>
        <p:txBody>
          <a:bodyPr/>
          <a:lstStyle>
            <a:lvl1pPr>
              <a:defRPr smtClean="0"/>
            </a:lvl1pPr>
          </a:lstStyle>
          <a:p>
            <a:pPr>
              <a:defRPr/>
            </a:pPr>
            <a:r>
              <a:rPr lang="en-US"/>
              <a:t>Chapter 8</a:t>
            </a:r>
          </a:p>
        </p:txBody>
      </p:sp>
      <p:sp>
        <p:nvSpPr>
          <p:cNvPr id="6" name="Rectangle 6">
            <a:extLst>
              <a:ext uri="{FF2B5EF4-FFF2-40B4-BE49-F238E27FC236}">
                <a16:creationId xmlns:a16="http://schemas.microsoft.com/office/drawing/2014/main" id="{E5E007C7-2793-4E4A-98DA-C55D92FE524F}"/>
              </a:ext>
            </a:extLst>
          </p:cNvPr>
          <p:cNvSpPr>
            <a:spLocks noGrp="1" noChangeArrowheads="1"/>
          </p:cNvSpPr>
          <p:nvPr>
            <p:ph type="sldNum" sz="quarter" idx="12"/>
          </p:nvPr>
        </p:nvSpPr>
        <p:spPr>
          <a:xfrm>
            <a:off x="7010400" y="6172200"/>
            <a:ext cx="1905000" cy="457200"/>
          </a:xfrm>
        </p:spPr>
        <p:txBody>
          <a:bodyPr/>
          <a:lstStyle>
            <a:lvl1pPr>
              <a:defRPr/>
            </a:lvl1pPr>
          </a:lstStyle>
          <a:p>
            <a:fld id="{0B1077D2-0ADB-4808-93AA-DCD9C4B74E00}" type="slidenum">
              <a:rPr lang="en-US" altLang="en-US"/>
              <a:pPr/>
              <a:t>‹#›</a:t>
            </a:fld>
            <a:endParaRPr lang="en-US" altLang="en-US"/>
          </a:p>
        </p:txBody>
      </p:sp>
    </p:spTree>
    <p:extLst>
      <p:ext uri="{BB962C8B-B14F-4D97-AF65-F5344CB8AC3E}">
        <p14:creationId xmlns:p14="http://schemas.microsoft.com/office/powerpoint/2010/main" val="136140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B1A5C3-09CD-45E9-8746-7F4751B86A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5F6C7C-5F69-481E-8595-96B7196B08A7}"/>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6" name="Rectangle 6">
            <a:extLst>
              <a:ext uri="{FF2B5EF4-FFF2-40B4-BE49-F238E27FC236}">
                <a16:creationId xmlns:a16="http://schemas.microsoft.com/office/drawing/2014/main" id="{54C3011E-67E4-4E57-BF5C-371B15103D8E}"/>
              </a:ext>
            </a:extLst>
          </p:cNvPr>
          <p:cNvSpPr>
            <a:spLocks noGrp="1" noChangeArrowheads="1"/>
          </p:cNvSpPr>
          <p:nvPr>
            <p:ph type="sldNum" sz="quarter" idx="12"/>
          </p:nvPr>
        </p:nvSpPr>
        <p:spPr>
          <a:ln/>
        </p:spPr>
        <p:txBody>
          <a:bodyPr/>
          <a:lstStyle>
            <a:lvl1pPr>
              <a:defRPr/>
            </a:lvl1pPr>
          </a:lstStyle>
          <a:p>
            <a:fld id="{5A3A2867-5B28-41AD-9410-BA807C3A7D4D}" type="slidenum">
              <a:rPr lang="en-US" altLang="en-US"/>
              <a:pPr/>
              <a:t>‹#›</a:t>
            </a:fld>
            <a:endParaRPr lang="en-US" altLang="en-US"/>
          </a:p>
        </p:txBody>
      </p:sp>
    </p:spTree>
    <p:extLst>
      <p:ext uri="{BB962C8B-B14F-4D97-AF65-F5344CB8AC3E}">
        <p14:creationId xmlns:p14="http://schemas.microsoft.com/office/powerpoint/2010/main" val="239203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600200"/>
            <a:ext cx="219075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600200"/>
            <a:ext cx="641985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99A0FC-4EC8-452A-B04C-A6089BE20F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2389B1-6370-4685-9C22-DC24E885722D}"/>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6" name="Rectangle 6">
            <a:extLst>
              <a:ext uri="{FF2B5EF4-FFF2-40B4-BE49-F238E27FC236}">
                <a16:creationId xmlns:a16="http://schemas.microsoft.com/office/drawing/2014/main" id="{AF227B69-A794-4EDA-B229-3951418F4D23}"/>
              </a:ext>
            </a:extLst>
          </p:cNvPr>
          <p:cNvSpPr>
            <a:spLocks noGrp="1" noChangeArrowheads="1"/>
          </p:cNvSpPr>
          <p:nvPr>
            <p:ph type="sldNum" sz="quarter" idx="12"/>
          </p:nvPr>
        </p:nvSpPr>
        <p:spPr>
          <a:ln/>
        </p:spPr>
        <p:txBody>
          <a:bodyPr/>
          <a:lstStyle>
            <a:lvl1pPr>
              <a:defRPr/>
            </a:lvl1pPr>
          </a:lstStyle>
          <a:p>
            <a:fld id="{6BBF0022-6C0E-4C47-9BF0-D2B353C4A299}" type="slidenum">
              <a:rPr lang="en-US" altLang="en-US"/>
              <a:pPr/>
              <a:t>‹#›</a:t>
            </a:fld>
            <a:endParaRPr lang="en-US" altLang="en-US"/>
          </a:p>
        </p:txBody>
      </p:sp>
    </p:spTree>
    <p:extLst>
      <p:ext uri="{BB962C8B-B14F-4D97-AF65-F5344CB8AC3E}">
        <p14:creationId xmlns:p14="http://schemas.microsoft.com/office/powerpoint/2010/main" val="428011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600200"/>
            <a:ext cx="8763000" cy="990600"/>
          </a:xfrm>
        </p:spPr>
        <p:txBody>
          <a:bodyPr/>
          <a:lstStyle/>
          <a:p>
            <a:r>
              <a:rPr lang="en-US"/>
              <a:t>Click to edit Master title style</a:t>
            </a:r>
          </a:p>
        </p:txBody>
      </p:sp>
      <p:sp>
        <p:nvSpPr>
          <p:cNvPr id="3" name="Table Placeholder 2"/>
          <p:cNvSpPr>
            <a:spLocks noGrp="1"/>
          </p:cNvSpPr>
          <p:nvPr>
            <p:ph type="tbl" idx="1"/>
          </p:nvPr>
        </p:nvSpPr>
        <p:spPr>
          <a:xfrm>
            <a:off x="152400" y="2590800"/>
            <a:ext cx="8763000" cy="3657600"/>
          </a:xfrm>
        </p:spPr>
        <p:txBody>
          <a:bodyPr/>
          <a:lstStyle/>
          <a:p>
            <a:pPr lvl="0"/>
            <a:endParaRPr lang="en-US" noProof="0"/>
          </a:p>
        </p:txBody>
      </p:sp>
      <p:sp>
        <p:nvSpPr>
          <p:cNvPr id="4" name="Rectangle 4">
            <a:extLst>
              <a:ext uri="{FF2B5EF4-FFF2-40B4-BE49-F238E27FC236}">
                <a16:creationId xmlns:a16="http://schemas.microsoft.com/office/drawing/2014/main" id="{17A16A30-862A-49B3-8C13-0E66529421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BD5AEC-ADA9-4B0F-9CA3-51A5433932B3}"/>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6" name="Rectangle 6">
            <a:extLst>
              <a:ext uri="{FF2B5EF4-FFF2-40B4-BE49-F238E27FC236}">
                <a16:creationId xmlns:a16="http://schemas.microsoft.com/office/drawing/2014/main" id="{2A88B290-7094-45E7-B610-F07DFF7A6CDA}"/>
              </a:ext>
            </a:extLst>
          </p:cNvPr>
          <p:cNvSpPr>
            <a:spLocks noGrp="1" noChangeArrowheads="1"/>
          </p:cNvSpPr>
          <p:nvPr>
            <p:ph type="sldNum" sz="quarter" idx="12"/>
          </p:nvPr>
        </p:nvSpPr>
        <p:spPr>
          <a:ln/>
        </p:spPr>
        <p:txBody>
          <a:bodyPr/>
          <a:lstStyle>
            <a:lvl1pPr>
              <a:defRPr/>
            </a:lvl1pPr>
          </a:lstStyle>
          <a:p>
            <a:fld id="{4773FAA3-5E8F-482E-9862-B49C0EDE56AB}" type="slidenum">
              <a:rPr lang="en-US" altLang="en-US"/>
              <a:pPr/>
              <a:t>‹#›</a:t>
            </a:fld>
            <a:endParaRPr lang="en-US" altLang="en-US"/>
          </a:p>
        </p:txBody>
      </p:sp>
    </p:spTree>
    <p:extLst>
      <p:ext uri="{BB962C8B-B14F-4D97-AF65-F5344CB8AC3E}">
        <p14:creationId xmlns:p14="http://schemas.microsoft.com/office/powerpoint/2010/main" val="246576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BFA33A-BBAC-49B1-81F8-5C4E4B718E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29104F-F2C4-4C8C-A2FF-13D8C8B4C5DC}"/>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6" name="Rectangle 6">
            <a:extLst>
              <a:ext uri="{FF2B5EF4-FFF2-40B4-BE49-F238E27FC236}">
                <a16:creationId xmlns:a16="http://schemas.microsoft.com/office/drawing/2014/main" id="{CB2D63EB-B211-4B41-946E-AAEA481BBAF5}"/>
              </a:ext>
            </a:extLst>
          </p:cNvPr>
          <p:cNvSpPr>
            <a:spLocks noGrp="1" noChangeArrowheads="1"/>
          </p:cNvSpPr>
          <p:nvPr>
            <p:ph type="sldNum" sz="quarter" idx="12"/>
          </p:nvPr>
        </p:nvSpPr>
        <p:spPr>
          <a:ln/>
        </p:spPr>
        <p:txBody>
          <a:bodyPr/>
          <a:lstStyle>
            <a:lvl1pPr>
              <a:defRPr/>
            </a:lvl1pPr>
          </a:lstStyle>
          <a:p>
            <a:fld id="{FC98D385-BC84-4485-A1DB-CE95C02AB09F}" type="slidenum">
              <a:rPr lang="en-US" altLang="en-US"/>
              <a:pPr/>
              <a:t>‹#›</a:t>
            </a:fld>
            <a:endParaRPr lang="en-US" altLang="en-US"/>
          </a:p>
        </p:txBody>
      </p:sp>
    </p:spTree>
    <p:extLst>
      <p:ext uri="{BB962C8B-B14F-4D97-AF65-F5344CB8AC3E}">
        <p14:creationId xmlns:p14="http://schemas.microsoft.com/office/powerpoint/2010/main" val="362187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F18DA56-0445-4F6E-B8B9-C1BFF72666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3D3A35-8115-4875-80F5-2B5AE1787E36}"/>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6" name="Rectangle 6">
            <a:extLst>
              <a:ext uri="{FF2B5EF4-FFF2-40B4-BE49-F238E27FC236}">
                <a16:creationId xmlns:a16="http://schemas.microsoft.com/office/drawing/2014/main" id="{F4F1F642-3038-439F-B977-71BB6B2BB291}"/>
              </a:ext>
            </a:extLst>
          </p:cNvPr>
          <p:cNvSpPr>
            <a:spLocks noGrp="1" noChangeArrowheads="1"/>
          </p:cNvSpPr>
          <p:nvPr>
            <p:ph type="sldNum" sz="quarter" idx="12"/>
          </p:nvPr>
        </p:nvSpPr>
        <p:spPr>
          <a:ln/>
        </p:spPr>
        <p:txBody>
          <a:bodyPr/>
          <a:lstStyle>
            <a:lvl1pPr>
              <a:defRPr/>
            </a:lvl1pPr>
          </a:lstStyle>
          <a:p>
            <a:fld id="{EA419706-38E3-4132-9BC0-82954A79531A}" type="slidenum">
              <a:rPr lang="en-US" altLang="en-US"/>
              <a:pPr/>
              <a:t>‹#›</a:t>
            </a:fld>
            <a:endParaRPr lang="en-US" altLang="en-US"/>
          </a:p>
        </p:txBody>
      </p:sp>
    </p:spTree>
    <p:extLst>
      <p:ext uri="{BB962C8B-B14F-4D97-AF65-F5344CB8AC3E}">
        <p14:creationId xmlns:p14="http://schemas.microsoft.com/office/powerpoint/2010/main" val="250605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2590800"/>
            <a:ext cx="43053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590800"/>
            <a:ext cx="43053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9777430-02D3-490E-BB70-510F08A568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305CC82-2F0C-48D2-A559-C7AE39445683}"/>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7" name="Rectangle 6">
            <a:extLst>
              <a:ext uri="{FF2B5EF4-FFF2-40B4-BE49-F238E27FC236}">
                <a16:creationId xmlns:a16="http://schemas.microsoft.com/office/drawing/2014/main" id="{E699580D-51F9-4EF3-BF2F-FB2C61DB391A}"/>
              </a:ext>
            </a:extLst>
          </p:cNvPr>
          <p:cNvSpPr>
            <a:spLocks noGrp="1" noChangeArrowheads="1"/>
          </p:cNvSpPr>
          <p:nvPr>
            <p:ph type="sldNum" sz="quarter" idx="12"/>
          </p:nvPr>
        </p:nvSpPr>
        <p:spPr>
          <a:ln/>
        </p:spPr>
        <p:txBody>
          <a:bodyPr/>
          <a:lstStyle>
            <a:lvl1pPr>
              <a:defRPr/>
            </a:lvl1pPr>
          </a:lstStyle>
          <a:p>
            <a:fld id="{3768CEAD-A1BE-4DF9-832D-E569F4AA4BDC}" type="slidenum">
              <a:rPr lang="en-US" altLang="en-US"/>
              <a:pPr/>
              <a:t>‹#›</a:t>
            </a:fld>
            <a:endParaRPr lang="en-US" altLang="en-US"/>
          </a:p>
        </p:txBody>
      </p:sp>
    </p:spTree>
    <p:extLst>
      <p:ext uri="{BB962C8B-B14F-4D97-AF65-F5344CB8AC3E}">
        <p14:creationId xmlns:p14="http://schemas.microsoft.com/office/powerpoint/2010/main" val="81499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277CBE8-79A8-4CB9-AE61-65E6AC59773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BF461D1-E453-4ECC-BF84-DC116B90582F}"/>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9" name="Rectangle 6">
            <a:extLst>
              <a:ext uri="{FF2B5EF4-FFF2-40B4-BE49-F238E27FC236}">
                <a16:creationId xmlns:a16="http://schemas.microsoft.com/office/drawing/2014/main" id="{D7FDFF2F-695C-4F22-BCE4-A2C3CEDBC28E}"/>
              </a:ext>
            </a:extLst>
          </p:cNvPr>
          <p:cNvSpPr>
            <a:spLocks noGrp="1" noChangeArrowheads="1"/>
          </p:cNvSpPr>
          <p:nvPr>
            <p:ph type="sldNum" sz="quarter" idx="12"/>
          </p:nvPr>
        </p:nvSpPr>
        <p:spPr>
          <a:ln/>
        </p:spPr>
        <p:txBody>
          <a:bodyPr/>
          <a:lstStyle>
            <a:lvl1pPr>
              <a:defRPr/>
            </a:lvl1pPr>
          </a:lstStyle>
          <a:p>
            <a:fld id="{27DC5ACC-C19E-4C16-8A91-0A3432F8A90C}" type="slidenum">
              <a:rPr lang="en-US" altLang="en-US"/>
              <a:pPr/>
              <a:t>‹#›</a:t>
            </a:fld>
            <a:endParaRPr lang="en-US" altLang="en-US"/>
          </a:p>
        </p:txBody>
      </p:sp>
    </p:spTree>
    <p:extLst>
      <p:ext uri="{BB962C8B-B14F-4D97-AF65-F5344CB8AC3E}">
        <p14:creationId xmlns:p14="http://schemas.microsoft.com/office/powerpoint/2010/main" val="165636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47F9A1C-17BB-4DFF-A7EC-9C72B63FAF0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ACC9B55-C2AB-486D-9EB4-C82630C2742C}"/>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5" name="Rectangle 6">
            <a:extLst>
              <a:ext uri="{FF2B5EF4-FFF2-40B4-BE49-F238E27FC236}">
                <a16:creationId xmlns:a16="http://schemas.microsoft.com/office/drawing/2014/main" id="{0792587F-ACE5-4BCD-AD34-BABD9A460A8D}"/>
              </a:ext>
            </a:extLst>
          </p:cNvPr>
          <p:cNvSpPr>
            <a:spLocks noGrp="1" noChangeArrowheads="1"/>
          </p:cNvSpPr>
          <p:nvPr>
            <p:ph type="sldNum" sz="quarter" idx="12"/>
          </p:nvPr>
        </p:nvSpPr>
        <p:spPr>
          <a:ln/>
        </p:spPr>
        <p:txBody>
          <a:bodyPr/>
          <a:lstStyle>
            <a:lvl1pPr>
              <a:defRPr/>
            </a:lvl1pPr>
          </a:lstStyle>
          <a:p>
            <a:fld id="{36D6D2BD-2C10-4F18-91E8-BFA6D5377E52}" type="slidenum">
              <a:rPr lang="en-US" altLang="en-US"/>
              <a:pPr/>
              <a:t>‹#›</a:t>
            </a:fld>
            <a:endParaRPr lang="en-US" altLang="en-US"/>
          </a:p>
        </p:txBody>
      </p:sp>
    </p:spTree>
    <p:extLst>
      <p:ext uri="{BB962C8B-B14F-4D97-AF65-F5344CB8AC3E}">
        <p14:creationId xmlns:p14="http://schemas.microsoft.com/office/powerpoint/2010/main" val="2206768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592D16-325C-4F04-A46F-C9CCB54D0D6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F3FDD55-4DE6-4DAB-B4A5-71FAD06FFEF5}"/>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4" name="Rectangle 6">
            <a:extLst>
              <a:ext uri="{FF2B5EF4-FFF2-40B4-BE49-F238E27FC236}">
                <a16:creationId xmlns:a16="http://schemas.microsoft.com/office/drawing/2014/main" id="{E7D46E70-626E-4258-AAB0-437887F1CC29}"/>
              </a:ext>
            </a:extLst>
          </p:cNvPr>
          <p:cNvSpPr>
            <a:spLocks noGrp="1" noChangeArrowheads="1"/>
          </p:cNvSpPr>
          <p:nvPr>
            <p:ph type="sldNum" sz="quarter" idx="12"/>
          </p:nvPr>
        </p:nvSpPr>
        <p:spPr>
          <a:ln/>
        </p:spPr>
        <p:txBody>
          <a:bodyPr/>
          <a:lstStyle>
            <a:lvl1pPr>
              <a:defRPr/>
            </a:lvl1pPr>
          </a:lstStyle>
          <a:p>
            <a:fld id="{B0E92596-8A45-4F53-9600-6B76DB35D68E}" type="slidenum">
              <a:rPr lang="en-US" altLang="en-US"/>
              <a:pPr/>
              <a:t>‹#›</a:t>
            </a:fld>
            <a:endParaRPr lang="en-US" altLang="en-US"/>
          </a:p>
        </p:txBody>
      </p:sp>
    </p:spTree>
    <p:extLst>
      <p:ext uri="{BB962C8B-B14F-4D97-AF65-F5344CB8AC3E}">
        <p14:creationId xmlns:p14="http://schemas.microsoft.com/office/powerpoint/2010/main" val="70977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1F760D-1E57-45CF-991C-BFEC9949E6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8BC0A1-AAFB-44F9-AB5C-59CADB8ECBF3}"/>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7" name="Rectangle 6">
            <a:extLst>
              <a:ext uri="{FF2B5EF4-FFF2-40B4-BE49-F238E27FC236}">
                <a16:creationId xmlns:a16="http://schemas.microsoft.com/office/drawing/2014/main" id="{0B5C037D-C1B1-47BE-9427-2B0E03E5259A}"/>
              </a:ext>
            </a:extLst>
          </p:cNvPr>
          <p:cNvSpPr>
            <a:spLocks noGrp="1" noChangeArrowheads="1"/>
          </p:cNvSpPr>
          <p:nvPr>
            <p:ph type="sldNum" sz="quarter" idx="12"/>
          </p:nvPr>
        </p:nvSpPr>
        <p:spPr>
          <a:ln/>
        </p:spPr>
        <p:txBody>
          <a:bodyPr/>
          <a:lstStyle>
            <a:lvl1pPr>
              <a:defRPr/>
            </a:lvl1pPr>
          </a:lstStyle>
          <a:p>
            <a:fld id="{6276407A-F189-4BD7-B037-9C203C2BC107}" type="slidenum">
              <a:rPr lang="en-US" altLang="en-US"/>
              <a:pPr/>
              <a:t>‹#›</a:t>
            </a:fld>
            <a:endParaRPr lang="en-US" altLang="en-US"/>
          </a:p>
        </p:txBody>
      </p:sp>
    </p:spTree>
    <p:extLst>
      <p:ext uri="{BB962C8B-B14F-4D97-AF65-F5344CB8AC3E}">
        <p14:creationId xmlns:p14="http://schemas.microsoft.com/office/powerpoint/2010/main" val="223419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60D4CA-9585-4B4E-8384-8C77C84D2E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E2ACCC4-AEA6-44FC-9F7F-67356E56DF27}"/>
              </a:ext>
            </a:extLst>
          </p:cNvPr>
          <p:cNvSpPr>
            <a:spLocks noGrp="1" noChangeArrowheads="1"/>
          </p:cNvSpPr>
          <p:nvPr>
            <p:ph type="ftr" sz="quarter" idx="11"/>
          </p:nvPr>
        </p:nvSpPr>
        <p:spPr>
          <a:ln/>
        </p:spPr>
        <p:txBody>
          <a:bodyPr/>
          <a:lstStyle>
            <a:lvl1pPr>
              <a:defRPr/>
            </a:lvl1pPr>
          </a:lstStyle>
          <a:p>
            <a:pPr>
              <a:defRPr/>
            </a:pPr>
            <a:r>
              <a:rPr lang="en-US"/>
              <a:t>Chapter 8</a:t>
            </a:r>
          </a:p>
        </p:txBody>
      </p:sp>
      <p:sp>
        <p:nvSpPr>
          <p:cNvPr id="7" name="Rectangle 6">
            <a:extLst>
              <a:ext uri="{FF2B5EF4-FFF2-40B4-BE49-F238E27FC236}">
                <a16:creationId xmlns:a16="http://schemas.microsoft.com/office/drawing/2014/main" id="{1D2725E4-8D32-495A-8B68-DE6E0508F82B}"/>
              </a:ext>
            </a:extLst>
          </p:cNvPr>
          <p:cNvSpPr>
            <a:spLocks noGrp="1" noChangeArrowheads="1"/>
          </p:cNvSpPr>
          <p:nvPr>
            <p:ph type="sldNum" sz="quarter" idx="12"/>
          </p:nvPr>
        </p:nvSpPr>
        <p:spPr>
          <a:ln/>
        </p:spPr>
        <p:txBody>
          <a:bodyPr/>
          <a:lstStyle>
            <a:lvl1pPr>
              <a:defRPr/>
            </a:lvl1pPr>
          </a:lstStyle>
          <a:p>
            <a:fld id="{9CFF2949-1DB6-4C5F-B443-27B3F8DB2FA1}" type="slidenum">
              <a:rPr lang="en-US" altLang="en-US"/>
              <a:pPr/>
              <a:t>‹#›</a:t>
            </a:fld>
            <a:endParaRPr lang="en-US" altLang="en-US"/>
          </a:p>
        </p:txBody>
      </p:sp>
    </p:spTree>
    <p:extLst>
      <p:ext uri="{BB962C8B-B14F-4D97-AF65-F5344CB8AC3E}">
        <p14:creationId xmlns:p14="http://schemas.microsoft.com/office/powerpoint/2010/main" val="124188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F427CD-9001-4A90-A107-1DC5AB3304B1}"/>
              </a:ext>
            </a:extLst>
          </p:cNvPr>
          <p:cNvSpPr>
            <a:spLocks noGrp="1" noChangeArrowheads="1"/>
          </p:cNvSpPr>
          <p:nvPr>
            <p:ph type="title"/>
          </p:nvPr>
        </p:nvSpPr>
        <p:spPr bwMode="auto">
          <a:xfrm>
            <a:off x="152400" y="1600200"/>
            <a:ext cx="876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DEDC835-BEFA-4923-B27D-48AD3EF5BE39}"/>
              </a:ext>
            </a:extLst>
          </p:cNvPr>
          <p:cNvSpPr>
            <a:spLocks noGrp="1" noChangeArrowheads="1"/>
          </p:cNvSpPr>
          <p:nvPr>
            <p:ph type="body" idx="1"/>
          </p:nvPr>
        </p:nvSpPr>
        <p:spPr bwMode="auto">
          <a:xfrm>
            <a:off x="152400" y="2590800"/>
            <a:ext cx="8763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C7F1CC0-3F43-4398-A521-9827132B49DE}"/>
              </a:ext>
            </a:extLst>
          </p:cNvPr>
          <p:cNvSpPr>
            <a:spLocks noGrp="1" noChangeArrowheads="1"/>
          </p:cNvSpPr>
          <p:nvPr>
            <p:ph type="dt" sz="half" idx="2"/>
          </p:nvPr>
        </p:nvSpPr>
        <p:spPr bwMode="auto">
          <a:xfrm>
            <a:off x="2819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029" name="Rectangle 5">
            <a:extLst>
              <a:ext uri="{FF2B5EF4-FFF2-40B4-BE49-F238E27FC236}">
                <a16:creationId xmlns:a16="http://schemas.microsoft.com/office/drawing/2014/main" id="{A496D4E4-8AB5-4AB0-9FCC-EA27531DF18D}"/>
              </a:ext>
            </a:extLst>
          </p:cNvPr>
          <p:cNvSpPr>
            <a:spLocks noGrp="1" noChangeArrowheads="1"/>
          </p:cNvSpPr>
          <p:nvPr>
            <p:ph type="ftr" sz="quarter" idx="3"/>
          </p:nvPr>
        </p:nvSpPr>
        <p:spPr bwMode="auto">
          <a:xfrm>
            <a:off x="44196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charset="0"/>
              </a:defRPr>
            </a:lvl1pPr>
          </a:lstStyle>
          <a:p>
            <a:pPr>
              <a:defRPr/>
            </a:pPr>
            <a:r>
              <a:rPr lang="en-US"/>
              <a:t>Chapter 8</a:t>
            </a:r>
          </a:p>
        </p:txBody>
      </p:sp>
      <p:sp>
        <p:nvSpPr>
          <p:cNvPr id="1030" name="Rectangle 6">
            <a:extLst>
              <a:ext uri="{FF2B5EF4-FFF2-40B4-BE49-F238E27FC236}">
                <a16:creationId xmlns:a16="http://schemas.microsoft.com/office/drawing/2014/main" id="{A3D72D80-3730-4352-B558-9C2931435F5A}"/>
              </a:ext>
            </a:extLst>
          </p:cNvPr>
          <p:cNvSpPr>
            <a:spLocks noGrp="1" noChangeArrowheads="1"/>
          </p:cNvSpPr>
          <p:nvPr>
            <p:ph type="sldNum" sz="quarter" idx="4"/>
          </p:nvPr>
        </p:nvSpPr>
        <p:spPr bwMode="auto">
          <a:xfrm>
            <a:off x="7620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7B0C7E8E-7FA6-469B-9E86-8688BA034DF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A21CA9F8-8029-46BF-85AC-0C5666765E6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Chapter 8</a:t>
            </a:r>
          </a:p>
        </p:txBody>
      </p:sp>
      <p:sp>
        <p:nvSpPr>
          <p:cNvPr id="3075" name="Rectangle 6">
            <a:extLst>
              <a:ext uri="{FF2B5EF4-FFF2-40B4-BE49-F238E27FC236}">
                <a16:creationId xmlns:a16="http://schemas.microsoft.com/office/drawing/2014/main" id="{88E23D53-8CB2-4774-8E35-A44A971BE5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B822CE-BD51-4DB2-8F08-BD04E3292A77}" type="slidenum">
              <a:rPr lang="en-US" altLang="en-US"/>
              <a:pPr/>
              <a:t>1</a:t>
            </a:fld>
            <a:endParaRPr lang="en-US" altLang="en-US"/>
          </a:p>
        </p:txBody>
      </p:sp>
      <p:pic>
        <p:nvPicPr>
          <p:cNvPr id="3076" name="Picture 4" descr="MPj04395730000[1]">
            <a:extLst>
              <a:ext uri="{FF2B5EF4-FFF2-40B4-BE49-F238E27FC236}">
                <a16:creationId xmlns:a16="http://schemas.microsoft.com/office/drawing/2014/main" id="{CCCEAA3C-2294-43A1-90DE-514608EFA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426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a:extLst>
              <a:ext uri="{FF2B5EF4-FFF2-40B4-BE49-F238E27FC236}">
                <a16:creationId xmlns:a16="http://schemas.microsoft.com/office/drawing/2014/main" id="{0FCBE355-D2C6-4FBB-9BE0-1B00F3E7A5BE}"/>
              </a:ext>
            </a:extLst>
          </p:cNvPr>
          <p:cNvSpPr>
            <a:spLocks noGrp="1" noChangeArrowheads="1"/>
          </p:cNvSpPr>
          <p:nvPr>
            <p:ph type="ctrTitle"/>
          </p:nvPr>
        </p:nvSpPr>
        <p:spPr>
          <a:xfrm>
            <a:off x="4267200" y="609600"/>
            <a:ext cx="4876800" cy="2667000"/>
          </a:xfrm>
        </p:spPr>
        <p:txBody>
          <a:bodyPr/>
          <a:lstStyle/>
          <a:p>
            <a:pPr algn="ctr" eaLnBrk="1" hangingPunct="1"/>
            <a:r>
              <a:rPr lang="en-US" altLang="en-US" sz="3200">
                <a:solidFill>
                  <a:schemeClr val="folHlink"/>
                </a:solidFill>
                <a:latin typeface="Impact" panose="020B0806030902050204" pitchFamily="34" charset="0"/>
                <a:cs typeface="Times New Roman" panose="02020603050405020304" pitchFamily="18" charset="0"/>
              </a:rPr>
              <a:t>Multiculturally Competent School Counselors</a:t>
            </a:r>
            <a:r>
              <a:rPr lang="en-US" altLang="en-US" sz="4400">
                <a:solidFill>
                  <a:schemeClr val="folHlink"/>
                </a:solidFill>
                <a:latin typeface="Impact" panose="020B0806030902050204" pitchFamily="34" charset="0"/>
                <a:cs typeface="Times New Roman" panose="02020603050405020304" pitchFamily="18" charset="0"/>
              </a:rPr>
              <a:t>: </a:t>
            </a:r>
            <a:br>
              <a:rPr lang="en-US" altLang="en-US" sz="4400">
                <a:solidFill>
                  <a:schemeClr val="folHlink"/>
                </a:solidFill>
                <a:latin typeface="Impact" panose="020B0806030902050204" pitchFamily="34" charset="0"/>
                <a:cs typeface="Times New Roman" panose="02020603050405020304" pitchFamily="18" charset="0"/>
              </a:rPr>
            </a:br>
            <a:r>
              <a:rPr lang="en-US" altLang="en-US" sz="3200">
                <a:solidFill>
                  <a:schemeClr val="folHlink"/>
                </a:solidFill>
                <a:latin typeface="Impact" panose="020B0806030902050204" pitchFamily="34" charset="0"/>
                <a:cs typeface="Times New Roman" panose="02020603050405020304" pitchFamily="18" charset="0"/>
              </a:rPr>
              <a:t>Affirming Diversity by Challenging Oppression</a:t>
            </a:r>
            <a:r>
              <a:rPr lang="en-US" altLang="en-US" sz="4000">
                <a:solidFill>
                  <a:schemeClr val="folHlink"/>
                </a:solidFill>
                <a:latin typeface="Impact" panose="020B0806030902050204" pitchFamily="34" charset="0"/>
                <a:cs typeface="Times New Roman" panose="02020603050405020304" pitchFamily="18" charset="0"/>
              </a:rPr>
              <a:t> </a:t>
            </a:r>
          </a:p>
        </p:txBody>
      </p:sp>
      <p:sp>
        <p:nvSpPr>
          <p:cNvPr id="3078" name="Rectangle 3">
            <a:extLst>
              <a:ext uri="{FF2B5EF4-FFF2-40B4-BE49-F238E27FC236}">
                <a16:creationId xmlns:a16="http://schemas.microsoft.com/office/drawing/2014/main" id="{0A0F396A-0F3A-4704-A293-5FE8DD711638}"/>
              </a:ext>
            </a:extLst>
          </p:cNvPr>
          <p:cNvSpPr>
            <a:spLocks noGrp="1" noChangeArrowheads="1"/>
          </p:cNvSpPr>
          <p:nvPr>
            <p:ph type="subTitle" idx="1"/>
          </p:nvPr>
        </p:nvSpPr>
        <p:spPr>
          <a:xfrm>
            <a:off x="4953000" y="3505200"/>
            <a:ext cx="4191000" cy="609600"/>
          </a:xfrm>
        </p:spPr>
        <p:txBody>
          <a:bodyPr/>
          <a:lstStyle/>
          <a:p>
            <a:pPr algn="r" eaLnBrk="1" hangingPunct="1">
              <a:lnSpc>
                <a:spcPct val="90000"/>
              </a:lnSpc>
            </a:pPr>
            <a:r>
              <a:rPr lang="en-US" altLang="en-US" sz="3600" b="1">
                <a:latin typeface="Impact" panose="020B0806030902050204" pitchFamily="34" charset="0"/>
              </a:rPr>
              <a:t> CHAPTER 8</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90E399CF-0832-4D29-AB80-30F3F4A7548E}"/>
              </a:ext>
            </a:extLst>
          </p:cNvPr>
          <p:cNvSpPr>
            <a:spLocks noGrp="1" noChangeArrowheads="1"/>
          </p:cNvSpPr>
          <p:nvPr>
            <p:ph type="title" idx="4294967295"/>
          </p:nvPr>
        </p:nvSpPr>
        <p:spPr>
          <a:xfrm>
            <a:off x="152400" y="395288"/>
            <a:ext cx="4343400" cy="900112"/>
          </a:xfrm>
        </p:spPr>
        <p:txBody>
          <a:bodyPr/>
          <a:lstStyle/>
          <a:p>
            <a:pPr>
              <a:defRPr/>
            </a:pPr>
            <a:r>
              <a:rPr lang="en-US" altLang="en-US" sz="4800" dirty="0">
                <a:solidFill>
                  <a:schemeClr val="accent4">
                    <a:lumMod val="50000"/>
                    <a:lumOff val="50000"/>
                  </a:schemeClr>
                </a:solidFill>
              </a:rPr>
              <a:t>Oppression</a:t>
            </a:r>
          </a:p>
        </p:txBody>
      </p:sp>
      <p:sp>
        <p:nvSpPr>
          <p:cNvPr id="12291" name="Rectangle 3">
            <a:extLst>
              <a:ext uri="{FF2B5EF4-FFF2-40B4-BE49-F238E27FC236}">
                <a16:creationId xmlns:a16="http://schemas.microsoft.com/office/drawing/2014/main" id="{A31092E6-4A36-4F95-9A1D-3C57AD855A3D}"/>
              </a:ext>
            </a:extLst>
          </p:cNvPr>
          <p:cNvSpPr>
            <a:spLocks noGrp="1" noChangeArrowheads="1"/>
          </p:cNvSpPr>
          <p:nvPr>
            <p:ph type="body" idx="4294967295"/>
          </p:nvPr>
        </p:nvSpPr>
        <p:spPr>
          <a:xfrm>
            <a:off x="152400" y="1752600"/>
            <a:ext cx="8686800" cy="4572000"/>
          </a:xfrm>
        </p:spPr>
        <p:txBody>
          <a:bodyPr/>
          <a:lstStyle/>
          <a:p>
            <a:pPr>
              <a:lnSpc>
                <a:spcPct val="90000"/>
              </a:lnSpc>
            </a:pPr>
            <a:r>
              <a:rPr lang="en-US" altLang="en-US" sz="2400" b="1"/>
              <a:t>Professional school counselors can find evidence of oppression in K-12 school data.</a:t>
            </a:r>
          </a:p>
          <a:p>
            <a:pPr lvl="1">
              <a:lnSpc>
                <a:spcPct val="90000"/>
              </a:lnSpc>
            </a:pPr>
            <a:r>
              <a:rPr lang="en-US" altLang="en-US" sz="2400" b="1" u="sng"/>
              <a:t>Achievement gaps </a:t>
            </a:r>
            <a:r>
              <a:rPr lang="en-US" altLang="en-US" sz="2400" b="1"/>
              <a:t>are the differences in academic performance among groups of K-12 students based on ethnicity/race, gender, social class, disability status, language status, and other variables.</a:t>
            </a:r>
          </a:p>
          <a:p>
            <a:pPr lvl="1">
              <a:lnSpc>
                <a:spcPct val="90000"/>
              </a:lnSpc>
            </a:pPr>
            <a:r>
              <a:rPr lang="en-US" altLang="en-US" sz="2400" b="1" u="sng"/>
              <a:t>Opportunity gaps </a:t>
            </a:r>
            <a:r>
              <a:rPr lang="en-US" altLang="en-US" sz="2400" b="1"/>
              <a:t>are the differences in resources given to K-12 students.</a:t>
            </a:r>
          </a:p>
          <a:p>
            <a:pPr lvl="1">
              <a:lnSpc>
                <a:spcPct val="90000"/>
              </a:lnSpc>
            </a:pPr>
            <a:r>
              <a:rPr lang="en-US" altLang="en-US" sz="2400" b="1" u="sng"/>
              <a:t>Attainment gaps </a:t>
            </a:r>
            <a:r>
              <a:rPr lang="en-US" altLang="en-US" sz="2400" b="1"/>
              <a:t>are the differences among groups who attain particular status in schools (e.g., graduation, college admission) based on data disaggregated by ethnicity/race, gender, etc.</a:t>
            </a:r>
          </a:p>
        </p:txBody>
      </p:sp>
      <p:sp>
        <p:nvSpPr>
          <p:cNvPr id="2" name="Footer Placeholder 1">
            <a:extLst>
              <a:ext uri="{FF2B5EF4-FFF2-40B4-BE49-F238E27FC236}">
                <a16:creationId xmlns:a16="http://schemas.microsoft.com/office/drawing/2014/main" id="{CD956A1D-7162-40DF-B5E3-0778BD1DA1E1}"/>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73DCAA36-2CE7-416E-94DA-378E0D058D94}"/>
              </a:ext>
            </a:extLst>
          </p:cNvPr>
          <p:cNvSpPr>
            <a:spLocks noGrp="1"/>
          </p:cNvSpPr>
          <p:nvPr>
            <p:ph type="sldNum" sz="quarter" idx="12"/>
          </p:nvPr>
        </p:nvSpPr>
        <p:spPr/>
        <p:txBody>
          <a:bodyPr/>
          <a:lstStyle/>
          <a:p>
            <a:fld id="{B0E92596-8A45-4F53-9600-6B76DB35D68E}"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5C1E0119-7278-4A07-A19D-D85B5F59F9B9}"/>
              </a:ext>
            </a:extLst>
          </p:cNvPr>
          <p:cNvSpPr>
            <a:spLocks noGrp="1" noChangeArrowheads="1"/>
          </p:cNvSpPr>
          <p:nvPr>
            <p:ph type="title" idx="4294967295"/>
          </p:nvPr>
        </p:nvSpPr>
        <p:spPr>
          <a:xfrm>
            <a:off x="76200" y="152400"/>
            <a:ext cx="4648200" cy="1143000"/>
          </a:xfrm>
        </p:spPr>
        <p:txBody>
          <a:bodyPr/>
          <a:lstStyle/>
          <a:p>
            <a:pPr>
              <a:defRPr/>
            </a:pPr>
            <a:r>
              <a:rPr lang="en-US" altLang="en-US" sz="2600" dirty="0">
                <a:solidFill>
                  <a:schemeClr val="accent4">
                    <a:lumMod val="50000"/>
                    <a:lumOff val="50000"/>
                  </a:schemeClr>
                </a:solidFill>
              </a:rPr>
              <a:t>Multicultural and Social Justice Counseling</a:t>
            </a:r>
          </a:p>
        </p:txBody>
      </p:sp>
      <p:sp>
        <p:nvSpPr>
          <p:cNvPr id="13315" name="Rectangle 3">
            <a:extLst>
              <a:ext uri="{FF2B5EF4-FFF2-40B4-BE49-F238E27FC236}">
                <a16:creationId xmlns:a16="http://schemas.microsoft.com/office/drawing/2014/main" id="{1C4492AB-AC29-40D1-B48E-E160001B4D93}"/>
              </a:ext>
            </a:extLst>
          </p:cNvPr>
          <p:cNvSpPr>
            <a:spLocks noGrp="1" noChangeArrowheads="1"/>
          </p:cNvSpPr>
          <p:nvPr>
            <p:ph type="body" idx="4294967295"/>
          </p:nvPr>
        </p:nvSpPr>
        <p:spPr>
          <a:xfrm>
            <a:off x="304800" y="1600200"/>
            <a:ext cx="8107363" cy="4800600"/>
          </a:xfrm>
        </p:spPr>
        <p:txBody>
          <a:bodyPr/>
          <a:lstStyle/>
          <a:p>
            <a:pPr>
              <a:lnSpc>
                <a:spcPct val="90000"/>
              </a:lnSpc>
            </a:pPr>
            <a:r>
              <a:rPr lang="en-US" altLang="en-US" sz="2000" b="1"/>
              <a:t>Definitions:</a:t>
            </a:r>
          </a:p>
          <a:p>
            <a:pPr lvl="1">
              <a:lnSpc>
                <a:spcPct val="90000"/>
              </a:lnSpc>
            </a:pPr>
            <a:r>
              <a:rPr lang="en-US" altLang="en-US" sz="2000" b="1"/>
              <a:t>Locke (1990) referred to multicultural counseling as a counseling relationship in which the counselor and client differ as a result of socialization in unique cultural, racial or ethnic environments.</a:t>
            </a:r>
          </a:p>
          <a:p>
            <a:pPr lvl="1">
              <a:lnSpc>
                <a:spcPct val="90000"/>
              </a:lnSpc>
            </a:pPr>
            <a:r>
              <a:rPr lang="en-US" altLang="en-US" sz="2000" b="1"/>
              <a:t>Vontress (1988) noted that if the counselor and client perceive themselves as culturally similar, even if the opposite is true, then it should not be considered cross-cultural counseling.</a:t>
            </a:r>
          </a:p>
          <a:p>
            <a:pPr lvl="1">
              <a:lnSpc>
                <a:spcPct val="90000"/>
              </a:lnSpc>
            </a:pPr>
            <a:r>
              <a:rPr lang="en-US" altLang="en-US" sz="2000" b="1"/>
              <a:t>CACREP: V</a:t>
            </a:r>
            <a:r>
              <a:rPr lang="en-US" altLang="en-US" sz="2000" b="1">
                <a:cs typeface="Courier New" panose="02070309020205020404" pitchFamily="49" charset="0"/>
              </a:rPr>
              <a:t>iews multicultural counseling from a universal perspective and includes characteristics of not only race and ethnicity, but also gender, lifestyle, religion, sexual orientation, etc. (CACREP, 2009). CACREP’s definition further emphasizes the implication of a pluralistic philosophy. </a:t>
            </a:r>
          </a:p>
        </p:txBody>
      </p:sp>
      <p:sp>
        <p:nvSpPr>
          <p:cNvPr id="2" name="Footer Placeholder 1">
            <a:extLst>
              <a:ext uri="{FF2B5EF4-FFF2-40B4-BE49-F238E27FC236}">
                <a16:creationId xmlns:a16="http://schemas.microsoft.com/office/drawing/2014/main" id="{97DC5D58-FD4E-42FB-B576-EC6D1D6378CA}"/>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7F6A4BC4-488B-4846-97F4-EA48F92FE42E}"/>
              </a:ext>
            </a:extLst>
          </p:cNvPr>
          <p:cNvSpPr>
            <a:spLocks noGrp="1"/>
          </p:cNvSpPr>
          <p:nvPr>
            <p:ph type="sldNum" sz="quarter" idx="12"/>
          </p:nvPr>
        </p:nvSpPr>
        <p:spPr/>
        <p:txBody>
          <a:bodyPr/>
          <a:lstStyle/>
          <a:p>
            <a:fld id="{B0E92596-8A45-4F53-9600-6B76DB35D68E}"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11C19AB4-FB22-425A-AD03-F44EB19EE45D}"/>
              </a:ext>
            </a:extLst>
          </p:cNvPr>
          <p:cNvSpPr>
            <a:spLocks noGrp="1" noChangeArrowheads="1"/>
          </p:cNvSpPr>
          <p:nvPr>
            <p:ph type="title" idx="4294967295"/>
          </p:nvPr>
        </p:nvSpPr>
        <p:spPr>
          <a:xfrm>
            <a:off x="76200" y="228600"/>
            <a:ext cx="4572000" cy="1143000"/>
          </a:xfrm>
        </p:spPr>
        <p:txBody>
          <a:bodyPr/>
          <a:lstStyle/>
          <a:p>
            <a:pPr>
              <a:defRPr/>
            </a:pPr>
            <a:r>
              <a:rPr lang="en-US" altLang="en-US" sz="2600" dirty="0">
                <a:solidFill>
                  <a:schemeClr val="accent4">
                    <a:lumMod val="50000"/>
                    <a:lumOff val="50000"/>
                  </a:schemeClr>
                </a:solidFill>
              </a:rPr>
              <a:t>Multicultural and Social Justice Counseling</a:t>
            </a:r>
          </a:p>
        </p:txBody>
      </p:sp>
      <p:sp>
        <p:nvSpPr>
          <p:cNvPr id="14339" name="Rectangle 3">
            <a:extLst>
              <a:ext uri="{FF2B5EF4-FFF2-40B4-BE49-F238E27FC236}">
                <a16:creationId xmlns:a16="http://schemas.microsoft.com/office/drawing/2014/main" id="{FAB7BD3C-4172-4E91-B529-C713631818C6}"/>
              </a:ext>
            </a:extLst>
          </p:cNvPr>
          <p:cNvSpPr>
            <a:spLocks noGrp="1" noChangeArrowheads="1"/>
          </p:cNvSpPr>
          <p:nvPr>
            <p:ph type="body" idx="4294967295"/>
          </p:nvPr>
        </p:nvSpPr>
        <p:spPr>
          <a:xfrm>
            <a:off x="457200" y="1981200"/>
            <a:ext cx="7772400" cy="4114800"/>
          </a:xfrm>
        </p:spPr>
        <p:txBody>
          <a:bodyPr/>
          <a:lstStyle/>
          <a:p>
            <a:pPr>
              <a:lnSpc>
                <a:spcPct val="90000"/>
              </a:lnSpc>
            </a:pPr>
            <a:r>
              <a:rPr lang="en-US" altLang="en-US" sz="2400" b="1">
                <a:solidFill>
                  <a:srgbClr val="000000"/>
                </a:solidFill>
              </a:rPr>
              <a:t>More recently, the terms social justice counseling and social justice perspective have been used in the literature instead of multicultural counseling.</a:t>
            </a:r>
          </a:p>
          <a:p>
            <a:pPr>
              <a:lnSpc>
                <a:spcPct val="90000"/>
              </a:lnSpc>
            </a:pPr>
            <a:r>
              <a:rPr lang="en-US" altLang="en-US" sz="2400" b="1">
                <a:solidFill>
                  <a:srgbClr val="000000"/>
                </a:solidFill>
              </a:rPr>
              <a:t>Social justice counseling addresses issues related to both individual and distributive justice. </a:t>
            </a:r>
          </a:p>
          <a:p>
            <a:pPr lvl="1">
              <a:lnSpc>
                <a:spcPct val="90000"/>
              </a:lnSpc>
            </a:pPr>
            <a:r>
              <a:rPr lang="en-US" altLang="en-US" sz="2400" b="1">
                <a:solidFill>
                  <a:srgbClr val="000000"/>
                </a:solidFill>
              </a:rPr>
              <a:t>It involves the promotion of equity, access, participation, and harmony.</a:t>
            </a:r>
          </a:p>
          <a:p>
            <a:pPr>
              <a:lnSpc>
                <a:spcPct val="90000"/>
              </a:lnSpc>
            </a:pPr>
            <a:r>
              <a:rPr lang="en-US" altLang="en-US" sz="2400" b="1">
                <a:solidFill>
                  <a:srgbClr val="000000"/>
                </a:solidFill>
              </a:rPr>
              <a:t>Professional school counselors should shift to a more social justice perspective in order to challenge the achievement inequities found in many schools.</a:t>
            </a:r>
            <a:endParaRPr lang="en-US" altLang="en-US" sz="2400" b="1">
              <a:solidFill>
                <a:srgbClr val="000000"/>
              </a:solidFill>
              <a:latin typeface="Times New Roman" panose="02020603050405020304" pitchFamily="18" charset="0"/>
            </a:endParaRPr>
          </a:p>
        </p:txBody>
      </p:sp>
      <p:sp>
        <p:nvSpPr>
          <p:cNvPr id="2" name="Footer Placeholder 1">
            <a:extLst>
              <a:ext uri="{FF2B5EF4-FFF2-40B4-BE49-F238E27FC236}">
                <a16:creationId xmlns:a16="http://schemas.microsoft.com/office/drawing/2014/main" id="{EDA34DC5-AE61-4135-83E8-1F49D697B419}"/>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A37D644A-2284-4C44-ACB3-BABCDE4CDB92}"/>
              </a:ext>
            </a:extLst>
          </p:cNvPr>
          <p:cNvSpPr>
            <a:spLocks noGrp="1"/>
          </p:cNvSpPr>
          <p:nvPr>
            <p:ph type="sldNum" sz="quarter" idx="12"/>
          </p:nvPr>
        </p:nvSpPr>
        <p:spPr/>
        <p:txBody>
          <a:bodyPr/>
          <a:lstStyle/>
          <a:p>
            <a:fld id="{B0E92596-8A45-4F53-9600-6B76DB35D68E}"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F4BB38E5-C7CF-439F-9E5F-E6C1E7563D41}"/>
              </a:ext>
            </a:extLst>
          </p:cNvPr>
          <p:cNvSpPr>
            <a:spLocks noGrp="1" noChangeArrowheads="1"/>
          </p:cNvSpPr>
          <p:nvPr>
            <p:ph type="title" idx="4294967295"/>
          </p:nvPr>
        </p:nvSpPr>
        <p:spPr>
          <a:xfrm>
            <a:off x="76200" y="304800"/>
            <a:ext cx="4419600" cy="990600"/>
          </a:xfrm>
        </p:spPr>
        <p:txBody>
          <a:bodyPr/>
          <a:lstStyle/>
          <a:p>
            <a:pPr>
              <a:defRPr/>
            </a:pPr>
            <a:r>
              <a:rPr lang="en-US" altLang="en-US" dirty="0">
                <a:solidFill>
                  <a:schemeClr val="accent4">
                    <a:lumMod val="50000"/>
                    <a:lumOff val="50000"/>
                  </a:schemeClr>
                </a:solidFill>
              </a:rPr>
              <a:t>Multicultural Competence</a:t>
            </a:r>
          </a:p>
        </p:txBody>
      </p:sp>
      <p:sp>
        <p:nvSpPr>
          <p:cNvPr id="15363" name="Rectangle 3">
            <a:extLst>
              <a:ext uri="{FF2B5EF4-FFF2-40B4-BE49-F238E27FC236}">
                <a16:creationId xmlns:a16="http://schemas.microsoft.com/office/drawing/2014/main" id="{220251CC-69ED-4034-BD96-10F260A72753}"/>
              </a:ext>
            </a:extLst>
          </p:cNvPr>
          <p:cNvSpPr>
            <a:spLocks noGrp="1" noChangeArrowheads="1"/>
          </p:cNvSpPr>
          <p:nvPr>
            <p:ph type="body" idx="4294967295"/>
          </p:nvPr>
        </p:nvSpPr>
        <p:spPr>
          <a:xfrm>
            <a:off x="304800" y="1752600"/>
            <a:ext cx="8229600" cy="4419600"/>
          </a:xfrm>
        </p:spPr>
        <p:txBody>
          <a:bodyPr/>
          <a:lstStyle/>
          <a:p>
            <a:pPr marL="533400" indent="-533400">
              <a:lnSpc>
                <a:spcPct val="90000"/>
              </a:lnSpc>
            </a:pPr>
            <a:r>
              <a:rPr lang="en-US" altLang="en-US" sz="2000" b="1">
                <a:cs typeface="Times New Roman" panose="02020603050405020304" pitchFamily="18" charset="0"/>
              </a:rPr>
              <a:t>Three main areas or dimensions: </a:t>
            </a:r>
          </a:p>
          <a:p>
            <a:pPr marL="914400" lvl="1" indent="-457200">
              <a:lnSpc>
                <a:spcPct val="90000"/>
              </a:lnSpc>
              <a:buFontTx/>
              <a:buAutoNum type="arabicParenR"/>
            </a:pPr>
            <a:r>
              <a:rPr lang="en-US" altLang="en-US" sz="2000" b="1" i="1" u="sng"/>
              <a:t>Awareness</a:t>
            </a:r>
            <a:r>
              <a:rPr lang="en-US" altLang="en-US" sz="2000" b="1"/>
              <a:t>: stresses the understanding of personal worldviews and how counselors are products of their own cultural conditioning.</a:t>
            </a:r>
          </a:p>
          <a:p>
            <a:pPr marL="914400" lvl="1" indent="-457200">
              <a:lnSpc>
                <a:spcPct val="90000"/>
              </a:lnSpc>
              <a:buFontTx/>
              <a:buAutoNum type="arabicParenR" startAt="2"/>
            </a:pPr>
            <a:r>
              <a:rPr lang="en-US" altLang="en-US" sz="2000" b="1" i="1" u="sng"/>
              <a:t>Knowledge</a:t>
            </a:r>
            <a:r>
              <a:rPr lang="en-US" altLang="en-US" sz="2000" b="1"/>
              <a:t>: reinforces the importance of understanding the worldviews of culturally different clients.</a:t>
            </a:r>
          </a:p>
          <a:p>
            <a:pPr marL="914400" lvl="1" indent="-457200">
              <a:lnSpc>
                <a:spcPct val="90000"/>
              </a:lnSpc>
              <a:buFontTx/>
              <a:buAutoNum type="arabicParenR" startAt="3"/>
            </a:pPr>
            <a:r>
              <a:rPr lang="en-US" altLang="en-US" sz="2000" b="1" i="1" u="sng"/>
              <a:t>Skills</a:t>
            </a:r>
            <a:r>
              <a:rPr lang="en-US" altLang="en-US" sz="2000" b="1"/>
              <a:t>: deals with the process of actively developing and practicing appropriate intervention strategies for culturally diverse clients.</a:t>
            </a:r>
            <a:endParaRPr lang="en-US" altLang="en-US" sz="2000" b="1">
              <a:cs typeface="Times New Roman" panose="02020603050405020304" pitchFamily="18" charset="0"/>
            </a:endParaRPr>
          </a:p>
          <a:p>
            <a:pPr marL="533400" indent="-533400">
              <a:lnSpc>
                <a:spcPct val="90000"/>
              </a:lnSpc>
            </a:pPr>
            <a:r>
              <a:rPr lang="en-US" altLang="en-US" sz="2000" b="1">
                <a:cs typeface="Times New Roman" panose="02020603050405020304" pitchFamily="18" charset="0"/>
              </a:rPr>
              <a:t>Counselors must understand the client’s worldview and actively develop and practice appropriate intervention strategies needed for work with culturally different clients.</a:t>
            </a:r>
            <a:r>
              <a:rPr lang="en-US" altLang="en-US" sz="2000" b="1">
                <a:latin typeface="Courier New" panose="02070309020205020404" pitchFamily="49" charset="0"/>
                <a:cs typeface="Times New Roman" panose="02020603050405020304" pitchFamily="18" charset="0"/>
              </a:rPr>
              <a:t> </a:t>
            </a:r>
          </a:p>
          <a:p>
            <a:pPr marL="533400" indent="-533400">
              <a:lnSpc>
                <a:spcPct val="90000"/>
              </a:lnSpc>
            </a:pPr>
            <a:endParaRPr lang="en-US" altLang="en-US" sz="2000" b="1"/>
          </a:p>
        </p:txBody>
      </p:sp>
      <p:sp>
        <p:nvSpPr>
          <p:cNvPr id="2" name="Footer Placeholder 1">
            <a:extLst>
              <a:ext uri="{FF2B5EF4-FFF2-40B4-BE49-F238E27FC236}">
                <a16:creationId xmlns:a16="http://schemas.microsoft.com/office/drawing/2014/main" id="{D45C9195-A1FD-43C7-A84F-ADC3B1B0D56F}"/>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CF6E6683-E3BD-42CE-946F-1637E137AEBF}"/>
              </a:ext>
            </a:extLst>
          </p:cNvPr>
          <p:cNvSpPr>
            <a:spLocks noGrp="1"/>
          </p:cNvSpPr>
          <p:nvPr>
            <p:ph type="sldNum" sz="quarter" idx="12"/>
          </p:nvPr>
        </p:nvSpPr>
        <p:spPr/>
        <p:txBody>
          <a:bodyPr/>
          <a:lstStyle/>
          <a:p>
            <a:fld id="{B0E92596-8A45-4F53-9600-6B76DB35D68E}"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AEF00D57-BC61-4710-9858-D423780A3606}"/>
              </a:ext>
            </a:extLst>
          </p:cNvPr>
          <p:cNvSpPr>
            <a:spLocks noGrp="1" noChangeArrowheads="1"/>
          </p:cNvSpPr>
          <p:nvPr>
            <p:ph type="title" idx="4294967295"/>
          </p:nvPr>
        </p:nvSpPr>
        <p:spPr>
          <a:xfrm>
            <a:off x="11113" y="304800"/>
            <a:ext cx="4484687" cy="990600"/>
          </a:xfrm>
        </p:spPr>
        <p:txBody>
          <a:bodyPr/>
          <a:lstStyle/>
          <a:p>
            <a:pPr>
              <a:defRPr/>
            </a:pPr>
            <a:r>
              <a:rPr lang="en-US" altLang="en-US" dirty="0">
                <a:solidFill>
                  <a:schemeClr val="accent4">
                    <a:lumMod val="50000"/>
                    <a:lumOff val="50000"/>
                  </a:schemeClr>
                </a:solidFill>
              </a:rPr>
              <a:t>Multicultural Competence</a:t>
            </a:r>
          </a:p>
        </p:txBody>
      </p:sp>
      <p:sp>
        <p:nvSpPr>
          <p:cNvPr id="16387" name="Rectangle 3">
            <a:extLst>
              <a:ext uri="{FF2B5EF4-FFF2-40B4-BE49-F238E27FC236}">
                <a16:creationId xmlns:a16="http://schemas.microsoft.com/office/drawing/2014/main" id="{62B2E9E6-93BB-4E0F-BF5F-3862DA6EC960}"/>
              </a:ext>
            </a:extLst>
          </p:cNvPr>
          <p:cNvSpPr>
            <a:spLocks noGrp="1" noChangeArrowheads="1"/>
          </p:cNvSpPr>
          <p:nvPr>
            <p:ph type="body" idx="4294967295"/>
          </p:nvPr>
        </p:nvSpPr>
        <p:spPr>
          <a:xfrm>
            <a:off x="457200" y="1752600"/>
            <a:ext cx="8001000" cy="4343400"/>
          </a:xfrm>
        </p:spPr>
        <p:txBody>
          <a:bodyPr/>
          <a:lstStyle/>
          <a:p>
            <a:pPr>
              <a:lnSpc>
                <a:spcPct val="90000"/>
              </a:lnSpc>
            </a:pPr>
            <a:r>
              <a:rPr lang="en-US" altLang="en-US" sz="2400" b="1">
                <a:solidFill>
                  <a:srgbClr val="000000"/>
                </a:solidFill>
              </a:rPr>
              <a:t>S. Sue (1998) suggested that cultural competence consists of three characteristics: </a:t>
            </a:r>
          </a:p>
          <a:p>
            <a:pPr lvl="1">
              <a:lnSpc>
                <a:spcPct val="90000"/>
              </a:lnSpc>
            </a:pPr>
            <a:r>
              <a:rPr lang="en-US" altLang="en-US" sz="2400" b="1">
                <a:solidFill>
                  <a:srgbClr val="000000"/>
                </a:solidFill>
              </a:rPr>
              <a:t>Being scientifically minded</a:t>
            </a:r>
          </a:p>
          <a:p>
            <a:pPr lvl="1">
              <a:lnSpc>
                <a:spcPct val="90000"/>
              </a:lnSpc>
            </a:pPr>
            <a:r>
              <a:rPr lang="en-US" altLang="en-US" sz="2400" b="1">
                <a:solidFill>
                  <a:srgbClr val="000000"/>
                </a:solidFill>
              </a:rPr>
              <a:t>Having skills in dynamic sizing</a:t>
            </a:r>
          </a:p>
          <a:p>
            <a:pPr lvl="1">
              <a:lnSpc>
                <a:spcPct val="90000"/>
              </a:lnSpc>
            </a:pPr>
            <a:r>
              <a:rPr lang="en-US" altLang="en-US" sz="2400" b="1">
                <a:solidFill>
                  <a:srgbClr val="000000"/>
                </a:solidFill>
              </a:rPr>
              <a:t>Being proficient with a particular cultural group</a:t>
            </a:r>
            <a:r>
              <a:rPr lang="en-US" altLang="en-US" sz="2400" b="1">
                <a:solidFill>
                  <a:srgbClr val="000000"/>
                </a:solidFill>
                <a:latin typeface="Times New Roman" panose="02020603050405020304" pitchFamily="18" charset="0"/>
              </a:rPr>
              <a:t> </a:t>
            </a:r>
            <a:endParaRPr lang="en-US" altLang="en-US" sz="2400" b="1">
              <a:cs typeface="Courier New" panose="02070309020205020404" pitchFamily="49" charset="0"/>
            </a:endParaRPr>
          </a:p>
          <a:p>
            <a:pPr>
              <a:lnSpc>
                <a:spcPct val="90000"/>
              </a:lnSpc>
            </a:pPr>
            <a:r>
              <a:rPr lang="en-US" altLang="en-US" sz="2400" b="1">
                <a:cs typeface="Courier New" panose="02070309020205020404" pitchFamily="49" charset="0"/>
              </a:rPr>
              <a:t>When does one know he or she is multiculturally competent?</a:t>
            </a:r>
          </a:p>
          <a:p>
            <a:pPr lvl="1">
              <a:lnSpc>
                <a:spcPct val="90000"/>
              </a:lnSpc>
            </a:pPr>
            <a:r>
              <a:rPr lang="en-US" altLang="en-US" sz="2400" b="1">
                <a:cs typeface="Courier New" panose="02070309020205020404" pitchFamily="49" charset="0"/>
              </a:rPr>
              <a:t>When a counselor possesses the necessary skills to work effectively with clients from different cultural backgrounds, and acknowledges client-counselor cultural differences and similarities are significant to the counseling process.</a:t>
            </a:r>
          </a:p>
          <a:p>
            <a:pPr lvl="1">
              <a:lnSpc>
                <a:spcPct val="90000"/>
              </a:lnSpc>
            </a:pPr>
            <a:endParaRPr lang="en-US" altLang="en-US" sz="2400" b="1">
              <a:solidFill>
                <a:srgbClr val="000000"/>
              </a:solidFill>
              <a:latin typeface="Times New Roman" panose="02020603050405020304" pitchFamily="18" charset="0"/>
            </a:endParaRPr>
          </a:p>
        </p:txBody>
      </p:sp>
      <p:sp>
        <p:nvSpPr>
          <p:cNvPr id="2" name="Footer Placeholder 1">
            <a:extLst>
              <a:ext uri="{FF2B5EF4-FFF2-40B4-BE49-F238E27FC236}">
                <a16:creationId xmlns:a16="http://schemas.microsoft.com/office/drawing/2014/main" id="{AA25036F-B6C0-468E-8E5E-8FC295471298}"/>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5460AF72-66CD-4321-9A1D-F824A3548E79}"/>
              </a:ext>
            </a:extLst>
          </p:cNvPr>
          <p:cNvSpPr>
            <a:spLocks noGrp="1"/>
          </p:cNvSpPr>
          <p:nvPr>
            <p:ph type="sldNum" sz="quarter" idx="12"/>
          </p:nvPr>
        </p:nvSpPr>
        <p:spPr/>
        <p:txBody>
          <a:bodyPr/>
          <a:lstStyle/>
          <a:p>
            <a:fld id="{B0E92596-8A45-4F53-9600-6B76DB35D68E}"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0AE69854-DCD2-44EE-A470-BB90EB00A4E3}"/>
              </a:ext>
            </a:extLst>
          </p:cNvPr>
          <p:cNvSpPr>
            <a:spLocks noGrp="1" noChangeArrowheads="1"/>
          </p:cNvSpPr>
          <p:nvPr>
            <p:ph type="title" idx="4294967295"/>
          </p:nvPr>
        </p:nvSpPr>
        <p:spPr>
          <a:xfrm>
            <a:off x="20638" y="304800"/>
            <a:ext cx="4475162" cy="990600"/>
          </a:xfrm>
        </p:spPr>
        <p:txBody>
          <a:bodyPr/>
          <a:lstStyle/>
          <a:p>
            <a:pPr>
              <a:defRPr/>
            </a:pPr>
            <a:r>
              <a:rPr lang="en-US" altLang="en-US" sz="2400" dirty="0">
                <a:solidFill>
                  <a:schemeClr val="accent4">
                    <a:lumMod val="50000"/>
                    <a:lumOff val="50000"/>
                  </a:schemeClr>
                </a:solidFill>
              </a:rPr>
              <a:t>The Need for Culturally Competent Professional School Counselors</a:t>
            </a:r>
          </a:p>
        </p:txBody>
      </p:sp>
      <p:sp>
        <p:nvSpPr>
          <p:cNvPr id="287747" name="Rectangle 3">
            <a:extLst>
              <a:ext uri="{FF2B5EF4-FFF2-40B4-BE49-F238E27FC236}">
                <a16:creationId xmlns:a16="http://schemas.microsoft.com/office/drawing/2014/main" id="{53E4B55B-3E22-46C8-9EED-83BAD474FAE9}"/>
              </a:ext>
            </a:extLst>
          </p:cNvPr>
          <p:cNvSpPr>
            <a:spLocks noGrp="1" noChangeArrowheads="1"/>
          </p:cNvSpPr>
          <p:nvPr>
            <p:ph type="body" idx="4294967295"/>
          </p:nvPr>
        </p:nvSpPr>
        <p:spPr>
          <a:xfrm>
            <a:off x="152400" y="1828800"/>
            <a:ext cx="8763000" cy="4648200"/>
          </a:xfrm>
        </p:spPr>
        <p:txBody>
          <a:bodyPr/>
          <a:lstStyle/>
          <a:p>
            <a:pPr>
              <a:lnSpc>
                <a:spcPct val="90000"/>
              </a:lnSpc>
              <a:defRPr/>
            </a:pPr>
            <a:r>
              <a:rPr lang="en-US" altLang="en-US" sz="2800" b="1" dirty="0"/>
              <a:t>Need to close attainment, achievement, opportunity, and funding gaps among groups of students in K-12 schools.</a:t>
            </a:r>
          </a:p>
          <a:p>
            <a:pPr marL="0" indent="0">
              <a:lnSpc>
                <a:spcPct val="90000"/>
              </a:lnSpc>
              <a:buFontTx/>
              <a:buNone/>
              <a:defRPr/>
            </a:pPr>
            <a:endParaRPr lang="en-US" altLang="en-US" sz="2800" b="1" dirty="0"/>
          </a:p>
          <a:p>
            <a:pPr>
              <a:lnSpc>
                <a:spcPct val="90000"/>
              </a:lnSpc>
              <a:defRPr/>
            </a:pPr>
            <a:r>
              <a:rPr lang="en-US" altLang="en-US" sz="2800" b="1" dirty="0"/>
              <a:t>Need to increase numbers of college bound students from various cultures.</a:t>
            </a:r>
          </a:p>
          <a:p>
            <a:pPr>
              <a:lnSpc>
                <a:spcPct val="90000"/>
              </a:lnSpc>
              <a:defRPr/>
            </a:pPr>
            <a:endParaRPr lang="en-US" altLang="en-US" sz="2800" b="1" dirty="0"/>
          </a:p>
          <a:p>
            <a:pPr>
              <a:lnSpc>
                <a:spcPct val="90000"/>
              </a:lnSpc>
              <a:defRPr/>
            </a:pPr>
            <a:r>
              <a:rPr lang="en-US" altLang="en-US" sz="2800" b="1" dirty="0"/>
              <a:t>Need to represent students of various cultures in Advanced Placement and accelerated courses.</a:t>
            </a:r>
          </a:p>
        </p:txBody>
      </p:sp>
      <p:sp>
        <p:nvSpPr>
          <p:cNvPr id="2" name="Footer Placeholder 1">
            <a:extLst>
              <a:ext uri="{FF2B5EF4-FFF2-40B4-BE49-F238E27FC236}">
                <a16:creationId xmlns:a16="http://schemas.microsoft.com/office/drawing/2014/main" id="{92A39178-ABFC-4815-BDFA-69C70B55549D}"/>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A5F3F96E-A33D-4839-8EF2-4C615D5BDBA1}"/>
              </a:ext>
            </a:extLst>
          </p:cNvPr>
          <p:cNvSpPr>
            <a:spLocks noGrp="1"/>
          </p:cNvSpPr>
          <p:nvPr>
            <p:ph type="sldNum" sz="quarter" idx="12"/>
          </p:nvPr>
        </p:nvSpPr>
        <p:spPr/>
        <p:txBody>
          <a:bodyPr/>
          <a:lstStyle/>
          <a:p>
            <a:fld id="{B0E92596-8A45-4F53-9600-6B76DB35D68E}"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A8D4938A-6C93-427D-859B-9FC7EBCFE35A}"/>
              </a:ext>
            </a:extLst>
          </p:cNvPr>
          <p:cNvSpPr>
            <a:spLocks noGrp="1" noChangeArrowheads="1"/>
          </p:cNvSpPr>
          <p:nvPr>
            <p:ph type="title" idx="4294967295"/>
          </p:nvPr>
        </p:nvSpPr>
        <p:spPr>
          <a:xfrm>
            <a:off x="76200" y="152400"/>
            <a:ext cx="4419600" cy="1143000"/>
          </a:xfrm>
        </p:spPr>
        <p:txBody>
          <a:bodyPr/>
          <a:lstStyle/>
          <a:p>
            <a:pPr>
              <a:spcBef>
                <a:spcPts val="0"/>
              </a:spcBef>
              <a:spcAft>
                <a:spcPts val="0"/>
              </a:spcAft>
              <a:defRPr/>
            </a:pPr>
            <a:r>
              <a:rPr lang="en-US" altLang="en-US" sz="1800" dirty="0">
                <a:solidFill>
                  <a:schemeClr val="accent4">
                    <a:lumMod val="50000"/>
                    <a:lumOff val="50000"/>
                  </a:schemeClr>
                </a:solidFill>
                <a:cs typeface="Courier New" pitchFamily="28" charset="0"/>
              </a:rPr>
              <a:t>Integrating Multicultural and Anti-oppression Topics in School Counseling Programs</a:t>
            </a:r>
            <a:r>
              <a:rPr lang="en-US" altLang="en-US" dirty="0">
                <a:solidFill>
                  <a:schemeClr val="accent4">
                    <a:lumMod val="50000"/>
                    <a:lumOff val="50000"/>
                  </a:schemeClr>
                </a:solidFill>
                <a:latin typeface="Courier New" pitchFamily="28" charset="0"/>
                <a:cs typeface="Courier New" pitchFamily="28" charset="0"/>
              </a:rPr>
              <a:t> </a:t>
            </a:r>
          </a:p>
        </p:txBody>
      </p:sp>
      <p:sp>
        <p:nvSpPr>
          <p:cNvPr id="18435" name="Rectangle 3">
            <a:extLst>
              <a:ext uri="{FF2B5EF4-FFF2-40B4-BE49-F238E27FC236}">
                <a16:creationId xmlns:a16="http://schemas.microsoft.com/office/drawing/2014/main" id="{9A3F9F2B-4870-4D39-A89C-68E81F001F7F}"/>
              </a:ext>
            </a:extLst>
          </p:cNvPr>
          <p:cNvSpPr>
            <a:spLocks noGrp="1" noChangeArrowheads="1"/>
          </p:cNvSpPr>
          <p:nvPr>
            <p:ph type="body" idx="4294967295"/>
          </p:nvPr>
        </p:nvSpPr>
        <p:spPr>
          <a:xfrm>
            <a:off x="304800" y="1752600"/>
            <a:ext cx="8564563" cy="4495800"/>
          </a:xfrm>
        </p:spPr>
        <p:txBody>
          <a:bodyPr/>
          <a:lstStyle/>
          <a:p>
            <a:pPr>
              <a:lnSpc>
                <a:spcPct val="90000"/>
              </a:lnSpc>
            </a:pPr>
            <a:r>
              <a:rPr lang="en-US" altLang="en-US" sz="2000" b="1"/>
              <a:t>Professional school counselors can play a pivotal role in combating oppression and assisting culturally diverse students achieve success, but must first realize the cross-cultural limits of traditional school counseling.</a:t>
            </a:r>
          </a:p>
          <a:p>
            <a:pPr>
              <a:lnSpc>
                <a:spcPct val="90000"/>
              </a:lnSpc>
            </a:pPr>
            <a:endParaRPr lang="en-US" altLang="en-US" sz="2000" b="1"/>
          </a:p>
          <a:p>
            <a:pPr>
              <a:lnSpc>
                <a:spcPct val="90000"/>
              </a:lnSpc>
            </a:pPr>
            <a:r>
              <a:rPr lang="en-US" altLang="en-US" sz="2000" b="1"/>
              <a:t>Most counselors lack specific training to deal with the problems and effects of oppression.</a:t>
            </a:r>
          </a:p>
          <a:p>
            <a:pPr>
              <a:lnSpc>
                <a:spcPct val="90000"/>
              </a:lnSpc>
            </a:pPr>
            <a:endParaRPr lang="en-US" altLang="en-US" sz="2000" b="1"/>
          </a:p>
          <a:p>
            <a:pPr>
              <a:lnSpc>
                <a:spcPct val="90000"/>
              </a:lnSpc>
            </a:pPr>
            <a:r>
              <a:rPr lang="en-US" altLang="en-US" sz="2000" b="1">
                <a:cs typeface="Courier New" panose="02070309020205020404" pitchFamily="49" charset="0"/>
              </a:rPr>
              <a:t>Professional school counselors must engage in interventions that create social environments for students that support social justice</a:t>
            </a:r>
            <a:r>
              <a:rPr lang="en-US" altLang="en-US" sz="2000" b="1"/>
              <a:t>.</a:t>
            </a:r>
          </a:p>
          <a:p>
            <a:pPr>
              <a:lnSpc>
                <a:spcPct val="90000"/>
              </a:lnSpc>
            </a:pPr>
            <a:endParaRPr lang="en-US" altLang="en-US" sz="2000" b="1"/>
          </a:p>
          <a:p>
            <a:pPr lvl="1">
              <a:lnSpc>
                <a:spcPct val="90000"/>
              </a:lnSpc>
            </a:pPr>
            <a:r>
              <a:rPr lang="en-US" altLang="en-US" sz="2000" b="1">
                <a:cs typeface="Courier New" panose="02070309020205020404" pitchFamily="49" charset="0"/>
              </a:rPr>
              <a:t>Social justice refers to equity, equality, and fairness in the distribution of societal resources (Flynn, 1995).</a:t>
            </a:r>
          </a:p>
        </p:txBody>
      </p:sp>
      <p:sp>
        <p:nvSpPr>
          <p:cNvPr id="2" name="Footer Placeholder 1">
            <a:extLst>
              <a:ext uri="{FF2B5EF4-FFF2-40B4-BE49-F238E27FC236}">
                <a16:creationId xmlns:a16="http://schemas.microsoft.com/office/drawing/2014/main" id="{22347EC1-1B1E-4426-88C8-0380B81F276C}"/>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A1B74794-D8E2-463C-90E2-3F8EC5CED455}"/>
              </a:ext>
            </a:extLst>
          </p:cNvPr>
          <p:cNvSpPr>
            <a:spLocks noGrp="1"/>
          </p:cNvSpPr>
          <p:nvPr>
            <p:ph type="sldNum" sz="quarter" idx="12"/>
          </p:nvPr>
        </p:nvSpPr>
        <p:spPr/>
        <p:txBody>
          <a:bodyPr/>
          <a:lstStyle/>
          <a:p>
            <a:fld id="{B0E92596-8A45-4F53-9600-6B76DB35D68E}"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B416FCB8-32A9-4EE6-88AE-DFB64C346484}"/>
              </a:ext>
            </a:extLst>
          </p:cNvPr>
          <p:cNvSpPr>
            <a:spLocks noGrp="1" noChangeArrowheads="1"/>
          </p:cNvSpPr>
          <p:nvPr>
            <p:ph type="title" idx="4294967295"/>
          </p:nvPr>
        </p:nvSpPr>
        <p:spPr>
          <a:xfrm>
            <a:off x="76200" y="304800"/>
            <a:ext cx="4419600" cy="990600"/>
          </a:xfrm>
        </p:spPr>
        <p:txBody>
          <a:bodyPr/>
          <a:lstStyle/>
          <a:p>
            <a:pPr>
              <a:defRPr/>
            </a:pPr>
            <a:r>
              <a:rPr lang="en-US" altLang="en-US" sz="2800" dirty="0">
                <a:solidFill>
                  <a:schemeClr val="accent4">
                    <a:lumMod val="50000"/>
                    <a:lumOff val="50000"/>
                  </a:schemeClr>
                </a:solidFill>
              </a:rPr>
              <a:t>Empowerment-Focused Interventions</a:t>
            </a:r>
          </a:p>
        </p:txBody>
      </p:sp>
      <p:sp>
        <p:nvSpPr>
          <p:cNvPr id="19459" name="Rectangle 3">
            <a:extLst>
              <a:ext uri="{FF2B5EF4-FFF2-40B4-BE49-F238E27FC236}">
                <a16:creationId xmlns:a16="http://schemas.microsoft.com/office/drawing/2014/main" id="{74BF9899-521B-4A2C-8AAD-54472939BC66}"/>
              </a:ext>
            </a:extLst>
          </p:cNvPr>
          <p:cNvSpPr>
            <a:spLocks noGrp="1" noChangeArrowheads="1"/>
          </p:cNvSpPr>
          <p:nvPr>
            <p:ph type="body" idx="4294967295"/>
          </p:nvPr>
        </p:nvSpPr>
        <p:spPr>
          <a:xfrm>
            <a:off x="228600" y="1752600"/>
            <a:ext cx="8763000" cy="3962400"/>
          </a:xfrm>
        </p:spPr>
        <p:txBody>
          <a:bodyPr/>
          <a:lstStyle/>
          <a:p>
            <a:r>
              <a:rPr lang="en-US" altLang="en-US" sz="2800" b="1" i="1" u="sng"/>
              <a:t>Empowerment</a:t>
            </a:r>
            <a:r>
              <a:rPr lang="en-US" altLang="en-US" sz="2800" b="1"/>
              <a:t>: can be defined as a process of increasing personal, interpersonal, or political power so that individuals, families, and communities can take action to improve their situations.</a:t>
            </a:r>
          </a:p>
          <a:p>
            <a:r>
              <a:rPr lang="en-US" altLang="en-US" sz="2800" b="1"/>
              <a:t>It is multidimensional, social, and a process. </a:t>
            </a:r>
          </a:p>
          <a:p>
            <a:r>
              <a:rPr lang="en-US" altLang="en-US" sz="2800" b="1"/>
              <a:t>Can occur at different levels.</a:t>
            </a:r>
          </a:p>
          <a:p>
            <a:r>
              <a:rPr lang="en-US" altLang="en-US" sz="2800" b="1"/>
              <a:t>Similar to a path or journey.</a:t>
            </a:r>
          </a:p>
        </p:txBody>
      </p:sp>
      <p:sp>
        <p:nvSpPr>
          <p:cNvPr id="2" name="Footer Placeholder 1">
            <a:extLst>
              <a:ext uri="{FF2B5EF4-FFF2-40B4-BE49-F238E27FC236}">
                <a16:creationId xmlns:a16="http://schemas.microsoft.com/office/drawing/2014/main" id="{7D63550B-5343-475E-8820-2470805BCE47}"/>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8E953BF3-171E-4733-ADD1-ACDE51918115}"/>
              </a:ext>
            </a:extLst>
          </p:cNvPr>
          <p:cNvSpPr>
            <a:spLocks noGrp="1"/>
          </p:cNvSpPr>
          <p:nvPr>
            <p:ph type="sldNum" sz="quarter" idx="12"/>
          </p:nvPr>
        </p:nvSpPr>
        <p:spPr/>
        <p:txBody>
          <a:bodyPr/>
          <a:lstStyle/>
          <a:p>
            <a:fld id="{B0E92596-8A45-4F53-9600-6B76DB35D68E}"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9EBA8BC4-B0E0-4649-9376-A3D35361BA42}"/>
              </a:ext>
            </a:extLst>
          </p:cNvPr>
          <p:cNvSpPr>
            <a:spLocks noGrp="1" noChangeArrowheads="1"/>
          </p:cNvSpPr>
          <p:nvPr>
            <p:ph type="title" idx="4294967295"/>
          </p:nvPr>
        </p:nvSpPr>
        <p:spPr>
          <a:xfrm>
            <a:off x="76200" y="152400"/>
            <a:ext cx="4343400" cy="1219200"/>
          </a:xfrm>
        </p:spPr>
        <p:txBody>
          <a:bodyPr/>
          <a:lstStyle/>
          <a:p>
            <a:pPr>
              <a:defRPr/>
            </a:pPr>
            <a:r>
              <a:rPr lang="en-US" altLang="en-US" sz="3200" dirty="0">
                <a:solidFill>
                  <a:schemeClr val="accent4">
                    <a:lumMod val="50000"/>
                    <a:lumOff val="50000"/>
                  </a:schemeClr>
                </a:solidFill>
              </a:rPr>
              <a:t>Empowerment-Focused Interventions</a:t>
            </a:r>
          </a:p>
        </p:txBody>
      </p:sp>
      <p:sp>
        <p:nvSpPr>
          <p:cNvPr id="20483" name="Rectangle 3">
            <a:extLst>
              <a:ext uri="{FF2B5EF4-FFF2-40B4-BE49-F238E27FC236}">
                <a16:creationId xmlns:a16="http://schemas.microsoft.com/office/drawing/2014/main" id="{80086FA8-F140-4ADE-AD0F-09ABBD4438FD}"/>
              </a:ext>
            </a:extLst>
          </p:cNvPr>
          <p:cNvSpPr>
            <a:spLocks noGrp="1" noChangeArrowheads="1"/>
          </p:cNvSpPr>
          <p:nvPr>
            <p:ph type="body" idx="4294967295"/>
          </p:nvPr>
        </p:nvSpPr>
        <p:spPr>
          <a:xfrm>
            <a:off x="76200" y="1828800"/>
            <a:ext cx="8763000" cy="4572000"/>
          </a:xfrm>
        </p:spPr>
        <p:txBody>
          <a:bodyPr/>
          <a:lstStyle/>
          <a:p>
            <a:pPr>
              <a:lnSpc>
                <a:spcPct val="90000"/>
              </a:lnSpc>
            </a:pPr>
            <a:r>
              <a:rPr lang="en-US" altLang="en-US" sz="2400" b="1">
                <a:cs typeface="Courier New" panose="02070309020205020404" pitchFamily="49" charset="0"/>
              </a:rPr>
              <a:t>Critical consciousness has been described as involving three psychological processes:  </a:t>
            </a:r>
          </a:p>
          <a:p>
            <a:pPr lvl="1">
              <a:lnSpc>
                <a:spcPct val="90000"/>
              </a:lnSpc>
            </a:pPr>
            <a:r>
              <a:rPr lang="en-US" altLang="en-US" sz="2400" b="1">
                <a:cs typeface="Courier New" panose="02070309020205020404" pitchFamily="49" charset="0"/>
              </a:rPr>
              <a:t>(1) </a:t>
            </a:r>
            <a:r>
              <a:rPr lang="en-US" altLang="en-US" sz="2400" b="1" i="1">
                <a:cs typeface="Courier New" panose="02070309020205020404" pitchFamily="49" charset="0"/>
              </a:rPr>
              <a:t>group identification</a:t>
            </a:r>
            <a:r>
              <a:rPr lang="en-US" altLang="en-US" sz="2400" b="1">
                <a:cs typeface="Courier New" panose="02070309020205020404" pitchFamily="49" charset="0"/>
              </a:rPr>
              <a:t>, which includes identifying areas of common experiences and concern with a particular group, </a:t>
            </a:r>
          </a:p>
          <a:p>
            <a:pPr lvl="1">
              <a:lnSpc>
                <a:spcPct val="90000"/>
              </a:lnSpc>
            </a:pPr>
            <a:r>
              <a:rPr lang="en-US" altLang="en-US" sz="2400" b="1">
                <a:cs typeface="Courier New" panose="02070309020205020404" pitchFamily="49" charset="0"/>
              </a:rPr>
              <a:t>(2) </a:t>
            </a:r>
            <a:r>
              <a:rPr lang="en-US" altLang="en-US" sz="2400" b="1" i="1">
                <a:cs typeface="Courier New" panose="02070309020205020404" pitchFamily="49" charset="0"/>
              </a:rPr>
              <a:t>group consciousness</a:t>
            </a:r>
            <a:r>
              <a:rPr lang="en-US" altLang="en-US" sz="2400" b="1">
                <a:cs typeface="Courier New" panose="02070309020205020404" pitchFamily="49" charset="0"/>
              </a:rPr>
              <a:t>, which involves understanding the differential status of power of groups in society, and </a:t>
            </a:r>
          </a:p>
          <a:p>
            <a:pPr lvl="1">
              <a:lnSpc>
                <a:spcPct val="90000"/>
              </a:lnSpc>
            </a:pPr>
            <a:r>
              <a:rPr lang="en-US" altLang="en-US" sz="2400" b="1">
                <a:cs typeface="Courier New" panose="02070309020205020404" pitchFamily="49" charset="0"/>
              </a:rPr>
              <a:t>(3) </a:t>
            </a:r>
            <a:r>
              <a:rPr lang="en-US" altLang="en-US" sz="2400" b="1" i="1">
                <a:cs typeface="Courier New" panose="02070309020205020404" pitchFamily="49" charset="0"/>
              </a:rPr>
              <a:t>self- and collective efficacy</a:t>
            </a:r>
            <a:r>
              <a:rPr lang="en-US" altLang="en-US" sz="2400" b="1">
                <a:cs typeface="Courier New" panose="02070309020205020404" pitchFamily="49" charset="0"/>
              </a:rPr>
              <a:t>, which is described as perceiving oneself as a subject (rather than object) of social processes and as capable of working to change the social order. </a:t>
            </a:r>
          </a:p>
        </p:txBody>
      </p:sp>
      <p:sp>
        <p:nvSpPr>
          <p:cNvPr id="2" name="Footer Placeholder 1">
            <a:extLst>
              <a:ext uri="{FF2B5EF4-FFF2-40B4-BE49-F238E27FC236}">
                <a16:creationId xmlns:a16="http://schemas.microsoft.com/office/drawing/2014/main" id="{A71E0A8C-AF9E-45AA-94D9-9DE99EA801F3}"/>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6801A72A-E863-4605-813A-EF96310776EB}"/>
              </a:ext>
            </a:extLst>
          </p:cNvPr>
          <p:cNvSpPr>
            <a:spLocks noGrp="1"/>
          </p:cNvSpPr>
          <p:nvPr>
            <p:ph type="sldNum" sz="quarter" idx="12"/>
          </p:nvPr>
        </p:nvSpPr>
        <p:spPr/>
        <p:txBody>
          <a:bodyPr/>
          <a:lstStyle/>
          <a:p>
            <a:fld id="{B0E92596-8A45-4F53-9600-6B76DB35D68E}"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7F032384-6D45-49FE-B3B1-F62079439BE8}"/>
              </a:ext>
            </a:extLst>
          </p:cNvPr>
          <p:cNvSpPr>
            <a:spLocks noGrp="1" noChangeArrowheads="1"/>
          </p:cNvSpPr>
          <p:nvPr>
            <p:ph type="title" idx="4294967295"/>
          </p:nvPr>
        </p:nvSpPr>
        <p:spPr>
          <a:xfrm>
            <a:off x="25400" y="152400"/>
            <a:ext cx="4343400" cy="1219200"/>
          </a:xfrm>
        </p:spPr>
        <p:txBody>
          <a:bodyPr/>
          <a:lstStyle/>
          <a:p>
            <a:pPr>
              <a:defRPr/>
            </a:pPr>
            <a:r>
              <a:rPr lang="en-US" altLang="en-US" sz="3200" dirty="0">
                <a:solidFill>
                  <a:schemeClr val="accent4">
                    <a:lumMod val="50000"/>
                    <a:lumOff val="50000"/>
                  </a:schemeClr>
                </a:solidFill>
              </a:rPr>
              <a:t>Empowerment-Focused Interventions</a:t>
            </a:r>
          </a:p>
        </p:txBody>
      </p:sp>
      <p:sp>
        <p:nvSpPr>
          <p:cNvPr id="21507" name="Rectangle 3">
            <a:extLst>
              <a:ext uri="{FF2B5EF4-FFF2-40B4-BE49-F238E27FC236}">
                <a16:creationId xmlns:a16="http://schemas.microsoft.com/office/drawing/2014/main" id="{3A2EDCFB-BAA2-41DA-89A5-5214B46C6534}"/>
              </a:ext>
            </a:extLst>
          </p:cNvPr>
          <p:cNvSpPr>
            <a:spLocks noGrp="1" noChangeArrowheads="1"/>
          </p:cNvSpPr>
          <p:nvPr>
            <p:ph type="body" idx="4294967295"/>
          </p:nvPr>
        </p:nvSpPr>
        <p:spPr>
          <a:xfrm>
            <a:off x="228600" y="1676400"/>
            <a:ext cx="8229600" cy="3938588"/>
          </a:xfrm>
        </p:spPr>
        <p:txBody>
          <a:bodyPr/>
          <a:lstStyle/>
          <a:p>
            <a:r>
              <a:rPr lang="en-US" altLang="en-US" sz="2800" b="1">
                <a:cs typeface="Courier New" panose="02070309020205020404" pitchFamily="49" charset="0"/>
              </a:rPr>
              <a:t>Professional school counselors can facilitate discussions about one’s group identification and help students understand how their group membership has affected their life circumstances.</a:t>
            </a:r>
            <a:endParaRPr lang="en-US" altLang="en-US" sz="2800" b="1"/>
          </a:p>
          <a:p>
            <a:r>
              <a:rPr lang="en-US" altLang="en-US" sz="2800" b="1">
                <a:cs typeface="Courier New" panose="02070309020205020404" pitchFamily="49" charset="0"/>
              </a:rPr>
              <a:t>Provide students with knowledge and skills to think critically about their problems and develop strategies to act on and change problems.</a:t>
            </a:r>
          </a:p>
          <a:p>
            <a:r>
              <a:rPr lang="en-US" altLang="en-US" sz="2800" b="1">
                <a:cs typeface="Courier New" panose="02070309020205020404" pitchFamily="49" charset="0"/>
              </a:rPr>
              <a:t>Help build on student strengths.</a:t>
            </a:r>
            <a:r>
              <a:rPr lang="en-US" altLang="en-US" sz="2800" b="1">
                <a:latin typeface="Courier New" panose="02070309020205020404" pitchFamily="49" charset="0"/>
                <a:cs typeface="Courier New" panose="02070309020205020404" pitchFamily="49" charset="0"/>
              </a:rPr>
              <a:t> </a:t>
            </a:r>
          </a:p>
        </p:txBody>
      </p:sp>
      <p:sp>
        <p:nvSpPr>
          <p:cNvPr id="2" name="Footer Placeholder 1">
            <a:extLst>
              <a:ext uri="{FF2B5EF4-FFF2-40B4-BE49-F238E27FC236}">
                <a16:creationId xmlns:a16="http://schemas.microsoft.com/office/drawing/2014/main" id="{2901F5A4-D0F3-4619-A322-616B024093C8}"/>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750B28D5-AC02-4637-A308-F3E909B333AA}"/>
              </a:ext>
            </a:extLst>
          </p:cNvPr>
          <p:cNvSpPr>
            <a:spLocks noGrp="1"/>
          </p:cNvSpPr>
          <p:nvPr>
            <p:ph type="sldNum" sz="quarter" idx="12"/>
          </p:nvPr>
        </p:nvSpPr>
        <p:spPr/>
        <p:txBody>
          <a:bodyPr/>
          <a:lstStyle/>
          <a:p>
            <a:fld id="{B0E92596-8A45-4F53-9600-6B76DB35D68E}"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6041AF5C-5890-43D4-821D-A0CEBF823EC9}"/>
              </a:ext>
            </a:extLst>
          </p:cNvPr>
          <p:cNvSpPr>
            <a:spLocks noGrp="1" noChangeArrowheads="1"/>
          </p:cNvSpPr>
          <p:nvPr>
            <p:ph type="title" idx="4294967295"/>
          </p:nvPr>
        </p:nvSpPr>
        <p:spPr>
          <a:xfrm>
            <a:off x="11113" y="304800"/>
            <a:ext cx="8763000" cy="990600"/>
          </a:xfrm>
        </p:spPr>
        <p:txBody>
          <a:bodyPr/>
          <a:lstStyle/>
          <a:p>
            <a:pPr>
              <a:defRPr/>
            </a:pPr>
            <a:r>
              <a:rPr lang="en-US" altLang="en-US" dirty="0">
                <a:solidFill>
                  <a:schemeClr val="accent4">
                    <a:lumMod val="50000"/>
                    <a:lumOff val="50000"/>
                  </a:schemeClr>
                </a:solidFill>
              </a:rPr>
              <a:t>Introduction</a:t>
            </a:r>
          </a:p>
        </p:txBody>
      </p:sp>
      <p:sp>
        <p:nvSpPr>
          <p:cNvPr id="4099" name="Rectangle 3">
            <a:extLst>
              <a:ext uri="{FF2B5EF4-FFF2-40B4-BE49-F238E27FC236}">
                <a16:creationId xmlns:a16="http://schemas.microsoft.com/office/drawing/2014/main" id="{6C6183D5-C9D3-41D3-B197-C77E4F33FE20}"/>
              </a:ext>
            </a:extLst>
          </p:cNvPr>
          <p:cNvSpPr>
            <a:spLocks noGrp="1" noChangeArrowheads="1"/>
          </p:cNvSpPr>
          <p:nvPr>
            <p:ph type="body" idx="4294967295"/>
          </p:nvPr>
        </p:nvSpPr>
        <p:spPr>
          <a:xfrm>
            <a:off x="3076575" y="1600200"/>
            <a:ext cx="5915025" cy="5105400"/>
          </a:xfrm>
        </p:spPr>
        <p:txBody>
          <a:bodyPr/>
          <a:lstStyle/>
          <a:p>
            <a:pPr>
              <a:lnSpc>
                <a:spcPct val="90000"/>
              </a:lnSpc>
            </a:pPr>
            <a:r>
              <a:rPr lang="en-US" altLang="en-US" sz="2400" b="1"/>
              <a:t>Based on the US’s rapidly changing demographics, multiculturalism, as a key component of the school counseling profession, is no longer viewed as just desirable, but mandatory.</a:t>
            </a:r>
          </a:p>
          <a:p>
            <a:pPr>
              <a:lnSpc>
                <a:spcPct val="90000"/>
              </a:lnSpc>
            </a:pPr>
            <a:r>
              <a:rPr lang="en-US" altLang="en-US" sz="2400" b="1"/>
              <a:t>It is not clear whether professional school counselors are effective in their work with students from oppressed backgrounds.</a:t>
            </a:r>
          </a:p>
          <a:p>
            <a:pPr lvl="1">
              <a:lnSpc>
                <a:spcPct val="90000"/>
              </a:lnSpc>
            </a:pPr>
            <a:r>
              <a:rPr lang="en-US" altLang="en-US" sz="2400" b="1"/>
              <a:t>Some research has suggested that professional school counselors maintain a status quo of educational outcomes for minority students.</a:t>
            </a:r>
          </a:p>
          <a:p>
            <a:pPr>
              <a:lnSpc>
                <a:spcPct val="90000"/>
              </a:lnSpc>
            </a:pPr>
            <a:endParaRPr lang="en-US" altLang="en-US" sz="2400" b="1"/>
          </a:p>
        </p:txBody>
      </p:sp>
      <p:pic>
        <p:nvPicPr>
          <p:cNvPr id="4100" name="Picture 4" descr="C:\Users\ROWLAND_KD\AppData\Local\Microsoft\Windows\Temporary Internet Files\Content.IE5\X1N5A96L\MP900430643[1].jpg">
            <a:extLst>
              <a:ext uri="{FF2B5EF4-FFF2-40B4-BE49-F238E27FC236}">
                <a16:creationId xmlns:a16="http://schemas.microsoft.com/office/drawing/2014/main" id="{9200F778-1C21-410A-A014-9CB698581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133600"/>
            <a:ext cx="3111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DBAD781-5111-47FC-B251-2AED69F4EEF0}"/>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6FEAF625-2B16-42FE-95CE-DC2B8C19734A}"/>
              </a:ext>
            </a:extLst>
          </p:cNvPr>
          <p:cNvSpPr>
            <a:spLocks noGrp="1"/>
          </p:cNvSpPr>
          <p:nvPr>
            <p:ph type="sldNum" sz="quarter" idx="12"/>
          </p:nvPr>
        </p:nvSpPr>
        <p:spPr/>
        <p:txBody>
          <a:bodyPr/>
          <a:lstStyle/>
          <a:p>
            <a:fld id="{B0E92596-8A45-4F53-9600-6B76DB35D68E}"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54B38DB5-7F39-4B4A-83C0-AFF90BCB42B3}"/>
              </a:ext>
            </a:extLst>
          </p:cNvPr>
          <p:cNvSpPr>
            <a:spLocks noGrp="1" noChangeArrowheads="1"/>
          </p:cNvSpPr>
          <p:nvPr>
            <p:ph type="title" idx="4294967295"/>
          </p:nvPr>
        </p:nvSpPr>
        <p:spPr>
          <a:xfrm>
            <a:off x="76200" y="304800"/>
            <a:ext cx="4648200" cy="990600"/>
          </a:xfrm>
        </p:spPr>
        <p:txBody>
          <a:bodyPr/>
          <a:lstStyle/>
          <a:p>
            <a:pPr>
              <a:defRPr/>
            </a:pPr>
            <a:r>
              <a:rPr lang="en-US" altLang="en-US" sz="2800" dirty="0">
                <a:solidFill>
                  <a:schemeClr val="accent4">
                    <a:lumMod val="50000"/>
                    <a:lumOff val="50000"/>
                  </a:schemeClr>
                </a:solidFill>
              </a:rPr>
              <a:t>Individual Counseling</a:t>
            </a:r>
          </a:p>
        </p:txBody>
      </p:sp>
      <p:sp>
        <p:nvSpPr>
          <p:cNvPr id="22531" name="Rectangle 3">
            <a:extLst>
              <a:ext uri="{FF2B5EF4-FFF2-40B4-BE49-F238E27FC236}">
                <a16:creationId xmlns:a16="http://schemas.microsoft.com/office/drawing/2014/main" id="{C81F6806-7290-4695-9193-61A28015AFEA}"/>
              </a:ext>
            </a:extLst>
          </p:cNvPr>
          <p:cNvSpPr>
            <a:spLocks noGrp="1" noChangeArrowheads="1"/>
          </p:cNvSpPr>
          <p:nvPr>
            <p:ph type="body" idx="4294967295"/>
          </p:nvPr>
        </p:nvSpPr>
        <p:spPr>
          <a:xfrm>
            <a:off x="304800" y="1676400"/>
            <a:ext cx="8335963" cy="4343400"/>
          </a:xfrm>
        </p:spPr>
        <p:txBody>
          <a:bodyPr/>
          <a:lstStyle/>
          <a:p>
            <a:r>
              <a:rPr lang="en-US" altLang="en-US" sz="2400" b="1"/>
              <a:t>Since very few counseling approaches have been designed and validated for use with specific cultural groups</a:t>
            </a:r>
            <a:r>
              <a:rPr lang="en-US" altLang="en-US" sz="2400" b="1">
                <a:cs typeface="Courier New" panose="02070309020205020404" pitchFamily="49" charset="0"/>
              </a:rPr>
              <a:t>, professional school counselors should use and develop individual counseling strategies that are effective with culturally diverse students.</a:t>
            </a:r>
            <a:r>
              <a:rPr lang="en-US" altLang="en-US" sz="2400" b="1"/>
              <a:t> </a:t>
            </a:r>
          </a:p>
          <a:p>
            <a:r>
              <a:rPr lang="en-US" altLang="en-US" sz="2400" b="1">
                <a:cs typeface="Courier New" panose="02070309020205020404" pitchFamily="49" charset="0"/>
              </a:rPr>
              <a:t>Counselors must also be aware of the pervasive influence that culture has on the counseling process.</a:t>
            </a:r>
            <a:r>
              <a:rPr lang="en-US" altLang="en-US" sz="2400" b="1">
                <a:latin typeface="Courier New" panose="02070309020205020404" pitchFamily="49" charset="0"/>
                <a:cs typeface="Courier New" panose="02070309020205020404" pitchFamily="49" charset="0"/>
              </a:rPr>
              <a:t> </a:t>
            </a:r>
          </a:p>
          <a:p>
            <a:r>
              <a:rPr lang="en-US" altLang="en-US" sz="2400" b="1">
                <a:cs typeface="Times New Roman" panose="02020603050405020304" pitchFamily="18" charset="0"/>
              </a:rPr>
              <a:t>Be aware of the impact of culture on students' ways of thinking, belief systems, definitions of self, decision making, verbal and non-verbal behaviors, and time orientation, which all can have profound effects on behavior.</a:t>
            </a:r>
          </a:p>
        </p:txBody>
      </p:sp>
      <p:sp>
        <p:nvSpPr>
          <p:cNvPr id="2" name="Footer Placeholder 1">
            <a:extLst>
              <a:ext uri="{FF2B5EF4-FFF2-40B4-BE49-F238E27FC236}">
                <a16:creationId xmlns:a16="http://schemas.microsoft.com/office/drawing/2014/main" id="{B5CB3107-40EC-411A-8A31-7FA82051B859}"/>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C45DEE12-A271-4946-8676-146638BB9872}"/>
              </a:ext>
            </a:extLst>
          </p:cNvPr>
          <p:cNvSpPr>
            <a:spLocks noGrp="1"/>
          </p:cNvSpPr>
          <p:nvPr>
            <p:ph type="sldNum" sz="quarter" idx="12"/>
          </p:nvPr>
        </p:nvSpPr>
        <p:spPr/>
        <p:txBody>
          <a:bodyPr/>
          <a:lstStyle/>
          <a:p>
            <a:fld id="{B0E92596-8A45-4F53-9600-6B76DB35D68E}"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3CEE45E1-4CE2-4487-8CCF-3B160C4C1C4E}"/>
              </a:ext>
            </a:extLst>
          </p:cNvPr>
          <p:cNvSpPr>
            <a:spLocks noGrp="1" noChangeArrowheads="1"/>
          </p:cNvSpPr>
          <p:nvPr>
            <p:ph type="title" idx="4294967295"/>
          </p:nvPr>
        </p:nvSpPr>
        <p:spPr>
          <a:xfrm>
            <a:off x="76200" y="228600"/>
            <a:ext cx="4419600" cy="1143000"/>
          </a:xfrm>
        </p:spPr>
        <p:txBody>
          <a:bodyPr/>
          <a:lstStyle/>
          <a:p>
            <a:pPr>
              <a:defRPr/>
            </a:pPr>
            <a:r>
              <a:rPr lang="en-US" altLang="en-US" sz="3200" dirty="0">
                <a:solidFill>
                  <a:schemeClr val="accent4">
                    <a:lumMod val="50000"/>
                    <a:lumOff val="50000"/>
                  </a:schemeClr>
                </a:solidFill>
              </a:rPr>
              <a:t>Group Counseling</a:t>
            </a:r>
          </a:p>
        </p:txBody>
      </p:sp>
      <p:sp>
        <p:nvSpPr>
          <p:cNvPr id="23555" name="Rectangle 3">
            <a:extLst>
              <a:ext uri="{FF2B5EF4-FFF2-40B4-BE49-F238E27FC236}">
                <a16:creationId xmlns:a16="http://schemas.microsoft.com/office/drawing/2014/main" id="{8FBB4EF0-FE8B-4031-BDB0-32AB73CE90EA}"/>
              </a:ext>
            </a:extLst>
          </p:cNvPr>
          <p:cNvSpPr>
            <a:spLocks noGrp="1" noChangeArrowheads="1"/>
          </p:cNvSpPr>
          <p:nvPr>
            <p:ph type="body" idx="4294967295"/>
          </p:nvPr>
        </p:nvSpPr>
        <p:spPr>
          <a:xfrm>
            <a:off x="457200" y="1752600"/>
            <a:ext cx="7848600" cy="4648200"/>
          </a:xfrm>
        </p:spPr>
        <p:txBody>
          <a:bodyPr/>
          <a:lstStyle/>
          <a:p>
            <a:pPr>
              <a:lnSpc>
                <a:spcPct val="90000"/>
              </a:lnSpc>
            </a:pPr>
            <a:r>
              <a:rPr lang="en-US" altLang="en-US" sz="2400" b="1">
                <a:cs typeface="Courier New" panose="02070309020205020404" pitchFamily="49" charset="0"/>
              </a:rPr>
              <a:t>Professional school counselors must be able to facilitate the cultural development of group members.</a:t>
            </a:r>
          </a:p>
          <a:p>
            <a:pPr>
              <a:lnSpc>
                <a:spcPct val="90000"/>
              </a:lnSpc>
            </a:pPr>
            <a:r>
              <a:rPr lang="en-US" altLang="en-US" sz="2400" b="1">
                <a:cs typeface="Courier New" panose="02070309020205020404" pitchFamily="49" charset="0"/>
              </a:rPr>
              <a:t>Counselors must remember students are socialized in a society in which some groups have a history of suffering stereotypes, prejudice, oppression, and discrimination.</a:t>
            </a:r>
          </a:p>
          <a:p>
            <a:pPr>
              <a:lnSpc>
                <a:spcPct val="90000"/>
              </a:lnSpc>
            </a:pPr>
            <a:r>
              <a:rPr lang="en-US" altLang="en-US" sz="2400" b="1">
                <a:cs typeface="Courier New" panose="02070309020205020404" pitchFamily="49" charset="0"/>
              </a:rPr>
              <a:t>When composing the group, take cultural differences into account, as well as how the group members will relate to each other and the leader.</a:t>
            </a:r>
            <a:r>
              <a:rPr lang="en-US" altLang="en-US" sz="2400" b="1">
                <a:latin typeface="Courier New" panose="02070309020205020404" pitchFamily="49" charset="0"/>
                <a:cs typeface="Courier New" panose="02070309020205020404" pitchFamily="49" charset="0"/>
              </a:rPr>
              <a:t> </a:t>
            </a:r>
          </a:p>
          <a:p>
            <a:pPr>
              <a:lnSpc>
                <a:spcPct val="90000"/>
              </a:lnSpc>
            </a:pPr>
            <a:r>
              <a:rPr lang="en-US" altLang="en-US" sz="2400" b="1">
                <a:cs typeface="Courier New" panose="02070309020205020404" pitchFamily="49" charset="0"/>
              </a:rPr>
              <a:t>Be familiar with the literature for selecting and planning culturally diverse groups.</a:t>
            </a:r>
          </a:p>
          <a:p>
            <a:pPr>
              <a:lnSpc>
                <a:spcPct val="90000"/>
              </a:lnSpc>
            </a:pPr>
            <a:endParaRPr lang="en-US" altLang="en-US" sz="2400" b="1">
              <a:cs typeface="Courier New" panose="02070309020205020404" pitchFamily="49" charset="0"/>
            </a:endParaRPr>
          </a:p>
        </p:txBody>
      </p:sp>
      <p:sp>
        <p:nvSpPr>
          <p:cNvPr id="2" name="Footer Placeholder 1">
            <a:extLst>
              <a:ext uri="{FF2B5EF4-FFF2-40B4-BE49-F238E27FC236}">
                <a16:creationId xmlns:a16="http://schemas.microsoft.com/office/drawing/2014/main" id="{29588093-6A57-4D41-8B94-C44CE79B1E82}"/>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3FDE0731-6DC2-48C9-98CB-ED7A0487CA21}"/>
              </a:ext>
            </a:extLst>
          </p:cNvPr>
          <p:cNvSpPr>
            <a:spLocks noGrp="1"/>
          </p:cNvSpPr>
          <p:nvPr>
            <p:ph type="sldNum" sz="quarter" idx="12"/>
          </p:nvPr>
        </p:nvSpPr>
        <p:spPr/>
        <p:txBody>
          <a:bodyPr/>
          <a:lstStyle/>
          <a:p>
            <a:fld id="{B0E92596-8A45-4F53-9600-6B76DB35D68E}"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35FB0A62-E0E6-4759-9B12-EAA4DAE06FFC}"/>
              </a:ext>
            </a:extLst>
          </p:cNvPr>
          <p:cNvSpPr>
            <a:spLocks noGrp="1" noChangeArrowheads="1"/>
          </p:cNvSpPr>
          <p:nvPr>
            <p:ph type="title" idx="4294967295"/>
          </p:nvPr>
        </p:nvSpPr>
        <p:spPr>
          <a:xfrm>
            <a:off x="76200" y="152400"/>
            <a:ext cx="4343400" cy="1143000"/>
          </a:xfrm>
        </p:spPr>
        <p:txBody>
          <a:bodyPr/>
          <a:lstStyle/>
          <a:p>
            <a:pPr>
              <a:defRPr/>
            </a:pPr>
            <a:r>
              <a:rPr lang="en-US" altLang="en-US" dirty="0">
                <a:solidFill>
                  <a:schemeClr val="accent4">
                    <a:lumMod val="50000"/>
                    <a:lumOff val="50000"/>
                  </a:schemeClr>
                </a:solidFill>
              </a:rPr>
              <a:t>Consultation</a:t>
            </a:r>
          </a:p>
        </p:txBody>
      </p:sp>
      <p:sp>
        <p:nvSpPr>
          <p:cNvPr id="24579" name="Rectangle 3">
            <a:extLst>
              <a:ext uri="{FF2B5EF4-FFF2-40B4-BE49-F238E27FC236}">
                <a16:creationId xmlns:a16="http://schemas.microsoft.com/office/drawing/2014/main" id="{D02BE725-74BB-4EAB-B93E-15D852F27296}"/>
              </a:ext>
            </a:extLst>
          </p:cNvPr>
          <p:cNvSpPr>
            <a:spLocks noGrp="1" noChangeArrowheads="1"/>
          </p:cNvSpPr>
          <p:nvPr>
            <p:ph type="body" idx="4294967295"/>
          </p:nvPr>
        </p:nvSpPr>
        <p:spPr>
          <a:xfrm>
            <a:off x="304800" y="1752600"/>
            <a:ext cx="8077200" cy="4800600"/>
          </a:xfrm>
        </p:spPr>
        <p:txBody>
          <a:bodyPr/>
          <a:lstStyle/>
          <a:p>
            <a:r>
              <a:rPr lang="en-US" altLang="en-US" sz="2000" b="1">
                <a:cs typeface="Courier New" panose="02070309020205020404" pitchFamily="49" charset="0"/>
              </a:rPr>
              <a:t>Be sensitive to the cultural differences between the three parties in the consultation process: consultant, consultee, and client.</a:t>
            </a:r>
            <a:endParaRPr lang="en-US" altLang="en-US" sz="2000" b="1"/>
          </a:p>
          <a:p>
            <a:r>
              <a:rPr lang="en-US" altLang="en-US" sz="2000" b="1">
                <a:cs typeface="Courier New" panose="02070309020205020404" pitchFamily="49" charset="0"/>
              </a:rPr>
              <a:t>Ensure that the teacher or parent understands that his/her input is welcomed and in many cases is necessary for the success of the intervention.</a:t>
            </a:r>
          </a:p>
          <a:p>
            <a:r>
              <a:rPr lang="en-US" altLang="en-US" sz="2000" b="1">
                <a:cs typeface="Courier New" panose="02070309020205020404" pitchFamily="49" charset="0"/>
              </a:rPr>
              <a:t>Do </a:t>
            </a:r>
            <a:r>
              <a:rPr lang="en-US" altLang="en-US" sz="2000" b="1">
                <a:cs typeface="Times New Roman" panose="02020603050405020304" pitchFamily="18" charset="0"/>
              </a:rPr>
              <a:t>not forget that the student is the focus of the consultee's problem.</a:t>
            </a:r>
          </a:p>
          <a:p>
            <a:r>
              <a:rPr lang="en-US" altLang="en-US" sz="2000" b="1">
                <a:cs typeface="Times New Roman" panose="02020603050405020304" pitchFamily="18" charset="0"/>
              </a:rPr>
              <a:t>Focus on conceptualizing the problem or concern of the consultee within a cultural context.</a:t>
            </a:r>
          </a:p>
          <a:p>
            <a:r>
              <a:rPr lang="en-US" altLang="en-US" sz="2000" b="1">
                <a:cs typeface="Times New Roman" panose="02020603050405020304" pitchFamily="18" charset="0"/>
              </a:rPr>
              <a:t>Be able to identify and challenge a consultee's  stereotypical beliefs and biases.</a:t>
            </a:r>
            <a:endParaRPr lang="en-US" altLang="en-US" sz="2000" b="1">
              <a:latin typeface="Courier New" panose="02070309020205020404" pitchFamily="49"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FEC1112-357C-4458-8CD7-3BB2E22A65BB}"/>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AC974569-E5B7-49B1-B8F5-4CEE73D392B4}"/>
              </a:ext>
            </a:extLst>
          </p:cNvPr>
          <p:cNvSpPr>
            <a:spLocks noGrp="1"/>
          </p:cNvSpPr>
          <p:nvPr>
            <p:ph type="sldNum" sz="quarter" idx="12"/>
          </p:nvPr>
        </p:nvSpPr>
        <p:spPr/>
        <p:txBody>
          <a:bodyPr/>
          <a:lstStyle/>
          <a:p>
            <a:fld id="{B0E92596-8A45-4F53-9600-6B76DB35D68E}"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9106AE86-46CE-43CB-B6E3-3EEDDE2F6171}"/>
              </a:ext>
            </a:extLst>
          </p:cNvPr>
          <p:cNvSpPr>
            <a:spLocks noGrp="1" noChangeArrowheads="1"/>
          </p:cNvSpPr>
          <p:nvPr>
            <p:ph type="title" idx="4294967295"/>
          </p:nvPr>
        </p:nvSpPr>
        <p:spPr>
          <a:xfrm>
            <a:off x="76200" y="152400"/>
            <a:ext cx="4114800" cy="1143000"/>
          </a:xfrm>
        </p:spPr>
        <p:txBody>
          <a:bodyPr/>
          <a:lstStyle/>
          <a:p>
            <a:pPr>
              <a:defRPr/>
            </a:pPr>
            <a:r>
              <a:rPr lang="en-US" altLang="en-US" dirty="0">
                <a:solidFill>
                  <a:schemeClr val="accent4">
                    <a:lumMod val="50000"/>
                    <a:lumOff val="50000"/>
                  </a:schemeClr>
                </a:solidFill>
              </a:rPr>
              <a:t>Assessment</a:t>
            </a:r>
          </a:p>
        </p:txBody>
      </p:sp>
      <p:sp>
        <p:nvSpPr>
          <p:cNvPr id="25603" name="Rectangle 3">
            <a:extLst>
              <a:ext uri="{FF2B5EF4-FFF2-40B4-BE49-F238E27FC236}">
                <a16:creationId xmlns:a16="http://schemas.microsoft.com/office/drawing/2014/main" id="{A73F4B04-735A-4E84-849E-16FDDB51990F}"/>
              </a:ext>
            </a:extLst>
          </p:cNvPr>
          <p:cNvSpPr>
            <a:spLocks noGrp="1" noChangeArrowheads="1"/>
          </p:cNvSpPr>
          <p:nvPr>
            <p:ph type="body" idx="4294967295"/>
          </p:nvPr>
        </p:nvSpPr>
        <p:spPr>
          <a:xfrm>
            <a:off x="533400" y="1676400"/>
            <a:ext cx="7772400" cy="4800600"/>
          </a:xfrm>
        </p:spPr>
        <p:txBody>
          <a:bodyPr/>
          <a:lstStyle/>
          <a:p>
            <a:pPr>
              <a:lnSpc>
                <a:spcPct val="90000"/>
              </a:lnSpc>
            </a:pPr>
            <a:r>
              <a:rPr lang="en-US" altLang="en-US" sz="2400" b="1">
                <a:cs typeface="Courier New" panose="02070309020205020404" pitchFamily="49" charset="0"/>
              </a:rPr>
              <a:t>Professional school counselors must understand the cultural appropriateness of assessment instruments used frequently in schools.</a:t>
            </a:r>
          </a:p>
          <a:p>
            <a:pPr>
              <a:lnSpc>
                <a:spcPct val="90000"/>
              </a:lnSpc>
            </a:pPr>
            <a:r>
              <a:rPr lang="en-US" altLang="en-US" sz="2400" b="1">
                <a:cs typeface="Times New Roman" panose="02020603050405020304" pitchFamily="18" charset="0"/>
              </a:rPr>
              <a:t>Be able to evaluate instruments for cultural bias and identify other methods for assessing culturally diverse students.</a:t>
            </a:r>
            <a:r>
              <a:rPr lang="en-US" altLang="en-US" sz="2400" b="1">
                <a:latin typeface="Courier New" panose="02070309020205020404" pitchFamily="49" charset="0"/>
                <a:cs typeface="Times New Roman" panose="02020603050405020304" pitchFamily="18" charset="0"/>
              </a:rPr>
              <a:t> </a:t>
            </a:r>
          </a:p>
          <a:p>
            <a:pPr>
              <a:lnSpc>
                <a:spcPct val="90000"/>
              </a:lnSpc>
            </a:pPr>
            <a:r>
              <a:rPr lang="en-US" altLang="en-US" sz="2400" b="1">
                <a:cs typeface="Times New Roman" panose="02020603050405020304" pitchFamily="18" charset="0"/>
              </a:rPr>
              <a:t>Be competent in relaying assessment results to culturally diverse students and parents.</a:t>
            </a:r>
            <a:r>
              <a:rPr lang="en-US" altLang="en-US" sz="2400" b="1">
                <a:latin typeface="Courier New" panose="02070309020205020404" pitchFamily="49" charset="0"/>
                <a:cs typeface="Times New Roman" panose="02020603050405020304" pitchFamily="18" charset="0"/>
              </a:rPr>
              <a:t> </a:t>
            </a:r>
          </a:p>
          <a:p>
            <a:pPr>
              <a:lnSpc>
                <a:spcPct val="90000"/>
              </a:lnSpc>
            </a:pPr>
            <a:r>
              <a:rPr lang="en-US" altLang="en-US" sz="2400" b="1">
                <a:cs typeface="Times New Roman" panose="02020603050405020304" pitchFamily="18" charset="0"/>
              </a:rPr>
              <a:t>Be cognizant of the presence of unjust assessment practices.</a:t>
            </a:r>
          </a:p>
          <a:p>
            <a:pPr>
              <a:lnSpc>
                <a:spcPct val="90000"/>
              </a:lnSpc>
            </a:pPr>
            <a:r>
              <a:rPr lang="en-US" altLang="en-US" sz="2400" b="1">
                <a:cs typeface="Times New Roman" panose="02020603050405020304" pitchFamily="18" charset="0"/>
              </a:rPr>
              <a:t>Be aware of the testing options for English language learners.</a:t>
            </a:r>
            <a:r>
              <a:rPr lang="en-US" altLang="en-US" sz="2400" b="1">
                <a:latin typeface="Courier New" panose="02070309020205020404" pitchFamily="49" charset="0"/>
                <a:cs typeface="Times New Roman" panose="02020603050405020304" pitchFamily="18" charset="0"/>
              </a:rPr>
              <a:t> </a:t>
            </a:r>
          </a:p>
          <a:p>
            <a:pPr>
              <a:lnSpc>
                <a:spcPct val="90000"/>
              </a:lnSpc>
            </a:pPr>
            <a:endParaRPr lang="en-US" altLang="en-US" sz="2400" b="1">
              <a:latin typeface="Courier New" panose="02070309020205020404" pitchFamily="49"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F6C7D59-1420-4082-BAF5-ED965BF1EC56}"/>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504A8518-5A00-48D4-9B22-8D7DA19A50F8}"/>
              </a:ext>
            </a:extLst>
          </p:cNvPr>
          <p:cNvSpPr>
            <a:spLocks noGrp="1"/>
          </p:cNvSpPr>
          <p:nvPr>
            <p:ph type="sldNum" sz="quarter" idx="12"/>
          </p:nvPr>
        </p:nvSpPr>
        <p:spPr/>
        <p:txBody>
          <a:bodyPr/>
          <a:lstStyle/>
          <a:p>
            <a:fld id="{B0E92596-8A45-4F53-9600-6B76DB35D68E}" type="slidenum">
              <a:rPr lang="en-US" altLang="en-US" smtClean="0"/>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3DDE2555-4869-4833-837F-07087916C28A}"/>
              </a:ext>
            </a:extLst>
          </p:cNvPr>
          <p:cNvSpPr>
            <a:spLocks noGrp="1" noChangeArrowheads="1"/>
          </p:cNvSpPr>
          <p:nvPr>
            <p:ph type="title" idx="4294967295"/>
          </p:nvPr>
        </p:nvSpPr>
        <p:spPr>
          <a:xfrm>
            <a:off x="19050" y="228600"/>
            <a:ext cx="4476750" cy="1143000"/>
          </a:xfrm>
        </p:spPr>
        <p:txBody>
          <a:bodyPr/>
          <a:lstStyle/>
          <a:p>
            <a:pPr>
              <a:defRPr/>
            </a:pPr>
            <a:r>
              <a:rPr lang="en-US" altLang="en-US" sz="2400" dirty="0">
                <a:solidFill>
                  <a:schemeClr val="accent4">
                    <a:lumMod val="50000"/>
                    <a:lumOff val="50000"/>
                  </a:schemeClr>
                </a:solidFill>
              </a:rPr>
              <a:t>School Counseling Core </a:t>
            </a:r>
            <a:br>
              <a:rPr lang="en-US" altLang="en-US" sz="2400" dirty="0">
                <a:solidFill>
                  <a:schemeClr val="accent4">
                    <a:lumMod val="50000"/>
                    <a:lumOff val="50000"/>
                  </a:schemeClr>
                </a:solidFill>
              </a:rPr>
            </a:br>
            <a:r>
              <a:rPr lang="en-US" altLang="en-US" sz="2400" dirty="0">
                <a:solidFill>
                  <a:schemeClr val="accent4">
                    <a:lumMod val="50000"/>
                    <a:lumOff val="50000"/>
                  </a:schemeClr>
                </a:solidFill>
              </a:rPr>
              <a:t>Curriculum Lessons </a:t>
            </a:r>
          </a:p>
        </p:txBody>
      </p:sp>
      <p:sp>
        <p:nvSpPr>
          <p:cNvPr id="26627" name="Rectangle 3">
            <a:extLst>
              <a:ext uri="{FF2B5EF4-FFF2-40B4-BE49-F238E27FC236}">
                <a16:creationId xmlns:a16="http://schemas.microsoft.com/office/drawing/2014/main" id="{1B834F35-C953-44C5-B13D-0C3B091082A8}"/>
              </a:ext>
            </a:extLst>
          </p:cNvPr>
          <p:cNvSpPr>
            <a:spLocks noGrp="1" noChangeArrowheads="1"/>
          </p:cNvSpPr>
          <p:nvPr>
            <p:ph type="body" idx="4294967295"/>
          </p:nvPr>
        </p:nvSpPr>
        <p:spPr>
          <a:xfrm>
            <a:off x="304800" y="1676400"/>
            <a:ext cx="8534400" cy="4953000"/>
          </a:xfrm>
        </p:spPr>
        <p:txBody>
          <a:bodyPr/>
          <a:lstStyle/>
          <a:p>
            <a:pPr>
              <a:lnSpc>
                <a:spcPct val="90000"/>
              </a:lnSpc>
            </a:pPr>
            <a:r>
              <a:rPr lang="en-US" altLang="en-US" sz="1800" b="1">
                <a:cs typeface="Courier New" panose="02070309020205020404" pitchFamily="49" charset="0"/>
              </a:rPr>
              <a:t>Professional school counselors can help students become more culturally sensitive by implementing classroom school counseling curriculum lessons focused on:</a:t>
            </a:r>
            <a:r>
              <a:rPr lang="en-US" altLang="en-US" sz="1800" b="1">
                <a:latin typeface="Courier New" panose="02070309020205020404" pitchFamily="49" charset="0"/>
                <a:cs typeface="Courier New" panose="02070309020205020404" pitchFamily="49" charset="0"/>
              </a:rPr>
              <a:t> </a:t>
            </a:r>
          </a:p>
          <a:p>
            <a:pPr lvl="1">
              <a:lnSpc>
                <a:spcPct val="90000"/>
              </a:lnSpc>
            </a:pPr>
            <a:r>
              <a:rPr lang="en-US" altLang="en-US" sz="1800" b="1">
                <a:cs typeface="Times New Roman" panose="02020603050405020304" pitchFamily="18" charset="0"/>
              </a:rPr>
              <a:t>affirming differences, </a:t>
            </a:r>
          </a:p>
          <a:p>
            <a:pPr lvl="1">
              <a:lnSpc>
                <a:spcPct val="90000"/>
              </a:lnSpc>
            </a:pPr>
            <a:r>
              <a:rPr lang="en-US" altLang="en-US" sz="1800" b="1">
                <a:cs typeface="Times New Roman" panose="02020603050405020304" pitchFamily="18" charset="0"/>
              </a:rPr>
              <a:t>accurate multicultural terminology, </a:t>
            </a:r>
          </a:p>
          <a:p>
            <a:pPr lvl="1">
              <a:lnSpc>
                <a:spcPct val="90000"/>
              </a:lnSpc>
            </a:pPr>
            <a:r>
              <a:rPr lang="en-US" altLang="en-US" sz="1800" b="1">
                <a:cs typeface="Times New Roman" panose="02020603050405020304" pitchFamily="18" charset="0"/>
              </a:rPr>
              <a:t>exploring one's biases, </a:t>
            </a:r>
          </a:p>
          <a:p>
            <a:pPr lvl="1">
              <a:lnSpc>
                <a:spcPct val="90000"/>
              </a:lnSpc>
            </a:pPr>
            <a:r>
              <a:rPr lang="en-US" altLang="en-US" sz="1800" b="1">
                <a:cs typeface="Times New Roman" panose="02020603050405020304" pitchFamily="18" charset="0"/>
              </a:rPr>
              <a:t>learning about ethnic/racial identity development models, </a:t>
            </a:r>
          </a:p>
          <a:p>
            <a:pPr lvl="1">
              <a:lnSpc>
                <a:spcPct val="90000"/>
              </a:lnSpc>
            </a:pPr>
            <a:r>
              <a:rPr lang="en-US" altLang="en-US" sz="1800" b="1">
                <a:cs typeface="Times New Roman" panose="02020603050405020304" pitchFamily="18" charset="0"/>
              </a:rPr>
              <a:t>understanding diverse world views, and </a:t>
            </a:r>
          </a:p>
          <a:p>
            <a:pPr lvl="1">
              <a:lnSpc>
                <a:spcPct val="90000"/>
              </a:lnSpc>
            </a:pPr>
            <a:r>
              <a:rPr lang="en-US" altLang="en-US" sz="1800" b="1">
                <a:cs typeface="Times New Roman" panose="02020603050405020304" pitchFamily="18" charset="0"/>
              </a:rPr>
              <a:t>challenging the various oppressions</a:t>
            </a:r>
            <a:r>
              <a:rPr lang="en-US" altLang="en-US" sz="1800" b="1">
                <a:cs typeface="Courier New" panose="02070309020205020404" pitchFamily="49" charset="0"/>
              </a:rPr>
              <a:t>.</a:t>
            </a:r>
          </a:p>
          <a:p>
            <a:pPr>
              <a:lnSpc>
                <a:spcPct val="80000"/>
              </a:lnSpc>
            </a:pPr>
            <a:r>
              <a:rPr lang="en-US" altLang="en-US" sz="1800" b="1"/>
              <a:t>Some suggested activities include: </a:t>
            </a:r>
          </a:p>
          <a:p>
            <a:pPr lvl="1">
              <a:lnSpc>
                <a:spcPct val="80000"/>
              </a:lnSpc>
            </a:pPr>
            <a:r>
              <a:rPr lang="en-US" altLang="en-US" sz="1800" b="1"/>
              <a:t>giving students case studies of students dealing with racism,</a:t>
            </a:r>
          </a:p>
          <a:p>
            <a:pPr lvl="1">
              <a:lnSpc>
                <a:spcPct val="80000"/>
              </a:lnSpc>
            </a:pPr>
            <a:r>
              <a:rPr lang="en-US" altLang="en-US" sz="1800" b="1"/>
              <a:t>discussing the dangers of stereotypes, </a:t>
            </a:r>
          </a:p>
          <a:p>
            <a:pPr lvl="1">
              <a:lnSpc>
                <a:spcPct val="80000"/>
              </a:lnSpc>
            </a:pPr>
            <a:r>
              <a:rPr lang="en-US" altLang="en-US" sz="1800" b="1"/>
              <a:t>interviewing a friend or family member about his/her experience with prejudice, </a:t>
            </a:r>
          </a:p>
          <a:p>
            <a:pPr lvl="1">
              <a:lnSpc>
                <a:spcPct val="80000"/>
              </a:lnSpc>
            </a:pPr>
            <a:r>
              <a:rPr lang="en-US" altLang="en-US" sz="1800" b="1"/>
              <a:t>inviting guest speakers from the community to discuss their personal ethnic/racial/cultural histories, and </a:t>
            </a:r>
          </a:p>
          <a:p>
            <a:pPr lvl="1">
              <a:lnSpc>
                <a:spcPct val="80000"/>
              </a:lnSpc>
            </a:pPr>
            <a:r>
              <a:rPr lang="en-US" altLang="en-US" sz="1800" b="1"/>
              <a:t>having students do a family history on the oppression of their ancestors.</a:t>
            </a:r>
          </a:p>
          <a:p>
            <a:pPr lvl="1">
              <a:lnSpc>
                <a:spcPct val="90000"/>
              </a:lnSpc>
            </a:pPr>
            <a:endParaRPr lang="en-US" altLang="en-US" sz="1800" b="1">
              <a:cs typeface="Courier New" panose="02070309020205020404" pitchFamily="49" charset="0"/>
            </a:endParaRPr>
          </a:p>
          <a:p>
            <a:pPr lvl="1">
              <a:lnSpc>
                <a:spcPct val="90000"/>
              </a:lnSpc>
            </a:pPr>
            <a:endParaRPr lang="en-US" altLang="en-US" sz="1800" b="1">
              <a:latin typeface="Courier New" panose="02070309020205020404" pitchFamily="49" charset="0"/>
              <a:cs typeface="Courier New" panose="02070309020205020404" pitchFamily="49" charset="0"/>
            </a:endParaRPr>
          </a:p>
        </p:txBody>
      </p:sp>
      <p:sp>
        <p:nvSpPr>
          <p:cNvPr id="2" name="Footer Placeholder 1">
            <a:extLst>
              <a:ext uri="{FF2B5EF4-FFF2-40B4-BE49-F238E27FC236}">
                <a16:creationId xmlns:a16="http://schemas.microsoft.com/office/drawing/2014/main" id="{F72E05FA-C981-4210-BEA7-33D590B5959F}"/>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50782DED-32D4-4ACF-925C-69115AF0E787}"/>
              </a:ext>
            </a:extLst>
          </p:cNvPr>
          <p:cNvSpPr>
            <a:spLocks noGrp="1"/>
          </p:cNvSpPr>
          <p:nvPr>
            <p:ph type="sldNum" sz="quarter" idx="12"/>
          </p:nvPr>
        </p:nvSpPr>
        <p:spPr/>
        <p:txBody>
          <a:bodyPr/>
          <a:lstStyle/>
          <a:p>
            <a:fld id="{B0E92596-8A45-4F53-9600-6B76DB35D68E}"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18A86A9D-6EEC-4CC0-A758-426B462B1784}"/>
              </a:ext>
            </a:extLst>
          </p:cNvPr>
          <p:cNvSpPr>
            <a:spLocks noGrp="1" noChangeArrowheads="1"/>
          </p:cNvSpPr>
          <p:nvPr>
            <p:ph type="title" idx="4294967295"/>
          </p:nvPr>
        </p:nvSpPr>
        <p:spPr>
          <a:xfrm>
            <a:off x="76200" y="304800"/>
            <a:ext cx="4419600" cy="990600"/>
          </a:xfrm>
        </p:spPr>
        <p:txBody>
          <a:bodyPr/>
          <a:lstStyle/>
          <a:p>
            <a:pPr>
              <a:defRPr/>
            </a:pPr>
            <a:r>
              <a:rPr lang="en-US" altLang="en-US" sz="2400" dirty="0">
                <a:solidFill>
                  <a:schemeClr val="accent4">
                    <a:lumMod val="50000"/>
                    <a:lumOff val="50000"/>
                  </a:schemeClr>
                </a:solidFill>
              </a:rPr>
              <a:t>School Counseling Program Coordination</a:t>
            </a:r>
          </a:p>
        </p:txBody>
      </p:sp>
      <p:sp>
        <p:nvSpPr>
          <p:cNvPr id="27651" name="Rectangle 3">
            <a:extLst>
              <a:ext uri="{FF2B5EF4-FFF2-40B4-BE49-F238E27FC236}">
                <a16:creationId xmlns:a16="http://schemas.microsoft.com/office/drawing/2014/main" id="{E72E5CB3-C21F-4494-8CB6-0731CC7C6D21}"/>
              </a:ext>
            </a:extLst>
          </p:cNvPr>
          <p:cNvSpPr>
            <a:spLocks noGrp="1" noChangeArrowheads="1"/>
          </p:cNvSpPr>
          <p:nvPr>
            <p:ph type="body" idx="4294967295"/>
          </p:nvPr>
        </p:nvSpPr>
        <p:spPr>
          <a:xfrm>
            <a:off x="152400" y="2362200"/>
            <a:ext cx="8763000" cy="3886200"/>
          </a:xfrm>
        </p:spPr>
        <p:txBody>
          <a:bodyPr/>
          <a:lstStyle/>
          <a:p>
            <a:pPr>
              <a:lnSpc>
                <a:spcPct val="90000"/>
              </a:lnSpc>
            </a:pPr>
            <a:r>
              <a:rPr lang="en-US" altLang="en-US" sz="2400" b="1">
                <a:cs typeface="Courier New" panose="02070309020205020404" pitchFamily="49" charset="0"/>
              </a:rPr>
              <a:t>Be sensitive to the diverse needs of those persons inside the school and in the community.</a:t>
            </a:r>
          </a:p>
          <a:p>
            <a:pPr>
              <a:lnSpc>
                <a:spcPct val="90000"/>
              </a:lnSpc>
            </a:pPr>
            <a:r>
              <a:rPr lang="en-US" altLang="en-US" sz="2400" b="1">
                <a:cs typeface="Courier New" panose="02070309020205020404" pitchFamily="49" charset="0"/>
              </a:rPr>
              <a:t>Professional s</a:t>
            </a:r>
            <a:r>
              <a:rPr lang="en-US" altLang="en-US" sz="2400" b="1">
                <a:cs typeface="Times New Roman" panose="02020603050405020304" pitchFamily="18" charset="0"/>
              </a:rPr>
              <a:t>chool counselors should coordinate school-wide programs relevant to the needs of all students, particularly those from culturally diverse backgrounds.</a:t>
            </a:r>
          </a:p>
          <a:p>
            <a:pPr>
              <a:lnSpc>
                <a:spcPct val="90000"/>
              </a:lnSpc>
            </a:pPr>
            <a:r>
              <a:rPr lang="en-US" altLang="en-US" sz="2400" b="1">
                <a:cs typeface="Courier New" panose="02070309020205020404" pitchFamily="49" charset="0"/>
              </a:rPr>
              <a:t>T</a:t>
            </a:r>
            <a:r>
              <a:rPr lang="en-US" altLang="en-US" sz="2400" b="1">
                <a:cs typeface="Times New Roman" panose="02020603050405020304" pitchFamily="18" charset="0"/>
              </a:rPr>
              <a:t>ake the time to meet and develop relationships with referral sources that are representative of their school's communities.</a:t>
            </a:r>
            <a:r>
              <a:rPr lang="en-US" altLang="en-US" sz="2400" b="1">
                <a:latin typeface="Courier New" panose="02070309020205020404" pitchFamily="49" charset="0"/>
                <a:cs typeface="Times New Roman" panose="02020603050405020304" pitchFamily="18" charset="0"/>
              </a:rPr>
              <a:t> </a:t>
            </a:r>
          </a:p>
          <a:p>
            <a:pPr>
              <a:lnSpc>
                <a:spcPct val="90000"/>
              </a:lnSpc>
            </a:pPr>
            <a:r>
              <a:rPr lang="en-US" altLang="en-US" sz="2400" b="1">
                <a:cs typeface="Times New Roman" panose="02020603050405020304" pitchFamily="18" charset="0"/>
              </a:rPr>
              <a:t>Be familiar with services offered both in ethnic/racial communities and in the larger community.</a:t>
            </a:r>
            <a:r>
              <a:rPr lang="en-US" altLang="en-US" sz="2400" b="1">
                <a:latin typeface="Courier New" panose="02070309020205020404" pitchFamily="49" charset="0"/>
                <a:cs typeface="Times New Roman" panose="02020603050405020304" pitchFamily="18" charset="0"/>
              </a:rPr>
              <a:t> </a:t>
            </a:r>
            <a:endParaRPr lang="en-US" altLang="en-US" sz="2400" b="1">
              <a:latin typeface="Courier New" panose="02070309020205020404" pitchFamily="49" charset="0"/>
              <a:cs typeface="Courier New" panose="02070309020205020404" pitchFamily="49" charset="0"/>
            </a:endParaRPr>
          </a:p>
          <a:p>
            <a:pPr>
              <a:lnSpc>
                <a:spcPct val="90000"/>
              </a:lnSpc>
            </a:pPr>
            <a:endParaRPr lang="en-US" altLang="en-US" sz="2400" b="1">
              <a:latin typeface="Courier New" panose="02070309020205020404" pitchFamily="49" charset="0"/>
              <a:cs typeface="Courier New" panose="02070309020205020404" pitchFamily="49" charset="0"/>
            </a:endParaRPr>
          </a:p>
        </p:txBody>
      </p:sp>
      <p:sp>
        <p:nvSpPr>
          <p:cNvPr id="2" name="Footer Placeholder 1">
            <a:extLst>
              <a:ext uri="{FF2B5EF4-FFF2-40B4-BE49-F238E27FC236}">
                <a16:creationId xmlns:a16="http://schemas.microsoft.com/office/drawing/2014/main" id="{057E85D1-852C-4D80-99A2-05AD24EA099D}"/>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2984421F-6F76-4A53-A44A-935EBDC8B520}"/>
              </a:ext>
            </a:extLst>
          </p:cNvPr>
          <p:cNvSpPr>
            <a:spLocks noGrp="1"/>
          </p:cNvSpPr>
          <p:nvPr>
            <p:ph type="sldNum" sz="quarter" idx="12"/>
          </p:nvPr>
        </p:nvSpPr>
        <p:spPr/>
        <p:txBody>
          <a:bodyPr/>
          <a:lstStyle/>
          <a:p>
            <a:fld id="{B0E92596-8A45-4F53-9600-6B76DB35D68E}"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83B2C156-47AD-4DD3-9E25-C181D4B88E40}"/>
              </a:ext>
            </a:extLst>
          </p:cNvPr>
          <p:cNvSpPr>
            <a:spLocks noGrp="1" noChangeArrowheads="1"/>
          </p:cNvSpPr>
          <p:nvPr>
            <p:ph type="title" idx="4294967295"/>
          </p:nvPr>
        </p:nvSpPr>
        <p:spPr>
          <a:xfrm>
            <a:off x="25400" y="152400"/>
            <a:ext cx="4470400" cy="1143000"/>
          </a:xfrm>
        </p:spPr>
        <p:txBody>
          <a:bodyPr/>
          <a:lstStyle/>
          <a:p>
            <a:pPr>
              <a:defRPr/>
            </a:pPr>
            <a:r>
              <a:rPr lang="en-US" altLang="en-US" sz="3200" dirty="0">
                <a:solidFill>
                  <a:schemeClr val="accent4">
                    <a:lumMod val="50000"/>
                    <a:lumOff val="50000"/>
                  </a:schemeClr>
                </a:solidFill>
              </a:rPr>
              <a:t>Data Collection and Sharing</a:t>
            </a:r>
          </a:p>
        </p:txBody>
      </p:sp>
      <p:sp>
        <p:nvSpPr>
          <p:cNvPr id="28675" name="Rectangle 3">
            <a:extLst>
              <a:ext uri="{FF2B5EF4-FFF2-40B4-BE49-F238E27FC236}">
                <a16:creationId xmlns:a16="http://schemas.microsoft.com/office/drawing/2014/main" id="{FD39413C-7728-4DBE-835A-2F7B5105062A}"/>
              </a:ext>
            </a:extLst>
          </p:cNvPr>
          <p:cNvSpPr>
            <a:spLocks noGrp="1" noChangeArrowheads="1"/>
          </p:cNvSpPr>
          <p:nvPr>
            <p:ph type="body" idx="4294967295"/>
          </p:nvPr>
        </p:nvSpPr>
        <p:spPr>
          <a:xfrm>
            <a:off x="304800" y="1752600"/>
            <a:ext cx="8412163" cy="4648200"/>
          </a:xfrm>
        </p:spPr>
        <p:txBody>
          <a:bodyPr/>
          <a:lstStyle/>
          <a:p>
            <a:r>
              <a:rPr lang="en-US" altLang="en-US" sz="2400" b="1">
                <a:solidFill>
                  <a:srgbClr val="000000"/>
                </a:solidFill>
                <a:cs typeface="Courier New" panose="02070309020205020404" pitchFamily="49" charset="0"/>
              </a:rPr>
              <a:t>Helps highly diverse schools "identify achievement gaps, address equity issues, determine the effectiveness of specific programs and courses of study, and target instructional improvement" (Lachat, 2002, p. 3).</a:t>
            </a:r>
            <a:r>
              <a:rPr lang="en-US" altLang="en-US" sz="2400" b="1">
                <a:solidFill>
                  <a:srgbClr val="000000"/>
                </a:solidFill>
                <a:latin typeface="Courier New" panose="02070309020205020404" pitchFamily="49" charset="0"/>
                <a:cs typeface="Courier New" panose="02070309020205020404" pitchFamily="49" charset="0"/>
              </a:rPr>
              <a:t> </a:t>
            </a:r>
          </a:p>
          <a:p>
            <a:r>
              <a:rPr lang="en-US" altLang="en-US" sz="2400" b="1">
                <a:solidFill>
                  <a:srgbClr val="000000"/>
                </a:solidFill>
                <a:cs typeface="Courier New" panose="02070309020205020404" pitchFamily="49" charset="0"/>
              </a:rPr>
              <a:t>Helps ensure every student receives the benefits of the school counseling program.</a:t>
            </a:r>
          </a:p>
          <a:p>
            <a:r>
              <a:rPr lang="en-US" altLang="en-US" sz="2400" b="1">
                <a:solidFill>
                  <a:srgbClr val="000000"/>
                </a:solidFill>
                <a:cs typeface="Times New Roman" panose="02020603050405020304" pitchFamily="18" charset="0"/>
              </a:rPr>
              <a:t>Must work with administrators, faculty and advisory council members to analyze data in order to create a current picture of students and the school environment.</a:t>
            </a:r>
            <a:r>
              <a:rPr lang="en-US" altLang="en-US" sz="2400" b="1">
                <a:solidFill>
                  <a:srgbClr val="000000"/>
                </a:solidFill>
                <a:latin typeface="Courier New" panose="02070309020205020404" pitchFamily="49" charset="0"/>
                <a:cs typeface="Times New Roman" panose="02020603050405020304" pitchFamily="18" charset="0"/>
              </a:rPr>
              <a:t> </a:t>
            </a:r>
          </a:p>
        </p:txBody>
      </p:sp>
      <p:sp>
        <p:nvSpPr>
          <p:cNvPr id="2" name="Footer Placeholder 1">
            <a:extLst>
              <a:ext uri="{FF2B5EF4-FFF2-40B4-BE49-F238E27FC236}">
                <a16:creationId xmlns:a16="http://schemas.microsoft.com/office/drawing/2014/main" id="{954B958B-E617-4AA4-B2CB-334CBBFB01CD}"/>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41C02B9F-8429-4F37-BA3C-B99C69B0EF1D}"/>
              </a:ext>
            </a:extLst>
          </p:cNvPr>
          <p:cNvSpPr>
            <a:spLocks noGrp="1"/>
          </p:cNvSpPr>
          <p:nvPr>
            <p:ph type="sldNum" sz="quarter" idx="12"/>
          </p:nvPr>
        </p:nvSpPr>
        <p:spPr/>
        <p:txBody>
          <a:bodyPr/>
          <a:lstStyle/>
          <a:p>
            <a:fld id="{B0E92596-8A45-4F53-9600-6B76DB35D68E}"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0FC1B510-6162-4C61-8FE0-EE72BCD94C19}"/>
              </a:ext>
            </a:extLst>
          </p:cNvPr>
          <p:cNvSpPr>
            <a:spLocks noGrp="1" noChangeArrowheads="1"/>
          </p:cNvSpPr>
          <p:nvPr>
            <p:ph type="title" idx="4294967295"/>
          </p:nvPr>
        </p:nvSpPr>
        <p:spPr>
          <a:xfrm>
            <a:off x="76200" y="228600"/>
            <a:ext cx="4419600" cy="1143000"/>
          </a:xfrm>
        </p:spPr>
        <p:txBody>
          <a:bodyPr/>
          <a:lstStyle/>
          <a:p>
            <a:pPr>
              <a:defRPr/>
            </a:pPr>
            <a:r>
              <a:rPr lang="en-US" altLang="en-US" dirty="0">
                <a:solidFill>
                  <a:schemeClr val="accent4">
                    <a:lumMod val="50000"/>
                    <a:lumOff val="50000"/>
                  </a:schemeClr>
                </a:solidFill>
              </a:rPr>
              <a:t>Data Collection and Sharing</a:t>
            </a:r>
          </a:p>
        </p:txBody>
      </p:sp>
      <p:sp>
        <p:nvSpPr>
          <p:cNvPr id="29699" name="Rectangle 3">
            <a:extLst>
              <a:ext uri="{FF2B5EF4-FFF2-40B4-BE49-F238E27FC236}">
                <a16:creationId xmlns:a16="http://schemas.microsoft.com/office/drawing/2014/main" id="{87F971E4-626F-4954-8921-D54171C034D1}"/>
              </a:ext>
            </a:extLst>
          </p:cNvPr>
          <p:cNvSpPr>
            <a:spLocks noGrp="1" noChangeArrowheads="1"/>
          </p:cNvSpPr>
          <p:nvPr>
            <p:ph type="body" idx="4294967295"/>
          </p:nvPr>
        </p:nvSpPr>
        <p:spPr>
          <a:xfrm>
            <a:off x="228600" y="1752600"/>
            <a:ext cx="8412163" cy="4572000"/>
          </a:xfrm>
        </p:spPr>
        <p:txBody>
          <a:bodyPr/>
          <a:lstStyle/>
          <a:p>
            <a:pPr marL="609600" indent="-609600"/>
            <a:r>
              <a:rPr lang="en-US" altLang="en-US" sz="2000" b="1">
                <a:solidFill>
                  <a:srgbClr val="FF3300"/>
                </a:solidFill>
                <a:cs typeface="Times New Roman" panose="02020603050405020304" pitchFamily="18" charset="0"/>
              </a:rPr>
              <a:t>Professional school counselors monitor student progress through four types of data: </a:t>
            </a:r>
          </a:p>
          <a:p>
            <a:pPr marL="990600" lvl="1" indent="-533400">
              <a:buFontTx/>
              <a:buAutoNum type="arabicParenR"/>
            </a:pPr>
            <a:r>
              <a:rPr lang="en-US" altLang="en-US" sz="2000" b="1"/>
              <a:t>Achievement data</a:t>
            </a:r>
            <a:r>
              <a:rPr lang="en-US" altLang="en-US" sz="2000"/>
              <a:t>, which measures students’ academic progress.</a:t>
            </a:r>
          </a:p>
          <a:p>
            <a:pPr marL="990600" lvl="1" indent="-533400">
              <a:buFontTx/>
              <a:buAutoNum type="arabicParenR" startAt="2"/>
            </a:pPr>
            <a:r>
              <a:rPr lang="en-US" altLang="en-US" sz="2000" b="1"/>
              <a:t>Attainment data</a:t>
            </a:r>
            <a:r>
              <a:rPr lang="en-US" altLang="en-US" sz="2000"/>
              <a:t>, which measures those factors that the literature has shown to be correlated to academic achievement.</a:t>
            </a:r>
          </a:p>
          <a:p>
            <a:pPr marL="990600" lvl="1" indent="-533400">
              <a:buFontTx/>
              <a:buAutoNum type="arabicParenR" startAt="3"/>
            </a:pPr>
            <a:r>
              <a:rPr lang="en-US" altLang="en-US" sz="2000" b="1"/>
              <a:t>School culture data</a:t>
            </a:r>
            <a:r>
              <a:rPr lang="en-US" altLang="en-US" sz="2000"/>
              <a:t>, which includes data regarding attendance, suspensions and expulsions, faculty-to-student relationships, school climate, student attitudes, and drop out rates.</a:t>
            </a:r>
          </a:p>
          <a:p>
            <a:pPr marL="990600" lvl="1" indent="-533400">
              <a:buFontTx/>
              <a:buAutoNum type="arabicParenR" startAt="3"/>
            </a:pPr>
            <a:r>
              <a:rPr lang="en-US" altLang="en-US" sz="2000" b="1"/>
              <a:t>Standards- and competency-related data</a:t>
            </a:r>
            <a:r>
              <a:rPr lang="en-US" altLang="en-US" sz="2000"/>
              <a:t>, which measure student mastery of the competencies delineated in the </a:t>
            </a:r>
            <a:r>
              <a:rPr lang="en-US" altLang="en-US" sz="2000" i="1"/>
              <a:t>ASCA National Model </a:t>
            </a:r>
            <a:r>
              <a:rPr lang="en-US" altLang="en-US" sz="2000"/>
              <a:t>(2005).</a:t>
            </a:r>
          </a:p>
          <a:p>
            <a:pPr marL="609600" indent="-609600"/>
            <a:endParaRPr lang="en-US" altLang="en-US" sz="2000"/>
          </a:p>
        </p:txBody>
      </p:sp>
      <p:sp>
        <p:nvSpPr>
          <p:cNvPr id="2" name="Footer Placeholder 1">
            <a:extLst>
              <a:ext uri="{FF2B5EF4-FFF2-40B4-BE49-F238E27FC236}">
                <a16:creationId xmlns:a16="http://schemas.microsoft.com/office/drawing/2014/main" id="{8C985023-0C68-4ACD-A21C-59BCCF3F0C25}"/>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A3C19A59-2EFD-4BF0-B334-63663250A880}"/>
              </a:ext>
            </a:extLst>
          </p:cNvPr>
          <p:cNvSpPr>
            <a:spLocks noGrp="1"/>
          </p:cNvSpPr>
          <p:nvPr>
            <p:ph type="sldNum" sz="quarter" idx="12"/>
          </p:nvPr>
        </p:nvSpPr>
        <p:spPr/>
        <p:txBody>
          <a:bodyPr/>
          <a:lstStyle/>
          <a:p>
            <a:fld id="{B0E92596-8A45-4F53-9600-6B76DB35D68E}" type="slidenum">
              <a:rPr lang="en-US" altLang="en-US" smtClean="0"/>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3E65A24-6EA7-4699-8988-31EAD42C542E}"/>
              </a:ext>
            </a:extLst>
          </p:cNvPr>
          <p:cNvSpPr>
            <a:spLocks noGrp="1" noChangeArrowheads="1"/>
          </p:cNvSpPr>
          <p:nvPr>
            <p:ph type="title" idx="4294967295"/>
          </p:nvPr>
        </p:nvSpPr>
        <p:spPr>
          <a:xfrm>
            <a:off x="76200" y="228600"/>
            <a:ext cx="4419600" cy="1143000"/>
          </a:xfrm>
        </p:spPr>
        <p:txBody>
          <a:bodyPr/>
          <a:lstStyle/>
          <a:p>
            <a:pPr algn="ctr"/>
            <a:r>
              <a:rPr lang="en-US" altLang="en-US" sz="2800">
                <a:solidFill>
                  <a:srgbClr val="FFFF00"/>
                </a:solidFill>
                <a:latin typeface="Impact" panose="020B0806030902050204" pitchFamily="34" charset="0"/>
              </a:rPr>
              <a:t>Increasing School Counselor Multicultural Competence</a:t>
            </a:r>
          </a:p>
        </p:txBody>
      </p:sp>
      <p:sp>
        <p:nvSpPr>
          <p:cNvPr id="30723" name="Rectangle 3">
            <a:extLst>
              <a:ext uri="{FF2B5EF4-FFF2-40B4-BE49-F238E27FC236}">
                <a16:creationId xmlns:a16="http://schemas.microsoft.com/office/drawing/2014/main" id="{18D3B2F3-A2BC-4A40-A449-3061B43C9915}"/>
              </a:ext>
            </a:extLst>
          </p:cNvPr>
          <p:cNvSpPr>
            <a:spLocks noGrp="1" noChangeArrowheads="1"/>
          </p:cNvSpPr>
          <p:nvPr>
            <p:ph type="body" idx="4294967295"/>
          </p:nvPr>
        </p:nvSpPr>
        <p:spPr>
          <a:xfrm>
            <a:off x="228600" y="1828800"/>
            <a:ext cx="8763000" cy="4343400"/>
          </a:xfrm>
        </p:spPr>
        <p:txBody>
          <a:bodyPr/>
          <a:lstStyle/>
          <a:p>
            <a:pPr marL="609600" indent="-609600">
              <a:lnSpc>
                <a:spcPct val="90000"/>
              </a:lnSpc>
            </a:pPr>
            <a:r>
              <a:rPr lang="en-US" altLang="en-US" sz="2400" b="1">
                <a:cs typeface="Courier New" panose="02070309020205020404" pitchFamily="49" charset="0"/>
              </a:rPr>
              <a:t>Five ways in which professional school counselors can increase their level of multicultural competence:</a:t>
            </a:r>
          </a:p>
          <a:p>
            <a:pPr marL="990600" lvl="1" indent="-533400">
              <a:lnSpc>
                <a:spcPct val="90000"/>
              </a:lnSpc>
              <a:buFontTx/>
              <a:buAutoNum type="arabicPeriod"/>
            </a:pPr>
            <a:r>
              <a:rPr lang="en-US" altLang="en-US" sz="2400" b="1">
                <a:cs typeface="Courier New" panose="02070309020205020404" pitchFamily="49" charset="0"/>
              </a:rPr>
              <a:t>Investigate personal cultural, racial, and ethnic heritage</a:t>
            </a:r>
          </a:p>
          <a:p>
            <a:pPr marL="990600" lvl="1" indent="-533400">
              <a:lnSpc>
                <a:spcPct val="90000"/>
              </a:lnSpc>
              <a:buFontTx/>
              <a:buAutoNum type="arabicPeriod"/>
            </a:pPr>
            <a:r>
              <a:rPr lang="en-US" altLang="en-US" sz="2400" b="1">
                <a:cs typeface="Courier New" panose="02070309020205020404" pitchFamily="49" charset="0"/>
              </a:rPr>
              <a:t>Attend workshops, seminars, and conferences on multicultural and diversity issues </a:t>
            </a:r>
          </a:p>
          <a:p>
            <a:pPr marL="990600" lvl="1" indent="-533400">
              <a:lnSpc>
                <a:spcPct val="90000"/>
              </a:lnSpc>
              <a:buFontTx/>
              <a:buAutoNum type="arabicPeriod"/>
            </a:pPr>
            <a:r>
              <a:rPr lang="en-US" altLang="en-US" sz="2400" b="1">
                <a:cs typeface="Courier New" panose="02070309020205020404" pitchFamily="49" charset="0"/>
              </a:rPr>
              <a:t>Join organizations that are focused on cultural and social justice equity competencies</a:t>
            </a:r>
          </a:p>
          <a:p>
            <a:pPr marL="990600" lvl="1" indent="-533400">
              <a:lnSpc>
                <a:spcPct val="90000"/>
              </a:lnSpc>
              <a:buFontTx/>
              <a:buAutoNum type="arabicPeriod"/>
            </a:pPr>
            <a:r>
              <a:rPr lang="en-US" altLang="en-US" sz="2400" b="1">
                <a:cs typeface="Courier New" panose="02070309020205020404" pitchFamily="49" charset="0"/>
              </a:rPr>
              <a:t>Read literature written by culturally diverse authors</a:t>
            </a:r>
          </a:p>
          <a:p>
            <a:pPr marL="990600" lvl="1" indent="-533400">
              <a:lnSpc>
                <a:spcPct val="90000"/>
              </a:lnSpc>
              <a:buFontTx/>
              <a:buAutoNum type="arabicPeriod"/>
            </a:pPr>
            <a:r>
              <a:rPr lang="en-US" altLang="en-US" sz="2400" b="1">
                <a:cs typeface="Courier New" panose="02070309020205020404" pitchFamily="49" charset="0"/>
              </a:rPr>
              <a:t>Become familiar with multicultural education literature</a:t>
            </a:r>
            <a:endParaRPr lang="en-US" altLang="en-US" sz="2400" b="1">
              <a:latin typeface="Times New Roman" panose="02020603050405020304" pitchFamily="18" charset="0"/>
            </a:endParaRPr>
          </a:p>
          <a:p>
            <a:pPr marL="990600" lvl="1" indent="-533400">
              <a:lnSpc>
                <a:spcPct val="90000"/>
              </a:lnSpc>
              <a:buFontTx/>
              <a:buAutoNum type="arabicPeriod"/>
            </a:pPr>
            <a:endParaRPr lang="en-US" altLang="en-US" sz="2400" b="1">
              <a:cs typeface="Courier New" panose="02070309020205020404" pitchFamily="49" charset="0"/>
            </a:endParaRPr>
          </a:p>
        </p:txBody>
      </p:sp>
      <p:sp>
        <p:nvSpPr>
          <p:cNvPr id="2" name="Footer Placeholder 1">
            <a:extLst>
              <a:ext uri="{FF2B5EF4-FFF2-40B4-BE49-F238E27FC236}">
                <a16:creationId xmlns:a16="http://schemas.microsoft.com/office/drawing/2014/main" id="{B142CC79-4D29-459B-856C-5B772DB614F2}"/>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9CB7B2C3-04BC-4D4F-B6D6-F2788B9BB26C}"/>
              </a:ext>
            </a:extLst>
          </p:cNvPr>
          <p:cNvSpPr>
            <a:spLocks noGrp="1"/>
          </p:cNvSpPr>
          <p:nvPr>
            <p:ph type="sldNum" sz="quarter" idx="12"/>
          </p:nvPr>
        </p:nvSpPr>
        <p:spPr/>
        <p:txBody>
          <a:bodyPr/>
          <a:lstStyle/>
          <a:p>
            <a:fld id="{B0E92596-8A45-4F53-9600-6B76DB35D68E}" type="slidenum">
              <a:rPr lang="en-US" altLang="en-US" smtClean="0"/>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ROWLAND_KD\AppData\Local\Microsoft\Windows\Temporary Internet Files\Content.IE5\2ALP6MUY\MP900422122[1].jpg">
            <a:extLst>
              <a:ext uri="{FF2B5EF4-FFF2-40B4-BE49-F238E27FC236}">
                <a16:creationId xmlns:a16="http://schemas.microsoft.com/office/drawing/2014/main" id="{7D431977-25B0-4D24-8EB9-B9B6E054E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38600"/>
            <a:ext cx="4572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a:extLst>
              <a:ext uri="{FF2B5EF4-FFF2-40B4-BE49-F238E27FC236}">
                <a16:creationId xmlns:a16="http://schemas.microsoft.com/office/drawing/2014/main" id="{DC5D3291-937E-40E6-B728-F79E41B3C872}"/>
              </a:ext>
            </a:extLst>
          </p:cNvPr>
          <p:cNvSpPr>
            <a:spLocks noGrp="1" noChangeArrowheads="1"/>
          </p:cNvSpPr>
          <p:nvPr>
            <p:ph type="title" idx="4294967295"/>
          </p:nvPr>
        </p:nvSpPr>
        <p:spPr>
          <a:xfrm>
            <a:off x="0" y="228600"/>
            <a:ext cx="4495800" cy="990600"/>
          </a:xfrm>
        </p:spPr>
        <p:txBody>
          <a:bodyPr/>
          <a:lstStyle/>
          <a:p>
            <a:r>
              <a:rPr lang="en-US" altLang="en-US">
                <a:solidFill>
                  <a:srgbClr val="FFFF00"/>
                </a:solidFill>
              </a:rPr>
              <a:t>Case Studies</a:t>
            </a:r>
          </a:p>
        </p:txBody>
      </p:sp>
      <p:sp>
        <p:nvSpPr>
          <p:cNvPr id="31748" name="Rectangle 3">
            <a:extLst>
              <a:ext uri="{FF2B5EF4-FFF2-40B4-BE49-F238E27FC236}">
                <a16:creationId xmlns:a16="http://schemas.microsoft.com/office/drawing/2014/main" id="{C14A4238-192A-4E94-AAFD-EE455305E227}"/>
              </a:ext>
            </a:extLst>
          </p:cNvPr>
          <p:cNvSpPr>
            <a:spLocks noGrp="1" noChangeArrowheads="1"/>
          </p:cNvSpPr>
          <p:nvPr>
            <p:ph type="body" idx="4294967295"/>
          </p:nvPr>
        </p:nvSpPr>
        <p:spPr>
          <a:xfrm>
            <a:off x="457200" y="1600200"/>
            <a:ext cx="8229600" cy="4357688"/>
          </a:xfrm>
        </p:spPr>
        <p:txBody>
          <a:bodyPr/>
          <a:lstStyle/>
          <a:p>
            <a:r>
              <a:rPr lang="en-US" altLang="en-US" sz="2400" b="1"/>
              <a:t>Another step in the process of developing multicultural counseling competence is for professional school counselors to openly question their thoughts and behaviors when working with ethnic minority students.</a:t>
            </a:r>
          </a:p>
          <a:p>
            <a:r>
              <a:rPr lang="en-US" altLang="en-US" sz="2400" b="1"/>
              <a:t>Professional school counselors can use case studies as a means to begin discussions with colleagues.</a:t>
            </a:r>
          </a:p>
        </p:txBody>
      </p:sp>
      <p:sp>
        <p:nvSpPr>
          <p:cNvPr id="2" name="Footer Placeholder 1">
            <a:extLst>
              <a:ext uri="{FF2B5EF4-FFF2-40B4-BE49-F238E27FC236}">
                <a16:creationId xmlns:a16="http://schemas.microsoft.com/office/drawing/2014/main" id="{6A3038DC-5537-4889-8159-E9CD12B7A8DC}"/>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68D697B6-9123-4EC6-AB4E-57AC2CD6BDD9}"/>
              </a:ext>
            </a:extLst>
          </p:cNvPr>
          <p:cNvSpPr>
            <a:spLocks noGrp="1"/>
          </p:cNvSpPr>
          <p:nvPr>
            <p:ph type="sldNum" sz="quarter" idx="12"/>
          </p:nvPr>
        </p:nvSpPr>
        <p:spPr/>
        <p:txBody>
          <a:bodyPr/>
          <a:lstStyle/>
          <a:p>
            <a:fld id="{B0E92596-8A45-4F53-9600-6B76DB35D68E}" type="slidenum">
              <a:rPr lang="en-US" altLang="en-US" smtClean="0"/>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A892B357-ECD1-4E8C-B4D9-971B29F48338}"/>
              </a:ext>
            </a:extLst>
          </p:cNvPr>
          <p:cNvSpPr>
            <a:spLocks noGrp="1" noChangeArrowheads="1"/>
          </p:cNvSpPr>
          <p:nvPr>
            <p:ph type="title" idx="4294967295"/>
          </p:nvPr>
        </p:nvSpPr>
        <p:spPr>
          <a:xfrm>
            <a:off x="76200" y="228600"/>
            <a:ext cx="4419600" cy="1143000"/>
          </a:xfrm>
        </p:spPr>
        <p:txBody>
          <a:bodyPr/>
          <a:lstStyle/>
          <a:p>
            <a:pPr>
              <a:defRPr/>
            </a:pPr>
            <a:r>
              <a:rPr lang="en-US" altLang="en-US" dirty="0">
                <a:solidFill>
                  <a:schemeClr val="accent4">
                    <a:lumMod val="50000"/>
                    <a:lumOff val="50000"/>
                  </a:schemeClr>
                </a:solidFill>
                <a:latin typeface="Impact" pitchFamily="34" charset="0"/>
              </a:rPr>
              <a:t>Cross/ Multicultural Counseling</a:t>
            </a:r>
          </a:p>
        </p:txBody>
      </p:sp>
      <p:sp>
        <p:nvSpPr>
          <p:cNvPr id="5123" name="Rectangle 3">
            <a:extLst>
              <a:ext uri="{FF2B5EF4-FFF2-40B4-BE49-F238E27FC236}">
                <a16:creationId xmlns:a16="http://schemas.microsoft.com/office/drawing/2014/main" id="{0BBADC62-EF5A-4C9A-980B-6BB8BF3A7086}"/>
              </a:ext>
            </a:extLst>
          </p:cNvPr>
          <p:cNvSpPr>
            <a:spLocks noGrp="1" noChangeArrowheads="1"/>
          </p:cNvSpPr>
          <p:nvPr>
            <p:ph type="body" idx="4294967295"/>
          </p:nvPr>
        </p:nvSpPr>
        <p:spPr>
          <a:xfrm>
            <a:off x="152400" y="1752600"/>
            <a:ext cx="8763000" cy="4419600"/>
          </a:xfrm>
        </p:spPr>
        <p:txBody>
          <a:bodyPr/>
          <a:lstStyle/>
          <a:p>
            <a:r>
              <a:rPr lang="en-US" altLang="en-US" b="1">
                <a:cs typeface="Courier New" panose="02070309020205020404" pitchFamily="49" charset="0"/>
              </a:rPr>
              <a:t>The facilitation of human development through the understanding and appreciation of cultural diversities. </a:t>
            </a:r>
          </a:p>
          <a:p>
            <a:r>
              <a:rPr lang="en-US" altLang="en-US" b="1">
                <a:cs typeface="Courier New" panose="02070309020205020404" pitchFamily="49" charset="0"/>
              </a:rPr>
              <a:t>ASCA recognizes cultural diversities as important factors deserving increased awareness and understanding on the part of all school personnel, </a:t>
            </a:r>
            <a:r>
              <a:rPr lang="en-US" altLang="en-US" b="1" i="1">
                <a:cs typeface="Courier New" panose="02070309020205020404" pitchFamily="49" charset="0"/>
              </a:rPr>
              <a:t>especially the professional school counselor</a:t>
            </a:r>
            <a:r>
              <a:rPr lang="en-US" altLang="en-US" b="1">
                <a:cs typeface="Courier New" panose="02070309020205020404" pitchFamily="49" charset="0"/>
              </a:rPr>
              <a:t>.</a:t>
            </a:r>
            <a:r>
              <a:rPr lang="en-US" altLang="en-US" b="1">
                <a:latin typeface="Courier New" panose="02070309020205020404" pitchFamily="49" charset="0"/>
                <a:cs typeface="Courier New" panose="02070309020205020404" pitchFamily="49" charset="0"/>
              </a:rPr>
              <a:t> </a:t>
            </a:r>
            <a:endParaRPr lang="en-US" altLang="en-US" b="1">
              <a:cs typeface="Courier New" panose="02070309020205020404" pitchFamily="49" charset="0"/>
            </a:endParaRPr>
          </a:p>
          <a:p>
            <a:endParaRPr lang="en-US" altLang="en-US" b="1">
              <a:latin typeface="Courier New" panose="02070309020205020404" pitchFamily="49" charset="0"/>
              <a:cs typeface="Courier New" panose="02070309020205020404" pitchFamily="49" charset="0"/>
            </a:endParaRPr>
          </a:p>
        </p:txBody>
      </p:sp>
      <p:sp>
        <p:nvSpPr>
          <p:cNvPr id="2" name="Footer Placeholder 1">
            <a:extLst>
              <a:ext uri="{FF2B5EF4-FFF2-40B4-BE49-F238E27FC236}">
                <a16:creationId xmlns:a16="http://schemas.microsoft.com/office/drawing/2014/main" id="{3597EC38-C2C3-4B23-BDCD-C9E8F304D108}"/>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A1A372D9-9227-4549-A2E9-01ACC731A743}"/>
              </a:ext>
            </a:extLst>
          </p:cNvPr>
          <p:cNvSpPr>
            <a:spLocks noGrp="1"/>
          </p:cNvSpPr>
          <p:nvPr>
            <p:ph type="sldNum" sz="quarter" idx="12"/>
          </p:nvPr>
        </p:nvSpPr>
        <p:spPr/>
        <p:txBody>
          <a:bodyPr/>
          <a:lstStyle/>
          <a:p>
            <a:fld id="{B0E92596-8A45-4F53-9600-6B76DB35D68E}"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12A24D1-5863-4257-9D03-54517C4AA2F1}"/>
              </a:ext>
            </a:extLst>
          </p:cNvPr>
          <p:cNvSpPr>
            <a:spLocks noGrp="1" noChangeArrowheads="1"/>
          </p:cNvSpPr>
          <p:nvPr>
            <p:ph type="title" idx="4294967295"/>
          </p:nvPr>
        </p:nvSpPr>
        <p:spPr>
          <a:xfrm>
            <a:off x="76200" y="152400"/>
            <a:ext cx="4343400" cy="1219200"/>
          </a:xfrm>
        </p:spPr>
        <p:txBody>
          <a:bodyPr/>
          <a:lstStyle/>
          <a:p>
            <a:r>
              <a:rPr lang="en-US" altLang="en-US">
                <a:solidFill>
                  <a:srgbClr val="FFFF00"/>
                </a:solidFill>
              </a:rPr>
              <a:t>Summary/ Conclusions</a:t>
            </a:r>
          </a:p>
        </p:txBody>
      </p:sp>
      <p:sp>
        <p:nvSpPr>
          <p:cNvPr id="32771" name="Rectangle 3">
            <a:extLst>
              <a:ext uri="{FF2B5EF4-FFF2-40B4-BE49-F238E27FC236}">
                <a16:creationId xmlns:a16="http://schemas.microsoft.com/office/drawing/2014/main" id="{EE73750F-98AB-4923-A7AF-0C23689CCEC6}"/>
              </a:ext>
            </a:extLst>
          </p:cNvPr>
          <p:cNvSpPr>
            <a:spLocks noGrp="1" noChangeArrowheads="1"/>
          </p:cNvSpPr>
          <p:nvPr>
            <p:ph type="body" idx="4294967295"/>
          </p:nvPr>
        </p:nvSpPr>
        <p:spPr>
          <a:xfrm>
            <a:off x="152400" y="1828800"/>
            <a:ext cx="8763000" cy="3657600"/>
          </a:xfrm>
        </p:spPr>
        <p:txBody>
          <a:bodyPr/>
          <a:lstStyle/>
          <a:p>
            <a:r>
              <a:rPr lang="en-US" altLang="en-US" sz="2400" b="1" i="1"/>
              <a:t>Critical need to provide effective school counseling programs that offer both culturally competent and anti-oppressive programs</a:t>
            </a:r>
          </a:p>
          <a:p>
            <a:r>
              <a:rPr lang="en-US" altLang="en-US" sz="2400" b="1" i="1"/>
              <a:t>Must continue on the journey of developing multicultural competence in counseling</a:t>
            </a:r>
          </a:p>
          <a:p>
            <a:r>
              <a:rPr lang="en-US" altLang="en-US" sz="2400" b="1" i="1">
                <a:cs typeface="Courier New" panose="02070309020205020404" pitchFamily="49" charset="0"/>
              </a:rPr>
              <a:t>Acquire the knowledge and skills that will allow one to critically assess and intelligently address the various challenges encountered by students and their families.</a:t>
            </a:r>
            <a:endParaRPr lang="en-US" altLang="en-US" sz="2400" b="1" i="1"/>
          </a:p>
        </p:txBody>
      </p:sp>
      <p:sp>
        <p:nvSpPr>
          <p:cNvPr id="2" name="Footer Placeholder 1">
            <a:extLst>
              <a:ext uri="{FF2B5EF4-FFF2-40B4-BE49-F238E27FC236}">
                <a16:creationId xmlns:a16="http://schemas.microsoft.com/office/drawing/2014/main" id="{C78BE4AC-DE46-42BB-9852-4F80DCD9C24E}"/>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7556393F-0136-4775-8EB1-DBBD84BC38AB}"/>
              </a:ext>
            </a:extLst>
          </p:cNvPr>
          <p:cNvSpPr>
            <a:spLocks noGrp="1"/>
          </p:cNvSpPr>
          <p:nvPr>
            <p:ph type="sldNum" sz="quarter" idx="12"/>
          </p:nvPr>
        </p:nvSpPr>
        <p:spPr/>
        <p:txBody>
          <a:bodyPr/>
          <a:lstStyle/>
          <a:p>
            <a:fld id="{B0E92596-8A45-4F53-9600-6B76DB35D68E}" type="slidenum">
              <a:rPr lang="en-US" altLang="en-US" smtClean="0"/>
              <a:pPr/>
              <a:t>30</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DF2C4A73-5CF4-4883-88C1-4FCDBF94568B}"/>
              </a:ext>
            </a:extLst>
          </p:cNvPr>
          <p:cNvSpPr>
            <a:spLocks noGrp="1" noChangeArrowheads="1"/>
          </p:cNvSpPr>
          <p:nvPr>
            <p:ph type="title" idx="4294967295"/>
          </p:nvPr>
        </p:nvSpPr>
        <p:spPr>
          <a:xfrm>
            <a:off x="76200" y="228600"/>
            <a:ext cx="4419600" cy="1143000"/>
          </a:xfrm>
        </p:spPr>
        <p:txBody>
          <a:bodyPr/>
          <a:lstStyle/>
          <a:p>
            <a:pPr>
              <a:defRPr/>
            </a:pPr>
            <a:r>
              <a:rPr lang="en-US" altLang="en-US" sz="1600" dirty="0">
                <a:solidFill>
                  <a:schemeClr val="accent4">
                    <a:lumMod val="50000"/>
                    <a:lumOff val="50000"/>
                  </a:schemeClr>
                </a:solidFill>
              </a:rPr>
              <a:t>According to the 2010 revision of the ASCA </a:t>
            </a:r>
            <a:r>
              <a:rPr lang="en-US" altLang="en-US" sz="1600" i="1" dirty="0">
                <a:solidFill>
                  <a:schemeClr val="accent4">
                    <a:lumMod val="50000"/>
                    <a:lumOff val="50000"/>
                  </a:schemeClr>
                </a:solidFill>
              </a:rPr>
              <a:t>Ethical Standards for School Counselors, </a:t>
            </a:r>
            <a:r>
              <a:rPr lang="en-US" altLang="en-US" sz="1600" dirty="0">
                <a:solidFill>
                  <a:schemeClr val="accent4">
                    <a:lumMod val="50000"/>
                    <a:lumOff val="50000"/>
                  </a:schemeClr>
                </a:solidFill>
              </a:rPr>
              <a:t>a professional school counselor:</a:t>
            </a:r>
          </a:p>
        </p:txBody>
      </p:sp>
      <p:sp>
        <p:nvSpPr>
          <p:cNvPr id="6147" name="Rectangle 3">
            <a:extLst>
              <a:ext uri="{FF2B5EF4-FFF2-40B4-BE49-F238E27FC236}">
                <a16:creationId xmlns:a16="http://schemas.microsoft.com/office/drawing/2014/main" id="{2D448AFE-2713-403E-B3E8-DF563C7BF8FB}"/>
              </a:ext>
            </a:extLst>
          </p:cNvPr>
          <p:cNvSpPr>
            <a:spLocks noGrp="1" noChangeArrowheads="1"/>
          </p:cNvSpPr>
          <p:nvPr>
            <p:ph type="body" idx="4294967295"/>
          </p:nvPr>
        </p:nvSpPr>
        <p:spPr>
          <a:xfrm>
            <a:off x="381000" y="1828800"/>
            <a:ext cx="8458200" cy="4648200"/>
          </a:xfrm>
        </p:spPr>
        <p:txBody>
          <a:bodyPr/>
          <a:lstStyle/>
          <a:p>
            <a:pPr>
              <a:lnSpc>
                <a:spcPct val="90000"/>
              </a:lnSpc>
            </a:pPr>
            <a:r>
              <a:rPr lang="en-US" altLang="en-US" sz="1600" b="1" dirty="0"/>
              <a:t>Monitor and expand personal multicultural and social justice advocacy awareness, knowledge, and skills</a:t>
            </a:r>
          </a:p>
          <a:p>
            <a:r>
              <a:rPr lang="en-US" altLang="en-US" sz="1600" b="1" dirty="0"/>
              <a:t>Develop competencies in how prejudice, power and various forms of oppression affect self, students and all stakeholders</a:t>
            </a:r>
          </a:p>
          <a:p>
            <a:r>
              <a:rPr lang="en-US" altLang="en-US" sz="1600" b="1" dirty="0"/>
              <a:t>Acquire educational, consultation and training experiences to improve awareness, knowledge, skills and effectiveness in working with diverse populations</a:t>
            </a:r>
          </a:p>
          <a:p>
            <a:r>
              <a:rPr lang="en-US" altLang="en-US" sz="1600" b="1" dirty="0"/>
              <a:t>Affirm the multiple cultural and linguistic identities of every student and all stakeholders</a:t>
            </a:r>
          </a:p>
          <a:p>
            <a:r>
              <a:rPr lang="en-US" altLang="en-US" sz="1600" b="1" dirty="0"/>
              <a:t>Use inclusive and culturally responsible language in all forms of communication</a:t>
            </a:r>
          </a:p>
          <a:p>
            <a:r>
              <a:rPr lang="en-US" altLang="en-US" sz="1600" b="1" dirty="0"/>
              <a:t>Provide regular workshops and written/digital information to families to increase  communication between families and the school to promote increased student achievement</a:t>
            </a:r>
          </a:p>
          <a:p>
            <a:r>
              <a:rPr lang="en-US" altLang="en-US" sz="1600" b="1" dirty="0"/>
              <a:t>Work as advocates and leaders in the school to create equity-based school counseling programs that help close any achievement, opportunity, and attainment gaps that deny all students the chance to pursue their educational goals</a:t>
            </a:r>
          </a:p>
          <a:p>
            <a:pPr algn="just">
              <a:lnSpc>
                <a:spcPct val="90000"/>
              </a:lnSpc>
            </a:pPr>
            <a:endParaRPr lang="en-US" altLang="en-US" sz="1600" b="1" dirty="0"/>
          </a:p>
        </p:txBody>
      </p:sp>
      <p:sp>
        <p:nvSpPr>
          <p:cNvPr id="2" name="Footer Placeholder 1">
            <a:extLst>
              <a:ext uri="{FF2B5EF4-FFF2-40B4-BE49-F238E27FC236}">
                <a16:creationId xmlns:a16="http://schemas.microsoft.com/office/drawing/2014/main" id="{0E5ABD15-341C-458F-B6B3-073F94C1C95B}"/>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0FAA2B71-2CC3-4EA0-98BA-E7BE3A097168}"/>
              </a:ext>
            </a:extLst>
          </p:cNvPr>
          <p:cNvSpPr>
            <a:spLocks noGrp="1"/>
          </p:cNvSpPr>
          <p:nvPr>
            <p:ph type="sldNum" sz="quarter" idx="12"/>
          </p:nvPr>
        </p:nvSpPr>
        <p:spPr/>
        <p:txBody>
          <a:bodyPr/>
          <a:lstStyle/>
          <a:p>
            <a:fld id="{B0E92596-8A45-4F53-9600-6B76DB35D68E}"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E815755C-11D4-4DF4-9254-11DF166F22AB}"/>
              </a:ext>
            </a:extLst>
          </p:cNvPr>
          <p:cNvSpPr>
            <a:spLocks noGrp="1" noChangeArrowheads="1"/>
          </p:cNvSpPr>
          <p:nvPr>
            <p:ph type="title" idx="4294967295"/>
          </p:nvPr>
        </p:nvSpPr>
        <p:spPr>
          <a:xfrm>
            <a:off x="0" y="228600"/>
            <a:ext cx="4495800" cy="1143000"/>
          </a:xfrm>
        </p:spPr>
        <p:txBody>
          <a:bodyPr/>
          <a:lstStyle/>
          <a:p>
            <a:pPr algn="ctr">
              <a:defRPr/>
            </a:pPr>
            <a:r>
              <a:rPr lang="en-US" altLang="en-US" sz="2000" dirty="0">
                <a:solidFill>
                  <a:schemeClr val="accent4">
                    <a:lumMod val="50000"/>
                    <a:lumOff val="50000"/>
                  </a:schemeClr>
                </a:solidFill>
              </a:rPr>
              <a:t>Multicultural and Anti-Oppression Terminology</a:t>
            </a:r>
            <a:endParaRPr lang="en-US" altLang="en-US" sz="1600" dirty="0">
              <a:solidFill>
                <a:schemeClr val="accent4">
                  <a:lumMod val="50000"/>
                  <a:lumOff val="50000"/>
                </a:schemeClr>
              </a:solidFill>
            </a:endParaRPr>
          </a:p>
        </p:txBody>
      </p:sp>
      <p:sp>
        <p:nvSpPr>
          <p:cNvPr id="7171" name="Rectangle 3">
            <a:extLst>
              <a:ext uri="{FF2B5EF4-FFF2-40B4-BE49-F238E27FC236}">
                <a16:creationId xmlns:a16="http://schemas.microsoft.com/office/drawing/2014/main" id="{AF1E6D51-94A7-44A8-B42F-9F64CBADB1D3}"/>
              </a:ext>
            </a:extLst>
          </p:cNvPr>
          <p:cNvSpPr>
            <a:spLocks noGrp="1" noChangeArrowheads="1"/>
          </p:cNvSpPr>
          <p:nvPr>
            <p:ph type="body" idx="4294967295"/>
          </p:nvPr>
        </p:nvSpPr>
        <p:spPr>
          <a:xfrm>
            <a:off x="457200" y="1905000"/>
            <a:ext cx="7772400" cy="4114800"/>
          </a:xfrm>
        </p:spPr>
        <p:txBody>
          <a:bodyPr/>
          <a:lstStyle/>
          <a:p>
            <a:r>
              <a:rPr lang="en-US" altLang="en-US" sz="2400" b="1"/>
              <a:t>Culture is defined in a variety of ways:</a:t>
            </a:r>
          </a:p>
          <a:p>
            <a:pPr lvl="1">
              <a:buFont typeface="Verdana" panose="020B0604030504040204" pitchFamily="34" charset="0"/>
              <a:buNone/>
            </a:pPr>
            <a:r>
              <a:rPr lang="en-US" altLang="en-US" sz="2400" b="1">
                <a:cs typeface="Courier New" panose="02070309020205020404" pitchFamily="49" charset="0"/>
              </a:rPr>
              <a:t>(1) the ways in which people perceive their experiences of the world so as to give it structure; </a:t>
            </a:r>
          </a:p>
          <a:p>
            <a:pPr lvl="1">
              <a:buFont typeface="Verdana" panose="020B0604030504040204" pitchFamily="34" charset="0"/>
              <a:buNone/>
            </a:pPr>
            <a:r>
              <a:rPr lang="en-US" altLang="en-US" sz="2400" b="1">
                <a:cs typeface="Courier New" panose="02070309020205020404" pitchFamily="49" charset="0"/>
              </a:rPr>
              <a:t>(2) the beliefs by which people explain events; </a:t>
            </a:r>
          </a:p>
          <a:p>
            <a:pPr lvl="1">
              <a:buFont typeface="Verdana" panose="020B0604030504040204" pitchFamily="34" charset="0"/>
              <a:buNone/>
            </a:pPr>
            <a:r>
              <a:rPr lang="en-US" altLang="en-US" sz="2400" b="1">
                <a:cs typeface="Courier New" panose="02070309020205020404" pitchFamily="49" charset="0"/>
              </a:rPr>
              <a:t>(3) a set of principles for dealing with people as well as for accomplishing particular ends; and </a:t>
            </a:r>
          </a:p>
          <a:p>
            <a:pPr lvl="1">
              <a:buFont typeface="Verdana" panose="020B0604030504040204" pitchFamily="34" charset="0"/>
              <a:buNone/>
            </a:pPr>
            <a:r>
              <a:rPr lang="en-US" altLang="en-US" sz="2400" b="1">
                <a:cs typeface="Courier New" panose="02070309020205020404" pitchFamily="49" charset="0"/>
              </a:rPr>
              <a:t>(4) people’s value systems for establishing purposes and for keeping themselves purposefully oriented.</a:t>
            </a:r>
            <a:r>
              <a:rPr lang="en-US" altLang="en-US" sz="2400" b="1">
                <a:latin typeface="Courier New" panose="02070309020205020404" pitchFamily="49" charset="0"/>
                <a:cs typeface="Courier New" panose="02070309020205020404" pitchFamily="49" charset="0"/>
              </a:rPr>
              <a:t> </a:t>
            </a:r>
            <a:endParaRPr lang="en-US" altLang="en-US" sz="2400" b="1">
              <a:cs typeface="Times New Roman" panose="02020603050405020304" pitchFamily="18" charset="0"/>
            </a:endParaRPr>
          </a:p>
          <a:p>
            <a:endParaRPr lang="en-US" altLang="en-US" sz="2400" b="1">
              <a:cs typeface="Courier New" panose="02070309020205020404" pitchFamily="49" charset="0"/>
            </a:endParaRPr>
          </a:p>
        </p:txBody>
      </p:sp>
      <p:sp>
        <p:nvSpPr>
          <p:cNvPr id="2" name="Footer Placeholder 1">
            <a:extLst>
              <a:ext uri="{FF2B5EF4-FFF2-40B4-BE49-F238E27FC236}">
                <a16:creationId xmlns:a16="http://schemas.microsoft.com/office/drawing/2014/main" id="{1277B529-CF4B-4373-AD39-BE497DE657BA}"/>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19072E59-E4CC-422A-862C-F0CCFA2359FA}"/>
              </a:ext>
            </a:extLst>
          </p:cNvPr>
          <p:cNvSpPr>
            <a:spLocks noGrp="1"/>
          </p:cNvSpPr>
          <p:nvPr>
            <p:ph type="sldNum" sz="quarter" idx="12"/>
          </p:nvPr>
        </p:nvSpPr>
        <p:spPr/>
        <p:txBody>
          <a:bodyPr/>
          <a:lstStyle/>
          <a:p>
            <a:fld id="{B0E92596-8A45-4F53-9600-6B76DB35D68E}"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281816D1-A0D3-4410-AD9E-6B987B81104C}"/>
              </a:ext>
            </a:extLst>
          </p:cNvPr>
          <p:cNvSpPr>
            <a:spLocks noGrp="1" noChangeArrowheads="1"/>
          </p:cNvSpPr>
          <p:nvPr>
            <p:ph type="title" idx="4294967295"/>
          </p:nvPr>
        </p:nvSpPr>
        <p:spPr>
          <a:xfrm>
            <a:off x="0" y="228600"/>
            <a:ext cx="4495800" cy="1143000"/>
          </a:xfrm>
        </p:spPr>
        <p:txBody>
          <a:bodyPr/>
          <a:lstStyle/>
          <a:p>
            <a:pPr>
              <a:defRPr/>
            </a:pPr>
            <a:r>
              <a:rPr lang="en-US" altLang="en-US" sz="4800" dirty="0">
                <a:solidFill>
                  <a:schemeClr val="accent4">
                    <a:lumMod val="50000"/>
                    <a:lumOff val="50000"/>
                  </a:schemeClr>
                </a:solidFill>
              </a:rPr>
              <a:t>Race</a:t>
            </a:r>
          </a:p>
        </p:txBody>
      </p:sp>
      <p:sp>
        <p:nvSpPr>
          <p:cNvPr id="8195" name="Rectangle 3">
            <a:extLst>
              <a:ext uri="{FF2B5EF4-FFF2-40B4-BE49-F238E27FC236}">
                <a16:creationId xmlns:a16="http://schemas.microsoft.com/office/drawing/2014/main" id="{BF271375-4F32-4D93-9938-00470D3570A8}"/>
              </a:ext>
            </a:extLst>
          </p:cNvPr>
          <p:cNvSpPr>
            <a:spLocks noGrp="1" noChangeArrowheads="1"/>
          </p:cNvSpPr>
          <p:nvPr>
            <p:ph type="body" idx="4294967295"/>
          </p:nvPr>
        </p:nvSpPr>
        <p:spPr>
          <a:xfrm>
            <a:off x="533400" y="1676400"/>
            <a:ext cx="7772400" cy="4800600"/>
          </a:xfrm>
        </p:spPr>
        <p:txBody>
          <a:bodyPr/>
          <a:lstStyle/>
          <a:p>
            <a:pPr>
              <a:lnSpc>
                <a:spcPct val="90000"/>
              </a:lnSpc>
            </a:pPr>
            <a:r>
              <a:rPr lang="en-US" altLang="en-US" sz="1800" b="1" i="1">
                <a:cs typeface="Courier New" panose="02070309020205020404" pitchFamily="49" charset="0"/>
              </a:rPr>
              <a:t>Race</a:t>
            </a:r>
            <a:r>
              <a:rPr lang="en-US" altLang="en-US" sz="1800" b="1">
                <a:cs typeface="Courier New" panose="02070309020205020404" pitchFamily="49" charset="0"/>
              </a:rPr>
              <a:t> is a term that has been defined in various ways:</a:t>
            </a:r>
            <a:endParaRPr lang="en-US" altLang="en-US" sz="1400" b="1">
              <a:cs typeface="Courier New" panose="02070309020205020404" pitchFamily="49" charset="0"/>
            </a:endParaRPr>
          </a:p>
          <a:p>
            <a:pPr lvl="1">
              <a:lnSpc>
                <a:spcPct val="90000"/>
              </a:lnSpc>
            </a:pPr>
            <a:r>
              <a:rPr lang="en-US" altLang="en-US" sz="1800" b="1">
                <a:cs typeface="Times New Roman" panose="02020603050405020304" pitchFamily="18" charset="0"/>
              </a:rPr>
              <a:t>Behavioral scientists explain that race has been used to denote genotypically homogeneous human groupings (Kluckhohn, 1985).</a:t>
            </a:r>
            <a:r>
              <a:rPr lang="en-US" altLang="en-US" sz="1800" b="1">
                <a:latin typeface="Courier New" panose="02070309020205020404" pitchFamily="49" charset="0"/>
                <a:cs typeface="Times New Roman" panose="02020603050405020304" pitchFamily="18" charset="0"/>
              </a:rPr>
              <a:t> </a:t>
            </a:r>
          </a:p>
          <a:p>
            <a:pPr lvl="1">
              <a:lnSpc>
                <a:spcPct val="90000"/>
              </a:lnSpc>
            </a:pPr>
            <a:r>
              <a:rPr lang="en-US" altLang="en-US" sz="1800" b="1">
                <a:cs typeface="Times New Roman" panose="02020603050405020304" pitchFamily="18" charset="0"/>
              </a:rPr>
              <a:t>Baba and Darga (1981), indicate that defining race through the practice of racial classification by biological characteristics is practically impossible.</a:t>
            </a:r>
          </a:p>
          <a:p>
            <a:pPr lvl="1">
              <a:lnSpc>
                <a:spcPct val="90000"/>
              </a:lnSpc>
            </a:pPr>
            <a:r>
              <a:rPr lang="en-US" altLang="en-US" sz="1800" b="1">
                <a:cs typeface="Times New Roman" panose="02020603050405020304" pitchFamily="18" charset="0"/>
              </a:rPr>
              <a:t>In counseling and psychology, race has been used in three main ways:  </a:t>
            </a:r>
          </a:p>
          <a:p>
            <a:pPr lvl="1">
              <a:lnSpc>
                <a:spcPct val="90000"/>
              </a:lnSpc>
              <a:buFont typeface="Verdana" panose="020B0604030504040204" pitchFamily="34" charset="0"/>
              <a:buNone/>
            </a:pPr>
            <a:r>
              <a:rPr lang="en-US" altLang="en-US" sz="1800" b="1">
                <a:cs typeface="Times New Roman" panose="02020603050405020304" pitchFamily="18" charset="0"/>
              </a:rPr>
              <a:t>	(a) differential sociopolitical and economic socialization; </a:t>
            </a:r>
          </a:p>
          <a:p>
            <a:pPr lvl="1">
              <a:lnSpc>
                <a:spcPct val="90000"/>
              </a:lnSpc>
              <a:buFont typeface="Verdana" panose="020B0604030504040204" pitchFamily="34" charset="0"/>
              <a:buNone/>
            </a:pPr>
            <a:r>
              <a:rPr lang="en-US" altLang="en-US" sz="1800" b="1">
                <a:cs typeface="Times New Roman" panose="02020603050405020304" pitchFamily="18" charset="0"/>
              </a:rPr>
              <a:t>	(b) biogenetic psychological characteristics inferred from the presence of observable “signs” commonly assumed to be racial; and </a:t>
            </a:r>
          </a:p>
          <a:p>
            <a:pPr lvl="1">
              <a:lnSpc>
                <a:spcPct val="90000"/>
              </a:lnSpc>
              <a:buFont typeface="Verdana" panose="020B0604030504040204" pitchFamily="34" charset="0"/>
              <a:buNone/>
            </a:pPr>
            <a:r>
              <a:rPr lang="en-US" altLang="en-US" sz="1800" b="1">
                <a:cs typeface="Times New Roman" panose="02020603050405020304" pitchFamily="18" charset="0"/>
              </a:rPr>
              <a:t>	(c) differential cultural (e.g., </a:t>
            </a:r>
            <a:r>
              <a:rPr lang="en-US" altLang="en-US" sz="1800" b="1">
                <a:cs typeface="Courier New" panose="02070309020205020404" pitchFamily="49" charset="0"/>
              </a:rPr>
              <a:t>values, beliefs, rituals) socialization (Helms, 1996).</a:t>
            </a:r>
            <a:r>
              <a:rPr lang="en-US" altLang="en-US" sz="1200" b="1">
                <a:latin typeface="Courier New" panose="02070309020205020404" pitchFamily="49" charset="0"/>
                <a:cs typeface="Courier New" panose="02070309020205020404" pitchFamily="49" charset="0"/>
              </a:rPr>
              <a:t> </a:t>
            </a:r>
            <a:r>
              <a:rPr lang="en-US" altLang="en-US" sz="1600" b="1">
                <a:cs typeface="Times New Roman" panose="02020603050405020304" pitchFamily="18" charset="0"/>
              </a:rPr>
              <a:t> </a:t>
            </a:r>
            <a:endParaRPr lang="en-US" altLang="en-US" sz="200" b="1">
              <a:cs typeface="Times New Roman" panose="02020603050405020304" pitchFamily="18" charset="0"/>
            </a:endParaRPr>
          </a:p>
          <a:p>
            <a:pPr>
              <a:lnSpc>
                <a:spcPct val="80000"/>
              </a:lnSpc>
            </a:pPr>
            <a:endParaRPr lang="en-US" altLang="en-US" sz="1100" b="1"/>
          </a:p>
          <a:p>
            <a:pPr lvl="2">
              <a:lnSpc>
                <a:spcPct val="90000"/>
              </a:lnSpc>
              <a:buFontTx/>
              <a:buNone/>
            </a:pPr>
            <a:endParaRPr lang="en-US" altLang="en-US" sz="1600" b="1">
              <a:cs typeface="Times New Roman" panose="02020603050405020304" pitchFamily="18" charset="0"/>
            </a:endParaRPr>
          </a:p>
        </p:txBody>
      </p:sp>
      <p:sp>
        <p:nvSpPr>
          <p:cNvPr id="2" name="Footer Placeholder 1">
            <a:extLst>
              <a:ext uri="{FF2B5EF4-FFF2-40B4-BE49-F238E27FC236}">
                <a16:creationId xmlns:a16="http://schemas.microsoft.com/office/drawing/2014/main" id="{A6F9A81B-57C4-4E35-AE98-1A5778E070AD}"/>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7FC83105-7F00-419B-B384-1F87A7051B37}"/>
              </a:ext>
            </a:extLst>
          </p:cNvPr>
          <p:cNvSpPr>
            <a:spLocks noGrp="1"/>
          </p:cNvSpPr>
          <p:nvPr>
            <p:ph type="sldNum" sz="quarter" idx="12"/>
          </p:nvPr>
        </p:nvSpPr>
        <p:spPr/>
        <p:txBody>
          <a:bodyPr/>
          <a:lstStyle/>
          <a:p>
            <a:fld id="{B0E92596-8A45-4F53-9600-6B76DB35D68E}"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OWLAND_KD\AppData\Local\Microsoft\Windows\Temporary Internet Files\Content.IE5\OARZG2Z6\MP900431203[1].jpg">
            <a:extLst>
              <a:ext uri="{FF2B5EF4-FFF2-40B4-BE49-F238E27FC236}">
                <a16:creationId xmlns:a16="http://schemas.microsoft.com/office/drawing/2014/main" id="{D3FA3850-7C92-4119-A276-460522D33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098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4" name="Rectangle 2">
            <a:extLst>
              <a:ext uri="{FF2B5EF4-FFF2-40B4-BE49-F238E27FC236}">
                <a16:creationId xmlns:a16="http://schemas.microsoft.com/office/drawing/2014/main" id="{C204C542-4F26-4159-BACC-564C232D688E}"/>
              </a:ext>
            </a:extLst>
          </p:cNvPr>
          <p:cNvSpPr>
            <a:spLocks noGrp="1" noChangeArrowheads="1"/>
          </p:cNvSpPr>
          <p:nvPr>
            <p:ph type="title" idx="4294967295"/>
          </p:nvPr>
        </p:nvSpPr>
        <p:spPr>
          <a:xfrm>
            <a:off x="76200" y="228600"/>
            <a:ext cx="4419600" cy="990600"/>
          </a:xfrm>
        </p:spPr>
        <p:txBody>
          <a:bodyPr/>
          <a:lstStyle/>
          <a:p>
            <a:pPr>
              <a:defRPr/>
            </a:pPr>
            <a:r>
              <a:rPr lang="en-US" altLang="en-US" sz="4800" dirty="0">
                <a:solidFill>
                  <a:schemeClr val="accent4">
                    <a:lumMod val="50000"/>
                    <a:lumOff val="50000"/>
                  </a:schemeClr>
                </a:solidFill>
              </a:rPr>
              <a:t>Race</a:t>
            </a:r>
          </a:p>
        </p:txBody>
      </p:sp>
      <p:sp>
        <p:nvSpPr>
          <p:cNvPr id="9220" name="Rectangle 3">
            <a:extLst>
              <a:ext uri="{FF2B5EF4-FFF2-40B4-BE49-F238E27FC236}">
                <a16:creationId xmlns:a16="http://schemas.microsoft.com/office/drawing/2014/main" id="{7A166A74-3984-4E08-BD34-B567D60C3E5D}"/>
              </a:ext>
            </a:extLst>
          </p:cNvPr>
          <p:cNvSpPr>
            <a:spLocks noGrp="1" noChangeArrowheads="1"/>
          </p:cNvSpPr>
          <p:nvPr>
            <p:ph type="body" idx="4294967295"/>
          </p:nvPr>
        </p:nvSpPr>
        <p:spPr>
          <a:xfrm>
            <a:off x="0" y="1752600"/>
            <a:ext cx="6324600" cy="5029200"/>
          </a:xfrm>
        </p:spPr>
        <p:txBody>
          <a:bodyPr/>
          <a:lstStyle/>
          <a:p>
            <a:pPr>
              <a:lnSpc>
                <a:spcPct val="80000"/>
              </a:lnSpc>
            </a:pPr>
            <a:r>
              <a:rPr lang="en-US" altLang="en-US" sz="2800" b="1"/>
              <a:t>Professional school counselors must remember that </a:t>
            </a:r>
            <a:r>
              <a:rPr lang="en-US" altLang="en-US" sz="2800" b="1" i="1"/>
              <a:t>race</a:t>
            </a:r>
            <a:r>
              <a:rPr lang="en-US" altLang="en-US" sz="2800" b="1"/>
              <a:t> has been used in schools to carry out:</a:t>
            </a:r>
          </a:p>
          <a:p>
            <a:pPr lvl="1">
              <a:lnSpc>
                <a:spcPct val="80000"/>
              </a:lnSpc>
            </a:pPr>
            <a:r>
              <a:rPr lang="en-US" altLang="en-US" b="1"/>
              <a:t>segregation, </a:t>
            </a:r>
          </a:p>
          <a:p>
            <a:pPr lvl="1">
              <a:lnSpc>
                <a:spcPct val="80000"/>
              </a:lnSpc>
            </a:pPr>
            <a:r>
              <a:rPr lang="en-US" altLang="en-US" b="1"/>
              <a:t>stereotyping groups of students’ academic achievement,</a:t>
            </a:r>
          </a:p>
          <a:p>
            <a:pPr lvl="1">
              <a:lnSpc>
                <a:spcPct val="80000"/>
              </a:lnSpc>
            </a:pPr>
            <a:r>
              <a:rPr lang="en-US" altLang="en-US" b="1"/>
              <a:t>tracking,</a:t>
            </a:r>
          </a:p>
          <a:p>
            <a:pPr lvl="1">
              <a:lnSpc>
                <a:spcPct val="80000"/>
              </a:lnSpc>
            </a:pPr>
            <a:r>
              <a:rPr lang="en-US" altLang="en-US" b="1"/>
              <a:t>selection of students for special education, and</a:t>
            </a:r>
          </a:p>
          <a:p>
            <a:pPr lvl="1">
              <a:lnSpc>
                <a:spcPct val="80000"/>
              </a:lnSpc>
            </a:pPr>
            <a:r>
              <a:rPr lang="en-US" altLang="en-US" b="1"/>
              <a:t>lowering teacher expectations for ethnic minority students.</a:t>
            </a:r>
          </a:p>
        </p:txBody>
      </p:sp>
      <p:sp>
        <p:nvSpPr>
          <p:cNvPr id="2" name="Footer Placeholder 1">
            <a:extLst>
              <a:ext uri="{FF2B5EF4-FFF2-40B4-BE49-F238E27FC236}">
                <a16:creationId xmlns:a16="http://schemas.microsoft.com/office/drawing/2014/main" id="{69A8EFBD-C408-45C5-B1FA-4B8D39E8D499}"/>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6DB78575-C82A-48A5-9487-B2E4E91D14AD}"/>
              </a:ext>
            </a:extLst>
          </p:cNvPr>
          <p:cNvSpPr>
            <a:spLocks noGrp="1"/>
          </p:cNvSpPr>
          <p:nvPr>
            <p:ph type="sldNum" sz="quarter" idx="12"/>
          </p:nvPr>
        </p:nvSpPr>
        <p:spPr/>
        <p:txBody>
          <a:bodyPr/>
          <a:lstStyle/>
          <a:p>
            <a:fld id="{B0E92596-8A45-4F53-9600-6B76DB35D68E}"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D8BF86C9-6A55-496D-BED0-F4E95C64540B}"/>
              </a:ext>
            </a:extLst>
          </p:cNvPr>
          <p:cNvSpPr>
            <a:spLocks noGrp="1" noChangeArrowheads="1"/>
          </p:cNvSpPr>
          <p:nvPr>
            <p:ph type="title" idx="4294967295"/>
          </p:nvPr>
        </p:nvSpPr>
        <p:spPr>
          <a:xfrm>
            <a:off x="152400" y="228600"/>
            <a:ext cx="4267200" cy="1143000"/>
          </a:xfrm>
        </p:spPr>
        <p:txBody>
          <a:bodyPr/>
          <a:lstStyle/>
          <a:p>
            <a:pPr>
              <a:defRPr/>
            </a:pPr>
            <a:r>
              <a:rPr lang="en-US" altLang="en-US" sz="4400" b="1" dirty="0">
                <a:solidFill>
                  <a:schemeClr val="accent4">
                    <a:lumMod val="50000"/>
                    <a:lumOff val="50000"/>
                  </a:schemeClr>
                </a:solidFill>
                <a:latin typeface="Arial" charset="0"/>
              </a:rPr>
              <a:t>Ethnicity </a:t>
            </a:r>
          </a:p>
        </p:txBody>
      </p:sp>
      <p:sp>
        <p:nvSpPr>
          <p:cNvPr id="10243" name="Rectangle 3">
            <a:extLst>
              <a:ext uri="{FF2B5EF4-FFF2-40B4-BE49-F238E27FC236}">
                <a16:creationId xmlns:a16="http://schemas.microsoft.com/office/drawing/2014/main" id="{B6F54E42-4BE1-461D-BFAE-352F51152B28}"/>
              </a:ext>
            </a:extLst>
          </p:cNvPr>
          <p:cNvSpPr>
            <a:spLocks noGrp="1" noChangeArrowheads="1"/>
          </p:cNvSpPr>
          <p:nvPr>
            <p:ph type="body" idx="4294967295"/>
          </p:nvPr>
        </p:nvSpPr>
        <p:spPr>
          <a:xfrm>
            <a:off x="533400" y="1752600"/>
            <a:ext cx="7848600" cy="4495800"/>
          </a:xfrm>
        </p:spPr>
        <p:txBody>
          <a:bodyPr/>
          <a:lstStyle/>
          <a:p>
            <a:pPr>
              <a:lnSpc>
                <a:spcPct val="80000"/>
              </a:lnSpc>
            </a:pPr>
            <a:r>
              <a:rPr lang="en-US" altLang="en-US" sz="2000" b="1">
                <a:cs typeface="Courier New" panose="02070309020205020404" pitchFamily="49" charset="0"/>
              </a:rPr>
              <a:t>Defined by Schaefer (1990, p. 27) as “a group set apart from others because of its national origin or distinctive cultural patterns.” </a:t>
            </a:r>
          </a:p>
          <a:p>
            <a:pPr>
              <a:lnSpc>
                <a:spcPct val="90000"/>
              </a:lnSpc>
            </a:pPr>
            <a:r>
              <a:rPr lang="en-US" altLang="en-US" sz="2000" b="1">
                <a:cs typeface="Courier New" panose="02070309020205020404" pitchFamily="49" charset="0"/>
              </a:rPr>
              <a:t>It is within this ethnic identity that an individual is socialized to take on the group’s values, beliefs, and behaviors.</a:t>
            </a:r>
          </a:p>
          <a:p>
            <a:pPr>
              <a:lnSpc>
                <a:spcPct val="96000"/>
              </a:lnSpc>
              <a:spcBef>
                <a:spcPts val="600"/>
              </a:spcBef>
            </a:pPr>
            <a:r>
              <a:rPr lang="en-US" altLang="en-US" sz="2000" b="1" noProof="1">
                <a:solidFill>
                  <a:srgbClr val="000000"/>
                </a:solidFill>
              </a:rPr>
              <a:t>McGoldrick and Giordano (1996) referred to ethnicity as: “A common ancestry through which individuals have evolved shared values and customs. It is deeply tied to the family, through which it is transmitted. ...The concept of a group’s </a:t>
            </a:r>
            <a:r>
              <a:rPr lang="en-US" altLang="ja-JP" sz="2000" b="1" noProof="1">
                <a:solidFill>
                  <a:srgbClr val="000000"/>
                </a:solidFill>
                <a:ea typeface="ヒラギノ角ゴ Pro W3" pitchFamily="28" charset="-128"/>
              </a:rPr>
              <a:t>“p</a:t>
            </a:r>
            <a:r>
              <a:rPr lang="en-US" altLang="en-US" sz="2000" b="1" noProof="1">
                <a:solidFill>
                  <a:srgbClr val="000000"/>
                </a:solidFill>
              </a:rPr>
              <a:t>eoplehood” is based on a combination of race, religion, and cultural history and is retained, whether or not members realize their commonalities with one another. The consciousness of ethnic identity varies greatly within groups and from one group to another.” (pp. 1–2)</a:t>
            </a:r>
            <a:r>
              <a:rPr lang="en-US" altLang="en-US" sz="2000" b="1">
                <a:latin typeface="Courier New" panose="02070309020205020404" pitchFamily="49" charset="0"/>
                <a:cs typeface="Courier New" panose="02070309020205020404" pitchFamily="49" charset="0"/>
              </a:rPr>
              <a:t> </a:t>
            </a:r>
          </a:p>
        </p:txBody>
      </p:sp>
      <p:sp>
        <p:nvSpPr>
          <p:cNvPr id="2" name="Footer Placeholder 1">
            <a:extLst>
              <a:ext uri="{FF2B5EF4-FFF2-40B4-BE49-F238E27FC236}">
                <a16:creationId xmlns:a16="http://schemas.microsoft.com/office/drawing/2014/main" id="{184B88F7-B43F-4E88-B856-76F7E22112B9}"/>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1B335195-0F46-4A17-BF57-837D5452A927}"/>
              </a:ext>
            </a:extLst>
          </p:cNvPr>
          <p:cNvSpPr>
            <a:spLocks noGrp="1"/>
          </p:cNvSpPr>
          <p:nvPr>
            <p:ph type="sldNum" sz="quarter" idx="12"/>
          </p:nvPr>
        </p:nvSpPr>
        <p:spPr/>
        <p:txBody>
          <a:bodyPr/>
          <a:lstStyle/>
          <a:p>
            <a:fld id="{B0E92596-8A45-4F53-9600-6B76DB35D68E}"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94E697AB-9E64-4F3C-9637-05BD02D0C2DC}"/>
              </a:ext>
            </a:extLst>
          </p:cNvPr>
          <p:cNvSpPr>
            <a:spLocks noGrp="1" noChangeArrowheads="1"/>
          </p:cNvSpPr>
          <p:nvPr>
            <p:ph type="title" idx="4294967295"/>
          </p:nvPr>
        </p:nvSpPr>
        <p:spPr>
          <a:xfrm>
            <a:off x="76200" y="152400"/>
            <a:ext cx="4419600" cy="1143000"/>
          </a:xfrm>
        </p:spPr>
        <p:txBody>
          <a:bodyPr/>
          <a:lstStyle/>
          <a:p>
            <a:pPr>
              <a:defRPr/>
            </a:pPr>
            <a:r>
              <a:rPr lang="en-US" altLang="en-US" dirty="0">
                <a:solidFill>
                  <a:schemeClr val="accent4">
                    <a:lumMod val="50000"/>
                    <a:lumOff val="50000"/>
                  </a:schemeClr>
                </a:solidFill>
              </a:rPr>
              <a:t>Oppression</a:t>
            </a:r>
          </a:p>
        </p:txBody>
      </p:sp>
      <p:sp>
        <p:nvSpPr>
          <p:cNvPr id="11267" name="Rectangle 3">
            <a:extLst>
              <a:ext uri="{FF2B5EF4-FFF2-40B4-BE49-F238E27FC236}">
                <a16:creationId xmlns:a16="http://schemas.microsoft.com/office/drawing/2014/main" id="{412739C4-C991-463F-AE42-8A0D4D07FE62}"/>
              </a:ext>
            </a:extLst>
          </p:cNvPr>
          <p:cNvSpPr>
            <a:spLocks noGrp="1" noChangeArrowheads="1"/>
          </p:cNvSpPr>
          <p:nvPr>
            <p:ph type="body" idx="4294967295"/>
          </p:nvPr>
        </p:nvSpPr>
        <p:spPr>
          <a:xfrm>
            <a:off x="381000" y="1981200"/>
            <a:ext cx="8229600" cy="4572000"/>
          </a:xfrm>
        </p:spPr>
        <p:txBody>
          <a:bodyPr/>
          <a:lstStyle/>
          <a:p>
            <a:pPr>
              <a:lnSpc>
                <a:spcPct val="90000"/>
              </a:lnSpc>
            </a:pPr>
            <a:r>
              <a:rPr lang="en-US" altLang="en-US" sz="2400" b="1">
                <a:solidFill>
                  <a:srgbClr val="000000"/>
                </a:solidFill>
              </a:rPr>
              <a:t>Oppression can be defined in an equation: Oppression = prejudice x power.</a:t>
            </a:r>
            <a:endParaRPr lang="en-US" altLang="en-US" sz="2400" b="1"/>
          </a:p>
          <a:p>
            <a:pPr>
              <a:lnSpc>
                <a:spcPct val="90000"/>
              </a:lnSpc>
            </a:pPr>
            <a:r>
              <a:rPr lang="en-US" altLang="en-US" sz="2400" b="1"/>
              <a:t>Maintaining incorrect conscious or unconscious attitudes, feelings, and beliefs about members of a cultural group as inferior or about that group’s cultural differences is unacceptable.</a:t>
            </a:r>
          </a:p>
          <a:p>
            <a:pPr>
              <a:lnSpc>
                <a:spcPct val="90000"/>
              </a:lnSpc>
            </a:pPr>
            <a:r>
              <a:rPr lang="en-US" altLang="en-US" sz="2400" b="1">
                <a:cs typeface="Courier New" panose="02070309020205020404" pitchFamily="49" charset="0"/>
              </a:rPr>
              <a:t>Young (1990) further expanded the definition of oppression by delineating five conditions of an oppressed group: exploitation, marginalization, powerlessness, cultural imperialism, and violence</a:t>
            </a:r>
            <a:r>
              <a:rPr lang="en-US" altLang="en-US" sz="2400" b="1"/>
              <a:t>.</a:t>
            </a:r>
          </a:p>
          <a:p>
            <a:pPr>
              <a:lnSpc>
                <a:spcPct val="90000"/>
              </a:lnSpc>
            </a:pPr>
            <a:r>
              <a:rPr lang="en-US" altLang="en-US" sz="2400" b="1"/>
              <a:t>Other forms of oppression: </a:t>
            </a:r>
            <a:r>
              <a:rPr lang="en-US" altLang="en-US" sz="2400" b="1">
                <a:cs typeface="Courier New" panose="02070309020205020404" pitchFamily="49" charset="0"/>
              </a:rPr>
              <a:t>individual, cultural, systemic, internalized, and externalized oppression.</a:t>
            </a:r>
            <a:r>
              <a:rPr lang="en-US" altLang="en-US" sz="2400" b="1"/>
              <a:t> </a:t>
            </a:r>
          </a:p>
        </p:txBody>
      </p:sp>
      <p:sp>
        <p:nvSpPr>
          <p:cNvPr id="2" name="Footer Placeholder 1">
            <a:extLst>
              <a:ext uri="{FF2B5EF4-FFF2-40B4-BE49-F238E27FC236}">
                <a16:creationId xmlns:a16="http://schemas.microsoft.com/office/drawing/2014/main" id="{65703F11-0324-450E-BCFA-CB0D3CE0596B}"/>
              </a:ext>
            </a:extLst>
          </p:cNvPr>
          <p:cNvSpPr>
            <a:spLocks noGrp="1"/>
          </p:cNvSpPr>
          <p:nvPr>
            <p:ph type="ftr" sz="quarter" idx="11"/>
          </p:nvPr>
        </p:nvSpPr>
        <p:spPr/>
        <p:txBody>
          <a:bodyPr/>
          <a:lstStyle/>
          <a:p>
            <a:pPr>
              <a:defRPr/>
            </a:pPr>
            <a:r>
              <a:rPr lang="en-US"/>
              <a:t>Chapter 8</a:t>
            </a:r>
          </a:p>
        </p:txBody>
      </p:sp>
      <p:sp>
        <p:nvSpPr>
          <p:cNvPr id="3" name="Slide Number Placeholder 2">
            <a:extLst>
              <a:ext uri="{FF2B5EF4-FFF2-40B4-BE49-F238E27FC236}">
                <a16:creationId xmlns:a16="http://schemas.microsoft.com/office/drawing/2014/main" id="{A2016965-522F-4DAF-B1A8-7828F58C802E}"/>
              </a:ext>
            </a:extLst>
          </p:cNvPr>
          <p:cNvSpPr>
            <a:spLocks noGrp="1"/>
          </p:cNvSpPr>
          <p:nvPr>
            <p:ph type="sldNum" sz="quarter" idx="12"/>
          </p:nvPr>
        </p:nvSpPr>
        <p:spPr/>
        <p:txBody>
          <a:bodyPr/>
          <a:lstStyle/>
          <a:p>
            <a:fld id="{B0E92596-8A45-4F53-9600-6B76DB35D68E}"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01072115">
  <a:themeElements>
    <a:clrScheme name="01072115 12">
      <a:dk1>
        <a:srgbClr val="003366"/>
      </a:dk1>
      <a:lt1>
        <a:srgbClr val="565400"/>
      </a:lt1>
      <a:dk2>
        <a:srgbClr val="993300"/>
      </a:dk2>
      <a:lt2>
        <a:srgbClr val="414C24"/>
      </a:lt2>
      <a:accent1>
        <a:srgbClr val="CCC692"/>
      </a:accent1>
      <a:accent2>
        <a:srgbClr val="949B01"/>
      </a:accent2>
      <a:accent3>
        <a:srgbClr val="CAADAA"/>
      </a:accent3>
      <a:accent4>
        <a:srgbClr val="484600"/>
      </a:accent4>
      <a:accent5>
        <a:srgbClr val="E2DFC7"/>
      </a:accent5>
      <a:accent6>
        <a:srgbClr val="868C01"/>
      </a:accent6>
      <a:hlink>
        <a:srgbClr val="E5F0B8"/>
      </a:hlink>
      <a:folHlink>
        <a:srgbClr val="FFE701"/>
      </a:folHlink>
    </a:clrScheme>
    <a:fontScheme name="0107211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1072115 1">
        <a:dk1>
          <a:srgbClr val="000000"/>
        </a:dk1>
        <a:lt1>
          <a:srgbClr val="EFE8B5"/>
        </a:lt1>
        <a:dk2>
          <a:srgbClr val="000000"/>
        </a:dk2>
        <a:lt2>
          <a:srgbClr val="777777"/>
        </a:lt2>
        <a:accent1>
          <a:srgbClr val="E6E5CA"/>
        </a:accent1>
        <a:accent2>
          <a:srgbClr val="C6BA44"/>
        </a:accent2>
        <a:accent3>
          <a:srgbClr val="F6F2D7"/>
        </a:accent3>
        <a:accent4>
          <a:srgbClr val="000000"/>
        </a:accent4>
        <a:accent5>
          <a:srgbClr val="F0F0E1"/>
        </a:accent5>
        <a:accent6>
          <a:srgbClr val="B3A83D"/>
        </a:accent6>
        <a:hlink>
          <a:srgbClr val="CC4630"/>
        </a:hlink>
        <a:folHlink>
          <a:srgbClr val="FF9900"/>
        </a:folHlink>
      </a:clrScheme>
      <a:clrMap bg1="lt1" tx1="dk1" bg2="lt2" tx2="dk2" accent1="accent1" accent2="accent2" accent3="accent3" accent4="accent4" accent5="accent5" accent6="accent6" hlink="hlink" folHlink="folHlink"/>
    </a:extraClrScheme>
    <a:extraClrScheme>
      <a:clrScheme name="01072115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01072115 3">
        <a:dk1>
          <a:srgbClr val="666633"/>
        </a:dk1>
        <a:lt1>
          <a:srgbClr val="FFFFFF"/>
        </a:lt1>
        <a:dk2>
          <a:srgbClr val="000000"/>
        </a:dk2>
        <a:lt2>
          <a:srgbClr val="808080"/>
        </a:lt2>
        <a:accent1>
          <a:srgbClr val="DDE5B9"/>
        </a:accent1>
        <a:accent2>
          <a:srgbClr val="333399"/>
        </a:accent2>
        <a:accent3>
          <a:srgbClr val="FFFFFF"/>
        </a:accent3>
        <a:accent4>
          <a:srgbClr val="56562A"/>
        </a:accent4>
        <a:accent5>
          <a:srgbClr val="EBF0D9"/>
        </a:accent5>
        <a:accent6>
          <a:srgbClr val="2D2D8A"/>
        </a:accent6>
        <a:hlink>
          <a:srgbClr val="8F9212"/>
        </a:hlink>
        <a:folHlink>
          <a:srgbClr val="666633"/>
        </a:folHlink>
      </a:clrScheme>
      <a:clrMap bg1="lt1" tx1="dk1" bg2="lt2" tx2="dk2" accent1="accent1" accent2="accent2" accent3="accent3" accent4="accent4" accent5="accent5" accent6="accent6" hlink="hlink" folHlink="folHlink"/>
    </a:extraClrScheme>
    <a:extraClrScheme>
      <a:clrScheme name="01072115 4">
        <a:dk1>
          <a:srgbClr val="4A4925"/>
        </a:dk1>
        <a:lt1>
          <a:srgbClr val="53554B"/>
        </a:lt1>
        <a:dk2>
          <a:srgbClr val="D1D1CB"/>
        </a:dk2>
        <a:lt2>
          <a:srgbClr val="655F21"/>
        </a:lt2>
        <a:accent1>
          <a:srgbClr val="909082"/>
        </a:accent1>
        <a:accent2>
          <a:srgbClr val="809EA8"/>
        </a:accent2>
        <a:accent3>
          <a:srgbClr val="B3B4B1"/>
        </a:accent3>
        <a:accent4>
          <a:srgbClr val="3E3D1E"/>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15 5">
        <a:dk1>
          <a:srgbClr val="000000"/>
        </a:dk1>
        <a:lt1>
          <a:srgbClr val="F3F7DD"/>
        </a:lt1>
        <a:dk2>
          <a:srgbClr val="000000"/>
        </a:dk2>
        <a:lt2>
          <a:srgbClr val="969696"/>
        </a:lt2>
        <a:accent1>
          <a:srgbClr val="F1E3A7"/>
        </a:accent1>
        <a:accent2>
          <a:srgbClr val="B0BB47"/>
        </a:accent2>
        <a:accent3>
          <a:srgbClr val="F8FAEB"/>
        </a:accent3>
        <a:accent4>
          <a:srgbClr val="000000"/>
        </a:accent4>
        <a:accent5>
          <a:srgbClr val="F7EFD0"/>
        </a:accent5>
        <a:accent6>
          <a:srgbClr val="9FA93F"/>
        </a:accent6>
        <a:hlink>
          <a:srgbClr val="0094CC"/>
        </a:hlink>
        <a:folHlink>
          <a:srgbClr val="839216"/>
        </a:folHlink>
      </a:clrScheme>
      <a:clrMap bg1="lt1" tx1="dk1" bg2="lt2" tx2="dk2" accent1="accent1" accent2="accent2" accent3="accent3" accent4="accent4" accent5="accent5" accent6="accent6" hlink="hlink" folHlink="folHlink"/>
    </a:extraClrScheme>
    <a:extraClrScheme>
      <a:clrScheme name="01072115 6">
        <a:dk1>
          <a:srgbClr val="000000"/>
        </a:dk1>
        <a:lt1>
          <a:srgbClr val="FFFFFF"/>
        </a:lt1>
        <a:dk2>
          <a:srgbClr val="000000"/>
        </a:dk2>
        <a:lt2>
          <a:srgbClr val="969696"/>
        </a:lt2>
        <a:accent1>
          <a:srgbClr val="DEC970"/>
        </a:accent1>
        <a:accent2>
          <a:srgbClr val="FF9966"/>
        </a:accent2>
        <a:accent3>
          <a:srgbClr val="FFFFFF"/>
        </a:accent3>
        <a:accent4>
          <a:srgbClr val="000000"/>
        </a:accent4>
        <a:accent5>
          <a:srgbClr val="ECE1BB"/>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072115 7">
        <a:dk1>
          <a:srgbClr val="484600"/>
        </a:dk1>
        <a:lt1>
          <a:srgbClr val="C5AE6D"/>
        </a:lt1>
        <a:dk2>
          <a:srgbClr val="DFC08D"/>
        </a:dk2>
        <a:lt2>
          <a:srgbClr val="2D2015"/>
        </a:lt2>
        <a:accent1>
          <a:srgbClr val="A1A075"/>
        </a:accent1>
        <a:accent2>
          <a:srgbClr val="8F5F2F"/>
        </a:accent2>
        <a:accent3>
          <a:srgbClr val="DFD3BA"/>
        </a:accent3>
        <a:accent4>
          <a:srgbClr val="3C3A00"/>
        </a:accent4>
        <a:accent5>
          <a:srgbClr val="CDCDBD"/>
        </a:accent5>
        <a:accent6>
          <a:srgbClr val="81552A"/>
        </a:accent6>
        <a:hlink>
          <a:srgbClr val="F0D300"/>
        </a:hlink>
        <a:folHlink>
          <a:srgbClr val="424230"/>
        </a:folHlink>
      </a:clrScheme>
      <a:clrMap bg1="lt1" tx1="dk1" bg2="lt2" tx2="dk2" accent1="accent1" accent2="accent2" accent3="accent3" accent4="accent4" accent5="accent5" accent6="accent6" hlink="hlink" folHlink="folHlink"/>
    </a:extraClrScheme>
    <a:extraClrScheme>
      <a:clrScheme name="01072115 8">
        <a:dk1>
          <a:srgbClr val="C3CD85"/>
        </a:dk1>
        <a:lt1>
          <a:srgbClr val="DCCD5E"/>
        </a:lt1>
        <a:dk2>
          <a:srgbClr val="800000"/>
        </a:dk2>
        <a:lt2>
          <a:srgbClr val="777777"/>
        </a:lt2>
        <a:accent1>
          <a:srgbClr val="E6E5CA"/>
        </a:accent1>
        <a:accent2>
          <a:srgbClr val="C6BA44"/>
        </a:accent2>
        <a:accent3>
          <a:srgbClr val="EBE3B6"/>
        </a:accent3>
        <a:accent4>
          <a:srgbClr val="A6AF71"/>
        </a:accent4>
        <a:accent5>
          <a:srgbClr val="F0F0E1"/>
        </a:accent5>
        <a:accent6>
          <a:srgbClr val="B3A83D"/>
        </a:accent6>
        <a:hlink>
          <a:srgbClr val="CC4630"/>
        </a:hlink>
        <a:folHlink>
          <a:srgbClr val="FF9900"/>
        </a:folHlink>
      </a:clrScheme>
      <a:clrMap bg1="lt1" tx1="dk1" bg2="lt2" tx2="dk2" accent1="accent1" accent2="accent2" accent3="accent3" accent4="accent4" accent5="accent5" accent6="accent6" hlink="hlink" folHlink="folHlink"/>
    </a:extraClrScheme>
    <a:extraClrScheme>
      <a:clrScheme name="01072115 9">
        <a:dk1>
          <a:srgbClr val="C0BE7C"/>
        </a:dk1>
        <a:lt1>
          <a:srgbClr val="39381D"/>
        </a:lt1>
        <a:dk2>
          <a:srgbClr val="333300"/>
        </a:dk2>
        <a:lt2>
          <a:srgbClr val="663300"/>
        </a:lt2>
        <a:accent1>
          <a:srgbClr val="ADAC75"/>
        </a:accent1>
        <a:accent2>
          <a:srgbClr val="468A4B"/>
        </a:accent2>
        <a:accent3>
          <a:srgbClr val="ADADAA"/>
        </a:accent3>
        <a:accent4>
          <a:srgbClr val="2F2E17"/>
        </a:accent4>
        <a:accent5>
          <a:srgbClr val="D3D2BD"/>
        </a:accent5>
        <a:accent6>
          <a:srgbClr val="3F7D43"/>
        </a:accent6>
        <a:hlink>
          <a:srgbClr val="E8EFC9"/>
        </a:hlink>
        <a:folHlink>
          <a:srgbClr val="F0E500"/>
        </a:folHlink>
      </a:clrScheme>
      <a:clrMap bg1="dk2" tx1="lt1" bg2="dk1" tx2="lt2" accent1="accent1" accent2="accent2" accent3="accent3" accent4="accent4" accent5="accent5" accent6="accent6" hlink="hlink" folHlink="folHlink"/>
    </a:extraClrScheme>
    <a:extraClrScheme>
      <a:clrScheme name="01072115 10">
        <a:dk1>
          <a:srgbClr val="003366"/>
        </a:dk1>
        <a:lt1>
          <a:srgbClr val="808000"/>
        </a:lt1>
        <a:dk2>
          <a:srgbClr val="336600"/>
        </a:dk2>
        <a:lt2>
          <a:srgbClr val="6A5814"/>
        </a:lt2>
        <a:accent1>
          <a:srgbClr val="CCC692"/>
        </a:accent1>
        <a:accent2>
          <a:srgbClr val="949B01"/>
        </a:accent2>
        <a:accent3>
          <a:srgbClr val="ADB8AA"/>
        </a:accent3>
        <a:accent4>
          <a:srgbClr val="6C6C00"/>
        </a:accent4>
        <a:accent5>
          <a:srgbClr val="E2DFC7"/>
        </a:accent5>
        <a:accent6>
          <a:srgbClr val="868C01"/>
        </a:accent6>
        <a:hlink>
          <a:srgbClr val="E5F0B8"/>
        </a:hlink>
        <a:folHlink>
          <a:srgbClr val="FFE701"/>
        </a:folHlink>
      </a:clrScheme>
      <a:clrMap bg1="dk2" tx1="lt1" bg2="dk1" tx2="lt2" accent1="accent1" accent2="accent2" accent3="accent3" accent4="accent4" accent5="accent5" accent6="accent6" hlink="hlink" folHlink="folHlink"/>
    </a:extraClrScheme>
    <a:extraClrScheme>
      <a:clrScheme name="01072115 11">
        <a:dk1>
          <a:srgbClr val="333333"/>
        </a:dk1>
        <a:lt1>
          <a:srgbClr val="DBCCBD"/>
        </a:lt1>
        <a:dk2>
          <a:srgbClr val="800000"/>
        </a:dk2>
        <a:lt2>
          <a:srgbClr val="3E3E5C"/>
        </a:lt2>
        <a:accent1>
          <a:srgbClr val="B7997B"/>
        </a:accent1>
        <a:accent2>
          <a:srgbClr val="6666FF"/>
        </a:accent2>
        <a:accent3>
          <a:srgbClr val="EAE2DB"/>
        </a:accent3>
        <a:accent4>
          <a:srgbClr val="2A2A2A"/>
        </a:accent4>
        <a:accent5>
          <a:srgbClr val="D8CABF"/>
        </a:accent5>
        <a:accent6>
          <a:srgbClr val="5C5CE7"/>
        </a:accent6>
        <a:hlink>
          <a:srgbClr val="B5B575"/>
        </a:hlink>
        <a:folHlink>
          <a:srgbClr val="FFEE99"/>
        </a:folHlink>
      </a:clrScheme>
      <a:clrMap bg1="lt1" tx1="dk1" bg2="lt2" tx2="dk2" accent1="accent1" accent2="accent2" accent3="accent3" accent4="accent4" accent5="accent5" accent6="accent6" hlink="hlink" folHlink="folHlink"/>
    </a:extraClrScheme>
    <a:extraClrScheme>
      <a:clrScheme name="01072115 12">
        <a:dk1>
          <a:srgbClr val="003366"/>
        </a:dk1>
        <a:lt1>
          <a:srgbClr val="565400"/>
        </a:lt1>
        <a:dk2>
          <a:srgbClr val="993300"/>
        </a:dk2>
        <a:lt2>
          <a:srgbClr val="414C24"/>
        </a:lt2>
        <a:accent1>
          <a:srgbClr val="CCC692"/>
        </a:accent1>
        <a:accent2>
          <a:srgbClr val="949B01"/>
        </a:accent2>
        <a:accent3>
          <a:srgbClr val="CAADAA"/>
        </a:accent3>
        <a:accent4>
          <a:srgbClr val="484600"/>
        </a:accent4>
        <a:accent5>
          <a:srgbClr val="E2DFC7"/>
        </a:accent5>
        <a:accent6>
          <a:srgbClr val="868C01"/>
        </a:accent6>
        <a:hlink>
          <a:srgbClr val="E5F0B8"/>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01072115</Template>
  <TotalTime>318</TotalTime>
  <Words>2291</Words>
  <Application>Microsoft Office PowerPoint</Application>
  <PresentationFormat>On-screen Show (4:3)</PresentationFormat>
  <Paragraphs>229</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Impact</vt:lpstr>
      <vt:lpstr>Times New Roman</vt:lpstr>
      <vt:lpstr>Courier New</vt:lpstr>
      <vt:lpstr>Verdana</vt:lpstr>
      <vt:lpstr>ヒラギノ角ゴ Pro W3</vt:lpstr>
      <vt:lpstr>01072115</vt:lpstr>
      <vt:lpstr>Multiculturally Competent School Counselors:  Affirming Diversity by Challenging Oppression </vt:lpstr>
      <vt:lpstr>Introduction</vt:lpstr>
      <vt:lpstr>Cross/ Multicultural Counseling</vt:lpstr>
      <vt:lpstr>According to the 2010 revision of the ASCA Ethical Standards for School Counselors, a professional school counselor:</vt:lpstr>
      <vt:lpstr>Multicultural and Anti-Oppression Terminology</vt:lpstr>
      <vt:lpstr>Race</vt:lpstr>
      <vt:lpstr>Race</vt:lpstr>
      <vt:lpstr>Ethnicity </vt:lpstr>
      <vt:lpstr>Oppression</vt:lpstr>
      <vt:lpstr>Oppression</vt:lpstr>
      <vt:lpstr>Multicultural and Social Justice Counseling</vt:lpstr>
      <vt:lpstr>Multicultural and Social Justice Counseling</vt:lpstr>
      <vt:lpstr>Multicultural Competence</vt:lpstr>
      <vt:lpstr>Multicultural Competence</vt:lpstr>
      <vt:lpstr>The Need for Culturally Competent Professional School Counselors</vt:lpstr>
      <vt:lpstr>Integrating Multicultural and Anti-oppression Topics in School Counseling Programs </vt:lpstr>
      <vt:lpstr>Empowerment-Focused Interventions</vt:lpstr>
      <vt:lpstr>Empowerment-Focused Interventions</vt:lpstr>
      <vt:lpstr>Empowerment-Focused Interventions</vt:lpstr>
      <vt:lpstr>Individual Counseling</vt:lpstr>
      <vt:lpstr>Group Counseling</vt:lpstr>
      <vt:lpstr>Consultation</vt:lpstr>
      <vt:lpstr>Assessment</vt:lpstr>
      <vt:lpstr>School Counseling Core  Curriculum Lessons </vt:lpstr>
      <vt:lpstr>School Counseling Program Coordination</vt:lpstr>
      <vt:lpstr>Data Collection and Sharing</vt:lpstr>
      <vt:lpstr>Data Collection and Sharing</vt:lpstr>
      <vt:lpstr>Increasing School Counselor Multicultural Competence</vt:lpstr>
      <vt:lpstr>Case Studies</vt:lpstr>
      <vt:lpstr>Summary/ Conclusions</vt:lpstr>
    </vt:vector>
  </TitlesOfParts>
  <Company>MERCER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rowland_kd</dc:creator>
  <cp:lastModifiedBy>Karen Rowland</cp:lastModifiedBy>
  <cp:revision>18</cp:revision>
  <cp:lastPrinted>1601-01-01T00:00:00Z</cp:lastPrinted>
  <dcterms:created xsi:type="dcterms:W3CDTF">2008-09-10T17:34:24Z</dcterms:created>
  <dcterms:modified xsi:type="dcterms:W3CDTF">2018-05-18T01:07:04Z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TC010721151033</vt:lpwstr>
  </property>
</Properties>
</file>