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4" r:id="rId1"/>
  </p:sldMasterIdLst>
  <p:notesMasterIdLst>
    <p:notesMasterId r:id="rId43"/>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6" d="100"/>
          <a:sy n="66" d="100"/>
        </p:scale>
        <p:origin x="60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5A6CE4-1C0B-4629-9347-925699E4CA7F}" type="datetimeFigureOut">
              <a:rPr lang="en-US" smtClean="0"/>
              <a:t>5/17/2018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CF1FAD-5FFD-41A3-A9CE-58113CD46354}" type="slidenum">
              <a:rPr lang="en-US" smtClean="0"/>
              <a:t>‹#›</a:t>
            </a:fld>
            <a:endParaRPr lang="en-US"/>
          </a:p>
        </p:txBody>
      </p:sp>
    </p:spTree>
    <p:extLst>
      <p:ext uri="{BB962C8B-B14F-4D97-AF65-F5344CB8AC3E}">
        <p14:creationId xmlns:p14="http://schemas.microsoft.com/office/powerpoint/2010/main" val="57982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1FE7FB99-EE85-471D-A888-8AB74F259EBE}" type="datetime1">
              <a:rPr lang="en-US" smtClean="0"/>
              <a:t>5/17/2018</a:t>
            </a:fld>
            <a:endParaRPr lang="en-US"/>
          </a:p>
        </p:txBody>
      </p:sp>
      <p:sp>
        <p:nvSpPr>
          <p:cNvPr id="5" name="Footer Placeholder 4"/>
          <p:cNvSpPr>
            <a:spLocks noGrp="1"/>
          </p:cNvSpPr>
          <p:nvPr>
            <p:ph type="ftr" sz="quarter" idx="11"/>
          </p:nvPr>
        </p:nvSpPr>
        <p:spPr/>
        <p:txBody>
          <a:bodyPr/>
          <a:lstStyle/>
          <a:p>
            <a:pPr>
              <a:defRPr/>
            </a:pPr>
            <a:r>
              <a:rPr lang="en-US"/>
              <a:t>Chapter 13</a:t>
            </a:r>
          </a:p>
        </p:txBody>
      </p:sp>
      <p:sp>
        <p:nvSpPr>
          <p:cNvPr id="6" name="Slide Number Placeholder 5"/>
          <p:cNvSpPr>
            <a:spLocks noGrp="1"/>
          </p:cNvSpPr>
          <p:nvPr>
            <p:ph type="sldNum" sz="quarter" idx="12"/>
          </p:nvPr>
        </p:nvSpPr>
        <p:spPr/>
        <p:txBody>
          <a:bodyPr/>
          <a:lstStyle/>
          <a:p>
            <a:pPr>
              <a:defRPr/>
            </a:pPr>
            <a:fld id="{B6DFC169-1204-4EB1-83F0-2F441583C1F7}" type="slidenum">
              <a:rPr lang="en-US" smtClean="0"/>
              <a:pPr>
                <a:defRPr/>
              </a:pPr>
              <a:t>‹#›</a:t>
            </a:fld>
            <a:endParaRPr lang="en-US"/>
          </a:p>
        </p:txBody>
      </p:sp>
    </p:spTree>
    <p:extLst>
      <p:ext uri="{BB962C8B-B14F-4D97-AF65-F5344CB8AC3E}">
        <p14:creationId xmlns:p14="http://schemas.microsoft.com/office/powerpoint/2010/main" val="1338964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81AF0A19-5F15-4A25-9B5C-028D18A66519}" type="datetime1">
              <a:rPr lang="en-US" smtClean="0"/>
              <a:t>5/17/2018</a:t>
            </a:fld>
            <a:endParaRPr lang="en-US"/>
          </a:p>
        </p:txBody>
      </p:sp>
      <p:sp>
        <p:nvSpPr>
          <p:cNvPr id="6" name="Footer Placeholder 5"/>
          <p:cNvSpPr>
            <a:spLocks noGrp="1"/>
          </p:cNvSpPr>
          <p:nvPr>
            <p:ph type="ftr" sz="quarter" idx="11"/>
          </p:nvPr>
        </p:nvSpPr>
        <p:spPr/>
        <p:txBody>
          <a:bodyPr/>
          <a:lstStyle/>
          <a:p>
            <a:pPr>
              <a:defRPr/>
            </a:pPr>
            <a:r>
              <a:rPr lang="en-US"/>
              <a:t>Chapter 13</a:t>
            </a:r>
          </a:p>
        </p:txBody>
      </p:sp>
      <p:sp>
        <p:nvSpPr>
          <p:cNvPr id="7" name="Slide Number Placeholder 6"/>
          <p:cNvSpPr>
            <a:spLocks noGrp="1"/>
          </p:cNvSpPr>
          <p:nvPr>
            <p:ph type="sldNum" sz="quarter" idx="12"/>
          </p:nvPr>
        </p:nvSpPr>
        <p:spPr/>
        <p:txBody>
          <a:bodyPr/>
          <a:lstStyle/>
          <a:p>
            <a:pPr>
              <a:defRPr/>
            </a:pPr>
            <a:fld id="{3564B559-0248-44FE-8EE5-76F9E9CE67AF}" type="slidenum">
              <a:rPr lang="en-US" smtClean="0"/>
              <a:pPr>
                <a:defRPr/>
              </a:pPr>
              <a:t>‹#›</a:t>
            </a:fld>
            <a:endParaRPr lang="en-US"/>
          </a:p>
        </p:txBody>
      </p:sp>
    </p:spTree>
    <p:extLst>
      <p:ext uri="{BB962C8B-B14F-4D97-AF65-F5344CB8AC3E}">
        <p14:creationId xmlns:p14="http://schemas.microsoft.com/office/powerpoint/2010/main" val="4203569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556F8A77-C667-4486-AC4D-54F7EBEB8796}" type="datetime1">
              <a:rPr lang="en-US" smtClean="0"/>
              <a:t>5/17/2018</a:t>
            </a:fld>
            <a:endParaRPr lang="en-US"/>
          </a:p>
        </p:txBody>
      </p:sp>
      <p:sp>
        <p:nvSpPr>
          <p:cNvPr id="6" name="Footer Placeholder 5"/>
          <p:cNvSpPr>
            <a:spLocks noGrp="1"/>
          </p:cNvSpPr>
          <p:nvPr>
            <p:ph type="ftr" sz="quarter" idx="11"/>
          </p:nvPr>
        </p:nvSpPr>
        <p:spPr/>
        <p:txBody>
          <a:bodyPr/>
          <a:lstStyle/>
          <a:p>
            <a:pPr>
              <a:defRPr/>
            </a:pPr>
            <a:r>
              <a:rPr lang="en-US"/>
              <a:t>Chapter 13</a:t>
            </a:r>
          </a:p>
        </p:txBody>
      </p:sp>
      <p:sp>
        <p:nvSpPr>
          <p:cNvPr id="7" name="Slide Number Placeholder 6"/>
          <p:cNvSpPr>
            <a:spLocks noGrp="1"/>
          </p:cNvSpPr>
          <p:nvPr>
            <p:ph type="sldNum" sz="quarter" idx="12"/>
          </p:nvPr>
        </p:nvSpPr>
        <p:spPr/>
        <p:txBody>
          <a:bodyPr/>
          <a:lstStyle/>
          <a:p>
            <a:pPr>
              <a:defRPr/>
            </a:pPr>
            <a:fld id="{089C665A-9FB3-41CD-8DC0-69C2ADC3E6FC}" type="slidenum">
              <a:rPr lang="en-US" smtClean="0"/>
              <a:pPr>
                <a:defRPr/>
              </a:pPr>
              <a:t>‹#›</a:t>
            </a:fld>
            <a:endParaRPr lang="en-US"/>
          </a:p>
        </p:txBody>
      </p:sp>
    </p:spTree>
    <p:extLst>
      <p:ext uri="{BB962C8B-B14F-4D97-AF65-F5344CB8AC3E}">
        <p14:creationId xmlns:p14="http://schemas.microsoft.com/office/powerpoint/2010/main" val="4077153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AE15DA32-529A-4FB8-A715-C3AE4C51B8D3}" type="datetime1">
              <a:rPr lang="en-US" smtClean="0"/>
              <a:t>5/17/2018</a:t>
            </a:fld>
            <a:endParaRPr lang="en-US"/>
          </a:p>
        </p:txBody>
      </p:sp>
      <p:sp>
        <p:nvSpPr>
          <p:cNvPr id="6" name="Footer Placeholder 5"/>
          <p:cNvSpPr>
            <a:spLocks noGrp="1"/>
          </p:cNvSpPr>
          <p:nvPr>
            <p:ph type="ftr" sz="quarter" idx="11"/>
          </p:nvPr>
        </p:nvSpPr>
        <p:spPr/>
        <p:txBody>
          <a:bodyPr/>
          <a:lstStyle/>
          <a:p>
            <a:pPr>
              <a:defRPr/>
            </a:pPr>
            <a:r>
              <a:rPr lang="en-US"/>
              <a:t>Chapter 13</a:t>
            </a:r>
          </a:p>
        </p:txBody>
      </p:sp>
      <p:sp>
        <p:nvSpPr>
          <p:cNvPr id="7" name="Slide Number Placeholder 6"/>
          <p:cNvSpPr>
            <a:spLocks noGrp="1"/>
          </p:cNvSpPr>
          <p:nvPr>
            <p:ph type="sldNum" sz="quarter" idx="12"/>
          </p:nvPr>
        </p:nvSpPr>
        <p:spPr/>
        <p:txBody>
          <a:bodyPr/>
          <a:lstStyle/>
          <a:p>
            <a:pPr>
              <a:defRPr/>
            </a:pPr>
            <a:fld id="{9050DBBC-D2E6-486D-9C69-D070DE24DAF1}" type="slidenum">
              <a:rPr lang="en-US" smtClean="0"/>
              <a:pPr>
                <a:defRPr/>
              </a:pPr>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1254850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099A4DD6-BE15-4CD5-9E12-A6108F161718}" type="datetime1">
              <a:rPr lang="en-US" smtClean="0"/>
              <a:t>5/17/2018</a:t>
            </a:fld>
            <a:endParaRPr lang="en-US"/>
          </a:p>
        </p:txBody>
      </p:sp>
      <p:sp>
        <p:nvSpPr>
          <p:cNvPr id="6" name="Footer Placeholder 5"/>
          <p:cNvSpPr>
            <a:spLocks noGrp="1"/>
          </p:cNvSpPr>
          <p:nvPr>
            <p:ph type="ftr" sz="quarter" idx="11"/>
          </p:nvPr>
        </p:nvSpPr>
        <p:spPr/>
        <p:txBody>
          <a:bodyPr/>
          <a:lstStyle/>
          <a:p>
            <a:pPr>
              <a:defRPr/>
            </a:pPr>
            <a:r>
              <a:rPr lang="en-US"/>
              <a:t>Chapter 13</a:t>
            </a:r>
          </a:p>
        </p:txBody>
      </p:sp>
      <p:sp>
        <p:nvSpPr>
          <p:cNvPr id="7" name="Slide Number Placeholder 6"/>
          <p:cNvSpPr>
            <a:spLocks noGrp="1"/>
          </p:cNvSpPr>
          <p:nvPr>
            <p:ph type="sldNum" sz="quarter" idx="12"/>
          </p:nvPr>
        </p:nvSpPr>
        <p:spPr/>
        <p:txBody>
          <a:bodyPr/>
          <a:lstStyle/>
          <a:p>
            <a:pPr>
              <a:defRPr/>
            </a:pPr>
            <a:fld id="{44D129EF-ED9E-4F80-B42A-74AFBC7CD305}" type="slidenum">
              <a:rPr lang="en-US" smtClean="0"/>
              <a:pPr>
                <a:defRPr/>
              </a:pPr>
              <a:t>‹#›</a:t>
            </a:fld>
            <a:endParaRPr lang="en-US"/>
          </a:p>
        </p:txBody>
      </p:sp>
    </p:spTree>
    <p:extLst>
      <p:ext uri="{BB962C8B-B14F-4D97-AF65-F5344CB8AC3E}">
        <p14:creationId xmlns:p14="http://schemas.microsoft.com/office/powerpoint/2010/main" val="33118063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pPr>
              <a:defRPr/>
            </a:pPr>
            <a:fld id="{5105EB42-752A-4E0F-9260-C0C587DFA93C}" type="datetime1">
              <a:rPr lang="en-US" smtClean="0"/>
              <a:t>5/17/2018</a:t>
            </a:fld>
            <a:endParaRPr lang="en-US"/>
          </a:p>
        </p:txBody>
      </p:sp>
      <p:sp>
        <p:nvSpPr>
          <p:cNvPr id="4" name="Footer Placeholder 3"/>
          <p:cNvSpPr>
            <a:spLocks noGrp="1"/>
          </p:cNvSpPr>
          <p:nvPr>
            <p:ph type="ftr" sz="quarter" idx="11"/>
          </p:nvPr>
        </p:nvSpPr>
        <p:spPr/>
        <p:txBody>
          <a:bodyPr/>
          <a:lstStyle/>
          <a:p>
            <a:pPr>
              <a:defRPr/>
            </a:pPr>
            <a:r>
              <a:rPr lang="en-US"/>
              <a:t>Chapter 13</a:t>
            </a:r>
          </a:p>
        </p:txBody>
      </p:sp>
      <p:sp>
        <p:nvSpPr>
          <p:cNvPr id="5" name="Slide Number Placeholder 4"/>
          <p:cNvSpPr>
            <a:spLocks noGrp="1"/>
          </p:cNvSpPr>
          <p:nvPr>
            <p:ph type="sldNum" sz="quarter" idx="12"/>
          </p:nvPr>
        </p:nvSpPr>
        <p:spPr/>
        <p:txBody>
          <a:bodyPr/>
          <a:lstStyle/>
          <a:p>
            <a:pPr>
              <a:defRPr/>
            </a:pPr>
            <a:fld id="{B6E74292-F053-4E93-B0FB-720134539A71}" type="slidenum">
              <a:rPr lang="en-US" smtClean="0"/>
              <a:pPr>
                <a:defRPr/>
              </a:pPr>
              <a:t>‹#›</a:t>
            </a:fld>
            <a:endParaRPr lang="en-US"/>
          </a:p>
        </p:txBody>
      </p:sp>
    </p:spTree>
    <p:extLst>
      <p:ext uri="{BB962C8B-B14F-4D97-AF65-F5344CB8AC3E}">
        <p14:creationId xmlns:p14="http://schemas.microsoft.com/office/powerpoint/2010/main" val="9359874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pPr>
              <a:defRPr/>
            </a:pPr>
            <a:fld id="{BA021DD6-4AB7-4704-93AD-A070508DD1FB}" type="datetime1">
              <a:rPr lang="en-US" smtClean="0"/>
              <a:t>5/17/2018</a:t>
            </a:fld>
            <a:endParaRPr lang="en-US"/>
          </a:p>
        </p:txBody>
      </p:sp>
      <p:sp>
        <p:nvSpPr>
          <p:cNvPr id="4" name="Footer Placeholder 3"/>
          <p:cNvSpPr>
            <a:spLocks noGrp="1"/>
          </p:cNvSpPr>
          <p:nvPr>
            <p:ph type="ftr" sz="quarter" idx="11"/>
          </p:nvPr>
        </p:nvSpPr>
        <p:spPr/>
        <p:txBody>
          <a:bodyPr/>
          <a:lstStyle/>
          <a:p>
            <a:pPr>
              <a:defRPr/>
            </a:pPr>
            <a:r>
              <a:rPr lang="en-US"/>
              <a:t>Chapter 13</a:t>
            </a:r>
          </a:p>
        </p:txBody>
      </p:sp>
      <p:sp>
        <p:nvSpPr>
          <p:cNvPr id="5" name="Slide Number Placeholder 4"/>
          <p:cNvSpPr>
            <a:spLocks noGrp="1"/>
          </p:cNvSpPr>
          <p:nvPr>
            <p:ph type="sldNum" sz="quarter" idx="12"/>
          </p:nvPr>
        </p:nvSpPr>
        <p:spPr/>
        <p:txBody>
          <a:bodyPr/>
          <a:lstStyle/>
          <a:p>
            <a:pPr>
              <a:defRPr/>
            </a:pPr>
            <a:fld id="{5658D9BB-2C86-4C1F-8926-9410DE71A72B}" type="slidenum">
              <a:rPr lang="en-US" smtClean="0"/>
              <a:pPr>
                <a:defRPr/>
              </a:pPr>
              <a:t>‹#›</a:t>
            </a:fld>
            <a:endParaRPr lang="en-US"/>
          </a:p>
        </p:txBody>
      </p:sp>
    </p:spTree>
    <p:extLst>
      <p:ext uri="{BB962C8B-B14F-4D97-AF65-F5344CB8AC3E}">
        <p14:creationId xmlns:p14="http://schemas.microsoft.com/office/powerpoint/2010/main" val="33112898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8F0F4BAF-0A64-4D5C-970B-8B9DA3456154}" type="datetime1">
              <a:rPr lang="en-US" smtClean="0"/>
              <a:t>5/17/2018</a:t>
            </a:fld>
            <a:endParaRPr lang="en-US"/>
          </a:p>
        </p:txBody>
      </p:sp>
      <p:sp>
        <p:nvSpPr>
          <p:cNvPr id="5" name="Footer Placeholder 4"/>
          <p:cNvSpPr>
            <a:spLocks noGrp="1"/>
          </p:cNvSpPr>
          <p:nvPr>
            <p:ph type="ftr" sz="quarter" idx="11"/>
          </p:nvPr>
        </p:nvSpPr>
        <p:spPr/>
        <p:txBody>
          <a:bodyPr/>
          <a:lstStyle/>
          <a:p>
            <a:pPr>
              <a:defRPr/>
            </a:pPr>
            <a:r>
              <a:rPr lang="en-US"/>
              <a:t>Chapter 13</a:t>
            </a:r>
          </a:p>
        </p:txBody>
      </p:sp>
      <p:sp>
        <p:nvSpPr>
          <p:cNvPr id="6" name="Slide Number Placeholder 5"/>
          <p:cNvSpPr>
            <a:spLocks noGrp="1"/>
          </p:cNvSpPr>
          <p:nvPr>
            <p:ph type="sldNum" sz="quarter" idx="12"/>
          </p:nvPr>
        </p:nvSpPr>
        <p:spPr/>
        <p:txBody>
          <a:bodyPr/>
          <a:lstStyle/>
          <a:p>
            <a:pPr>
              <a:defRPr/>
            </a:pPr>
            <a:fld id="{53603D67-FE33-4F5E-BF7E-ACA701EB5BD5}" type="slidenum">
              <a:rPr lang="en-US" smtClean="0"/>
              <a:pPr>
                <a:defRPr/>
              </a:pPr>
              <a:t>‹#›</a:t>
            </a:fld>
            <a:endParaRPr lang="en-US"/>
          </a:p>
        </p:txBody>
      </p:sp>
    </p:spTree>
    <p:extLst>
      <p:ext uri="{BB962C8B-B14F-4D97-AF65-F5344CB8AC3E}">
        <p14:creationId xmlns:p14="http://schemas.microsoft.com/office/powerpoint/2010/main" val="41054172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84898342-0F41-45F6-B4A3-45EC5FCF4683}" type="datetime1">
              <a:rPr lang="en-US" smtClean="0"/>
              <a:t>5/17/2018</a:t>
            </a:fld>
            <a:endParaRPr lang="en-US"/>
          </a:p>
        </p:txBody>
      </p:sp>
      <p:sp>
        <p:nvSpPr>
          <p:cNvPr id="5" name="Footer Placeholder 4"/>
          <p:cNvSpPr>
            <a:spLocks noGrp="1"/>
          </p:cNvSpPr>
          <p:nvPr>
            <p:ph type="ftr" sz="quarter" idx="11"/>
          </p:nvPr>
        </p:nvSpPr>
        <p:spPr/>
        <p:txBody>
          <a:bodyPr/>
          <a:lstStyle/>
          <a:p>
            <a:pPr>
              <a:defRPr/>
            </a:pPr>
            <a:r>
              <a:rPr lang="en-US"/>
              <a:t>Chapter 13</a:t>
            </a:r>
          </a:p>
        </p:txBody>
      </p:sp>
      <p:sp>
        <p:nvSpPr>
          <p:cNvPr id="6" name="Slide Number Placeholder 5"/>
          <p:cNvSpPr>
            <a:spLocks noGrp="1"/>
          </p:cNvSpPr>
          <p:nvPr>
            <p:ph type="sldNum" sz="quarter" idx="12"/>
          </p:nvPr>
        </p:nvSpPr>
        <p:spPr/>
        <p:txBody>
          <a:bodyPr/>
          <a:lstStyle/>
          <a:p>
            <a:pPr>
              <a:defRPr/>
            </a:pPr>
            <a:fld id="{39F4BC68-14E4-4593-9505-91D5E0E410C4}" type="slidenum">
              <a:rPr lang="en-US" smtClean="0"/>
              <a:pPr>
                <a:defRPr/>
              </a:pPr>
              <a:t>‹#›</a:t>
            </a:fld>
            <a:endParaRPr lang="en-US"/>
          </a:p>
        </p:txBody>
      </p:sp>
    </p:spTree>
    <p:extLst>
      <p:ext uri="{BB962C8B-B14F-4D97-AF65-F5344CB8AC3E}">
        <p14:creationId xmlns:p14="http://schemas.microsoft.com/office/powerpoint/2010/main" val="3141338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C5C9DB6D-4C69-4ED6-9C7B-AE59F4AF98CA}" type="datetime1">
              <a:rPr lang="en-US" smtClean="0"/>
              <a:t>5/17/2018</a:t>
            </a:fld>
            <a:endParaRPr lang="en-US"/>
          </a:p>
        </p:txBody>
      </p:sp>
      <p:sp>
        <p:nvSpPr>
          <p:cNvPr id="5" name="Footer Placeholder 4"/>
          <p:cNvSpPr>
            <a:spLocks noGrp="1"/>
          </p:cNvSpPr>
          <p:nvPr>
            <p:ph type="ftr" sz="quarter" idx="11"/>
          </p:nvPr>
        </p:nvSpPr>
        <p:spPr/>
        <p:txBody>
          <a:bodyPr/>
          <a:lstStyle/>
          <a:p>
            <a:pPr>
              <a:defRPr/>
            </a:pPr>
            <a:r>
              <a:rPr lang="en-US"/>
              <a:t>Chapter 13</a:t>
            </a:r>
          </a:p>
        </p:txBody>
      </p:sp>
      <p:sp>
        <p:nvSpPr>
          <p:cNvPr id="6" name="Slide Number Placeholder 5"/>
          <p:cNvSpPr>
            <a:spLocks noGrp="1"/>
          </p:cNvSpPr>
          <p:nvPr>
            <p:ph type="sldNum" sz="quarter" idx="12"/>
          </p:nvPr>
        </p:nvSpPr>
        <p:spPr/>
        <p:txBody>
          <a:bodyPr/>
          <a:lstStyle/>
          <a:p>
            <a:pPr>
              <a:defRPr/>
            </a:pPr>
            <a:fld id="{2365506A-163E-4724-99CB-FD76120F48ED}" type="slidenum">
              <a:rPr lang="en-US" smtClean="0"/>
              <a:pPr>
                <a:defRPr/>
              </a:pPr>
              <a:t>‹#›</a:t>
            </a:fld>
            <a:endParaRPr lang="en-US"/>
          </a:p>
        </p:txBody>
      </p:sp>
    </p:spTree>
    <p:extLst>
      <p:ext uri="{BB962C8B-B14F-4D97-AF65-F5344CB8AC3E}">
        <p14:creationId xmlns:p14="http://schemas.microsoft.com/office/powerpoint/2010/main" val="2038365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F8F1A769-4B40-4FA9-AF5D-90BD371D16A1}" type="datetime1">
              <a:rPr lang="en-US" smtClean="0"/>
              <a:t>5/17/2018</a:t>
            </a:fld>
            <a:endParaRPr lang="en-US"/>
          </a:p>
        </p:txBody>
      </p:sp>
      <p:sp>
        <p:nvSpPr>
          <p:cNvPr id="5" name="Footer Placeholder 4"/>
          <p:cNvSpPr>
            <a:spLocks noGrp="1"/>
          </p:cNvSpPr>
          <p:nvPr>
            <p:ph type="ftr" sz="quarter" idx="11"/>
          </p:nvPr>
        </p:nvSpPr>
        <p:spPr/>
        <p:txBody>
          <a:bodyPr/>
          <a:lstStyle/>
          <a:p>
            <a:pPr>
              <a:defRPr/>
            </a:pPr>
            <a:r>
              <a:rPr lang="en-US"/>
              <a:t>Chapter 13</a:t>
            </a:r>
          </a:p>
        </p:txBody>
      </p:sp>
      <p:sp>
        <p:nvSpPr>
          <p:cNvPr id="6" name="Slide Number Placeholder 5"/>
          <p:cNvSpPr>
            <a:spLocks noGrp="1"/>
          </p:cNvSpPr>
          <p:nvPr>
            <p:ph type="sldNum" sz="quarter" idx="12"/>
          </p:nvPr>
        </p:nvSpPr>
        <p:spPr/>
        <p:txBody>
          <a:bodyPr/>
          <a:lstStyle/>
          <a:p>
            <a:pPr>
              <a:defRPr/>
            </a:pPr>
            <a:fld id="{E114196F-256D-4069-A821-4A05702D3EC6}" type="slidenum">
              <a:rPr lang="en-US" smtClean="0"/>
              <a:pPr>
                <a:defRPr/>
              </a:pPr>
              <a:t>‹#›</a:t>
            </a:fld>
            <a:endParaRPr lang="en-US"/>
          </a:p>
        </p:txBody>
      </p:sp>
    </p:spTree>
    <p:extLst>
      <p:ext uri="{BB962C8B-B14F-4D97-AF65-F5344CB8AC3E}">
        <p14:creationId xmlns:p14="http://schemas.microsoft.com/office/powerpoint/2010/main" val="1022615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E8F92B95-F07F-4B3B-8276-03C9AC22C7E3}" type="datetime1">
              <a:rPr lang="en-US" smtClean="0"/>
              <a:t>5/17/2018</a:t>
            </a:fld>
            <a:endParaRPr lang="en-US"/>
          </a:p>
        </p:txBody>
      </p:sp>
      <p:sp>
        <p:nvSpPr>
          <p:cNvPr id="6" name="Footer Placeholder 5"/>
          <p:cNvSpPr>
            <a:spLocks noGrp="1"/>
          </p:cNvSpPr>
          <p:nvPr>
            <p:ph type="ftr" sz="quarter" idx="11"/>
          </p:nvPr>
        </p:nvSpPr>
        <p:spPr/>
        <p:txBody>
          <a:bodyPr/>
          <a:lstStyle/>
          <a:p>
            <a:pPr>
              <a:defRPr/>
            </a:pPr>
            <a:r>
              <a:rPr lang="en-US"/>
              <a:t>Chapter 13</a:t>
            </a:r>
          </a:p>
        </p:txBody>
      </p:sp>
      <p:sp>
        <p:nvSpPr>
          <p:cNvPr id="7" name="Slide Number Placeholder 6"/>
          <p:cNvSpPr>
            <a:spLocks noGrp="1"/>
          </p:cNvSpPr>
          <p:nvPr>
            <p:ph type="sldNum" sz="quarter" idx="12"/>
          </p:nvPr>
        </p:nvSpPr>
        <p:spPr/>
        <p:txBody>
          <a:bodyPr/>
          <a:lstStyle/>
          <a:p>
            <a:pPr>
              <a:defRPr/>
            </a:pPr>
            <a:fld id="{DF96A384-4884-439A-9484-030AD7004D24}" type="slidenum">
              <a:rPr lang="en-US" smtClean="0"/>
              <a:pPr>
                <a:defRPr/>
              </a:pPr>
              <a:t>‹#›</a:t>
            </a:fld>
            <a:endParaRPr lang="en-US"/>
          </a:p>
        </p:txBody>
      </p:sp>
    </p:spTree>
    <p:extLst>
      <p:ext uri="{BB962C8B-B14F-4D97-AF65-F5344CB8AC3E}">
        <p14:creationId xmlns:p14="http://schemas.microsoft.com/office/powerpoint/2010/main" val="2625252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BE76CDEC-5F15-4EF1-B6FF-03D4323DE6D0}" type="datetime1">
              <a:rPr lang="en-US" smtClean="0"/>
              <a:t>5/17/2018</a:t>
            </a:fld>
            <a:endParaRPr lang="en-US"/>
          </a:p>
        </p:txBody>
      </p:sp>
      <p:sp>
        <p:nvSpPr>
          <p:cNvPr id="8" name="Footer Placeholder 7"/>
          <p:cNvSpPr>
            <a:spLocks noGrp="1"/>
          </p:cNvSpPr>
          <p:nvPr>
            <p:ph type="ftr" sz="quarter" idx="11"/>
          </p:nvPr>
        </p:nvSpPr>
        <p:spPr/>
        <p:txBody>
          <a:bodyPr/>
          <a:lstStyle/>
          <a:p>
            <a:pPr>
              <a:defRPr/>
            </a:pPr>
            <a:r>
              <a:rPr lang="en-US"/>
              <a:t>Chapter 13</a:t>
            </a:r>
          </a:p>
        </p:txBody>
      </p:sp>
      <p:sp>
        <p:nvSpPr>
          <p:cNvPr id="9" name="Slide Number Placeholder 8"/>
          <p:cNvSpPr>
            <a:spLocks noGrp="1"/>
          </p:cNvSpPr>
          <p:nvPr>
            <p:ph type="sldNum" sz="quarter" idx="12"/>
          </p:nvPr>
        </p:nvSpPr>
        <p:spPr/>
        <p:txBody>
          <a:bodyPr/>
          <a:lstStyle/>
          <a:p>
            <a:pPr>
              <a:defRPr/>
            </a:pPr>
            <a:fld id="{37000C74-FA7D-4B24-AC96-7EA51A22A90B}" type="slidenum">
              <a:rPr lang="en-US" smtClean="0"/>
              <a:pPr>
                <a:defRPr/>
              </a:pPr>
              <a:t>‹#›</a:t>
            </a:fld>
            <a:endParaRPr lang="en-US"/>
          </a:p>
        </p:txBody>
      </p:sp>
    </p:spTree>
    <p:extLst>
      <p:ext uri="{BB962C8B-B14F-4D97-AF65-F5344CB8AC3E}">
        <p14:creationId xmlns:p14="http://schemas.microsoft.com/office/powerpoint/2010/main" val="937023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4F9CAA02-6E57-49A1-A95C-193EA2DA19CF}" type="datetime1">
              <a:rPr lang="en-US" smtClean="0"/>
              <a:t>5/17/2018</a:t>
            </a:fld>
            <a:endParaRPr lang="en-US"/>
          </a:p>
        </p:txBody>
      </p:sp>
      <p:sp>
        <p:nvSpPr>
          <p:cNvPr id="4" name="Footer Placeholder 3"/>
          <p:cNvSpPr>
            <a:spLocks noGrp="1"/>
          </p:cNvSpPr>
          <p:nvPr>
            <p:ph type="ftr" sz="quarter" idx="11"/>
          </p:nvPr>
        </p:nvSpPr>
        <p:spPr/>
        <p:txBody>
          <a:bodyPr/>
          <a:lstStyle/>
          <a:p>
            <a:pPr>
              <a:defRPr/>
            </a:pPr>
            <a:r>
              <a:rPr lang="en-US"/>
              <a:t>Chapter 13</a:t>
            </a:r>
          </a:p>
        </p:txBody>
      </p:sp>
      <p:sp>
        <p:nvSpPr>
          <p:cNvPr id="5" name="Slide Number Placeholder 4"/>
          <p:cNvSpPr>
            <a:spLocks noGrp="1"/>
          </p:cNvSpPr>
          <p:nvPr>
            <p:ph type="sldNum" sz="quarter" idx="12"/>
          </p:nvPr>
        </p:nvSpPr>
        <p:spPr/>
        <p:txBody>
          <a:bodyPr/>
          <a:lstStyle/>
          <a:p>
            <a:pPr>
              <a:defRPr/>
            </a:pPr>
            <a:fld id="{387AFE97-50AA-49DA-8D45-147813D4547E}" type="slidenum">
              <a:rPr lang="en-US" smtClean="0"/>
              <a:pPr>
                <a:defRPr/>
              </a:pPr>
              <a:t>‹#›</a:t>
            </a:fld>
            <a:endParaRPr lang="en-US"/>
          </a:p>
        </p:txBody>
      </p:sp>
    </p:spTree>
    <p:extLst>
      <p:ext uri="{BB962C8B-B14F-4D97-AF65-F5344CB8AC3E}">
        <p14:creationId xmlns:p14="http://schemas.microsoft.com/office/powerpoint/2010/main" val="381800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pPr>
              <a:defRPr/>
            </a:pPr>
            <a:fld id="{51A7B9AC-65CF-494C-818F-DD8539BF482A}" type="datetime1">
              <a:rPr lang="en-US" smtClean="0"/>
              <a:t>5/17/2018</a:t>
            </a:fld>
            <a:endParaRPr lang="en-US"/>
          </a:p>
        </p:txBody>
      </p:sp>
      <p:sp>
        <p:nvSpPr>
          <p:cNvPr id="3" name="Footer Placeholder 2"/>
          <p:cNvSpPr>
            <a:spLocks noGrp="1"/>
          </p:cNvSpPr>
          <p:nvPr>
            <p:ph type="ftr" sz="quarter" idx="11"/>
          </p:nvPr>
        </p:nvSpPr>
        <p:spPr/>
        <p:txBody>
          <a:bodyPr/>
          <a:lstStyle/>
          <a:p>
            <a:pPr>
              <a:defRPr/>
            </a:pPr>
            <a:r>
              <a:rPr lang="en-US"/>
              <a:t>Chapter 13</a:t>
            </a:r>
          </a:p>
        </p:txBody>
      </p:sp>
      <p:sp>
        <p:nvSpPr>
          <p:cNvPr id="4" name="Slide Number Placeholder 3"/>
          <p:cNvSpPr>
            <a:spLocks noGrp="1"/>
          </p:cNvSpPr>
          <p:nvPr>
            <p:ph type="sldNum" sz="quarter" idx="12"/>
          </p:nvPr>
        </p:nvSpPr>
        <p:spPr/>
        <p:txBody>
          <a:bodyPr/>
          <a:lstStyle/>
          <a:p>
            <a:pPr>
              <a:defRPr/>
            </a:pPr>
            <a:fld id="{A2F862E9-20AA-4506-B48D-307118651A95}" type="slidenum">
              <a:rPr lang="en-US" smtClean="0"/>
              <a:pPr>
                <a:defRPr/>
              </a:pPr>
              <a:t>‹#›</a:t>
            </a:fld>
            <a:endParaRPr lang="en-US"/>
          </a:p>
        </p:txBody>
      </p:sp>
    </p:spTree>
    <p:extLst>
      <p:ext uri="{BB962C8B-B14F-4D97-AF65-F5344CB8AC3E}">
        <p14:creationId xmlns:p14="http://schemas.microsoft.com/office/powerpoint/2010/main" val="304425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4105FD95-D903-4B33-B849-8AD52F98EFF4}" type="datetime1">
              <a:rPr lang="en-US" smtClean="0"/>
              <a:t>5/17/2018</a:t>
            </a:fld>
            <a:endParaRPr lang="en-US"/>
          </a:p>
        </p:txBody>
      </p:sp>
      <p:sp>
        <p:nvSpPr>
          <p:cNvPr id="6" name="Footer Placeholder 5"/>
          <p:cNvSpPr>
            <a:spLocks noGrp="1"/>
          </p:cNvSpPr>
          <p:nvPr>
            <p:ph type="ftr" sz="quarter" idx="11"/>
          </p:nvPr>
        </p:nvSpPr>
        <p:spPr/>
        <p:txBody>
          <a:bodyPr/>
          <a:lstStyle/>
          <a:p>
            <a:pPr>
              <a:defRPr/>
            </a:pPr>
            <a:r>
              <a:rPr lang="en-US"/>
              <a:t>Chapter 13</a:t>
            </a:r>
          </a:p>
        </p:txBody>
      </p:sp>
      <p:sp>
        <p:nvSpPr>
          <p:cNvPr id="7" name="Slide Number Placeholder 6"/>
          <p:cNvSpPr>
            <a:spLocks noGrp="1"/>
          </p:cNvSpPr>
          <p:nvPr>
            <p:ph type="sldNum" sz="quarter" idx="12"/>
          </p:nvPr>
        </p:nvSpPr>
        <p:spPr/>
        <p:txBody>
          <a:bodyPr/>
          <a:lstStyle/>
          <a:p>
            <a:pPr>
              <a:defRPr/>
            </a:pPr>
            <a:fld id="{6E3009CE-2CB5-4C8F-8BE5-85981EB53399}" type="slidenum">
              <a:rPr lang="en-US" smtClean="0"/>
              <a:pPr>
                <a:defRPr/>
              </a:pPr>
              <a:t>‹#›</a:t>
            </a:fld>
            <a:endParaRPr lang="en-US"/>
          </a:p>
        </p:txBody>
      </p:sp>
    </p:spTree>
    <p:extLst>
      <p:ext uri="{BB962C8B-B14F-4D97-AF65-F5344CB8AC3E}">
        <p14:creationId xmlns:p14="http://schemas.microsoft.com/office/powerpoint/2010/main" val="3043529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0AA91319-7651-4E5B-821B-1677797D32AD}" type="datetime1">
              <a:rPr lang="en-US" smtClean="0"/>
              <a:t>5/17/2018</a:t>
            </a:fld>
            <a:endParaRPr lang="en-US"/>
          </a:p>
        </p:txBody>
      </p:sp>
      <p:sp>
        <p:nvSpPr>
          <p:cNvPr id="6" name="Footer Placeholder 5"/>
          <p:cNvSpPr>
            <a:spLocks noGrp="1"/>
          </p:cNvSpPr>
          <p:nvPr>
            <p:ph type="ftr" sz="quarter" idx="11"/>
          </p:nvPr>
        </p:nvSpPr>
        <p:spPr/>
        <p:txBody>
          <a:bodyPr/>
          <a:lstStyle/>
          <a:p>
            <a:pPr>
              <a:defRPr/>
            </a:pPr>
            <a:r>
              <a:rPr lang="en-US"/>
              <a:t>Chapter 13</a:t>
            </a:r>
          </a:p>
        </p:txBody>
      </p:sp>
      <p:sp>
        <p:nvSpPr>
          <p:cNvPr id="7" name="Slide Number Placeholder 6"/>
          <p:cNvSpPr>
            <a:spLocks noGrp="1"/>
          </p:cNvSpPr>
          <p:nvPr>
            <p:ph type="sldNum" sz="quarter" idx="12"/>
          </p:nvPr>
        </p:nvSpPr>
        <p:spPr/>
        <p:txBody>
          <a:bodyPr/>
          <a:lstStyle/>
          <a:p>
            <a:pPr>
              <a:defRPr/>
            </a:pPr>
            <a:fld id="{435F54BA-EAEB-4C38-9AF6-A286FAD49C08}" type="slidenum">
              <a:rPr lang="en-US" smtClean="0"/>
              <a:pPr>
                <a:defRPr/>
              </a:pPr>
              <a:t>‹#›</a:t>
            </a:fld>
            <a:endParaRPr lang="en-US"/>
          </a:p>
        </p:txBody>
      </p:sp>
    </p:spTree>
    <p:extLst>
      <p:ext uri="{BB962C8B-B14F-4D97-AF65-F5344CB8AC3E}">
        <p14:creationId xmlns:p14="http://schemas.microsoft.com/office/powerpoint/2010/main" val="3395850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pPr>
              <a:defRPr/>
            </a:pPr>
            <a:fld id="{17188BE6-8B81-4C50-9BFC-D0D5BEBBF317}" type="datetime1">
              <a:rPr lang="en-US" smtClean="0"/>
              <a:t>5/17/2018</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pPr>
              <a:defRPr/>
            </a:pPr>
            <a:r>
              <a:rPr lang="en-US"/>
              <a:t>Chapter 13</a:t>
            </a: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pPr>
              <a:defRPr/>
            </a:pPr>
            <a:fld id="{CE30F52B-7E27-4353-A2BF-2D9DFCD8BEEF}" type="slidenum">
              <a:rPr lang="en-US" smtClean="0"/>
              <a:pPr>
                <a:defRPr/>
              </a:pPr>
              <a:t>‹#›</a:t>
            </a:fld>
            <a:endParaRPr lang="en-US"/>
          </a:p>
        </p:txBody>
      </p:sp>
    </p:spTree>
    <p:extLst>
      <p:ext uri="{BB962C8B-B14F-4D97-AF65-F5344CB8AC3E}">
        <p14:creationId xmlns:p14="http://schemas.microsoft.com/office/powerpoint/2010/main" val="1687332071"/>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96" r:id="rId12"/>
    <p:sldLayoutId id="2147483797" r:id="rId13"/>
    <p:sldLayoutId id="2147483798" r:id="rId14"/>
    <p:sldLayoutId id="2147483799" r:id="rId15"/>
    <p:sldLayoutId id="2147483800" r:id="rId16"/>
    <p:sldLayoutId id="2147483801" r:id="rId17"/>
  </p:sldLayoutIdLst>
  <p:hf hd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1">
            <a:extLst>
              <a:ext uri="{FF2B5EF4-FFF2-40B4-BE49-F238E27FC236}">
                <a16:creationId xmlns:a16="http://schemas.microsoft.com/office/drawing/2014/main" id="{A72CD371-C40E-4800-9F99-A208A9EE6FC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80050" y="0"/>
            <a:ext cx="6711950" cy="441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5234" name="Rectangle 2">
            <a:extLst>
              <a:ext uri="{FF2B5EF4-FFF2-40B4-BE49-F238E27FC236}">
                <a16:creationId xmlns:a16="http://schemas.microsoft.com/office/drawing/2014/main" id="{23CEA071-E60E-43A5-849C-F6FBDF24E9CC}"/>
              </a:ext>
            </a:extLst>
          </p:cNvPr>
          <p:cNvSpPr>
            <a:spLocks noGrp="1" noChangeArrowheads="1"/>
          </p:cNvSpPr>
          <p:nvPr>
            <p:ph type="ctrTitle"/>
          </p:nvPr>
        </p:nvSpPr>
        <p:spPr>
          <a:xfrm>
            <a:off x="266700" y="979488"/>
            <a:ext cx="5683250" cy="1266825"/>
          </a:xfrm>
        </p:spPr>
        <p:txBody>
          <a:bodyPr/>
          <a:lstStyle/>
          <a:p>
            <a:pPr algn="l" fontAlgn="auto">
              <a:spcAft>
                <a:spcPts val="0"/>
              </a:spcAft>
              <a:defRPr/>
            </a:pPr>
            <a:r>
              <a:rPr lang="en-US" altLang="en-US" dirty="0">
                <a:solidFill>
                  <a:srgbClr val="FF0000"/>
                </a:solidFill>
                <a:latin typeface="Cooper Black" panose="0208090404030B020404" pitchFamily="18" charset="0"/>
              </a:rPr>
              <a:t>CHAPTER 13</a:t>
            </a:r>
          </a:p>
        </p:txBody>
      </p:sp>
      <p:sp>
        <p:nvSpPr>
          <p:cNvPr id="95235" name="Rectangle 3">
            <a:extLst>
              <a:ext uri="{FF2B5EF4-FFF2-40B4-BE49-F238E27FC236}">
                <a16:creationId xmlns:a16="http://schemas.microsoft.com/office/drawing/2014/main" id="{08D19452-1C50-437D-81C7-B99779319DD0}"/>
              </a:ext>
            </a:extLst>
          </p:cNvPr>
          <p:cNvSpPr>
            <a:spLocks noGrp="1" noChangeArrowheads="1"/>
          </p:cNvSpPr>
          <p:nvPr>
            <p:ph type="subTitle" idx="1"/>
          </p:nvPr>
        </p:nvSpPr>
        <p:spPr>
          <a:xfrm>
            <a:off x="266700" y="2357438"/>
            <a:ext cx="7772400" cy="2743200"/>
          </a:xfrm>
        </p:spPr>
        <p:txBody>
          <a:bodyPr/>
          <a:lstStyle/>
          <a:p>
            <a:pPr algn="l" fontAlgn="auto">
              <a:spcAft>
                <a:spcPts val="0"/>
              </a:spcAft>
              <a:defRPr/>
            </a:pPr>
            <a:r>
              <a:rPr lang="en-US" altLang="en-US" sz="4000" dirty="0">
                <a:solidFill>
                  <a:srgbClr val="3366FF"/>
                </a:solidFill>
                <a:latin typeface="Cooper Black" panose="0208090404030B020404" pitchFamily="18" charset="0"/>
              </a:rPr>
              <a:t>Counseling Individuals and Groups </a:t>
            </a:r>
            <a:br>
              <a:rPr lang="en-US" altLang="en-US" sz="4000" dirty="0">
                <a:solidFill>
                  <a:srgbClr val="3366FF"/>
                </a:solidFill>
                <a:latin typeface="Cooper Black" panose="0208090404030B020404" pitchFamily="18" charset="0"/>
              </a:rPr>
            </a:br>
            <a:r>
              <a:rPr lang="en-US" altLang="en-US" sz="4000" dirty="0">
                <a:solidFill>
                  <a:srgbClr val="3366FF"/>
                </a:solidFill>
                <a:latin typeface="Cooper Black" panose="0208090404030B020404" pitchFamily="18" charset="0"/>
              </a:rPr>
              <a:t>in Schools</a:t>
            </a:r>
          </a:p>
          <a:p>
            <a:pPr algn="l" fontAlgn="auto">
              <a:spcAft>
                <a:spcPts val="0"/>
              </a:spcAft>
              <a:defRPr/>
            </a:pPr>
            <a:endParaRPr lang="en-US" altLang="en-US" sz="4000" dirty="0">
              <a:solidFill>
                <a:srgbClr val="FFFF00"/>
              </a:solidFill>
              <a:latin typeface="Cooper Black" panose="0208090404030B020404" pitchFamily="18" charset="0"/>
            </a:endParaRPr>
          </a:p>
          <a:p>
            <a:pPr algn="l" fontAlgn="auto">
              <a:spcAft>
                <a:spcPts val="0"/>
              </a:spcAft>
              <a:defRPr/>
            </a:pPr>
            <a:endParaRPr lang="en-US" altLang="en-US" sz="4000" dirty="0">
              <a:solidFill>
                <a:srgbClr val="FFFF00"/>
              </a:solidFill>
              <a:latin typeface="Cooper Black" panose="0208090404030B020404" pitchFamily="18" charset="0"/>
            </a:endParaRPr>
          </a:p>
          <a:p>
            <a:pPr algn="l" fontAlgn="auto">
              <a:spcAft>
                <a:spcPts val="0"/>
              </a:spcAft>
              <a:defRPr/>
            </a:pPr>
            <a:endParaRPr lang="en-US" altLang="en-US" sz="4000" dirty="0">
              <a:solidFill>
                <a:srgbClr val="FFFF00"/>
              </a:solidFill>
              <a:latin typeface="Cooper Black" panose="0208090404030B020404" pitchFamily="18" charset="0"/>
            </a:endParaRPr>
          </a:p>
          <a:p>
            <a:pPr algn="l" fontAlgn="auto">
              <a:spcAft>
                <a:spcPts val="0"/>
              </a:spcAft>
              <a:defRPr/>
            </a:pPr>
            <a:endParaRPr lang="en-US" altLang="en-US" sz="4000" dirty="0">
              <a:solidFill>
                <a:srgbClr val="FFFF00"/>
              </a:solidFill>
              <a:latin typeface="Cooper Black" panose="0208090404030B020404" pitchFamily="18" charset="0"/>
            </a:endParaRPr>
          </a:p>
          <a:p>
            <a:pPr algn="l" fontAlgn="auto">
              <a:spcAft>
                <a:spcPts val="0"/>
              </a:spcAft>
              <a:defRPr/>
            </a:pPr>
            <a:endParaRPr lang="en-US" altLang="en-US" sz="4000" dirty="0">
              <a:solidFill>
                <a:srgbClr val="FFFF00"/>
              </a:solidFill>
              <a:latin typeface="Cooper Black" panose="0208090404030B020404" pitchFamily="18" charset="0"/>
            </a:endParaRPr>
          </a:p>
          <a:p>
            <a:pPr algn="l" fontAlgn="auto">
              <a:spcAft>
                <a:spcPts val="0"/>
              </a:spcAft>
              <a:defRPr/>
            </a:pPr>
            <a:endParaRPr lang="en-US" altLang="en-US" sz="4000" dirty="0">
              <a:solidFill>
                <a:srgbClr val="FFFF00"/>
              </a:solidFill>
              <a:latin typeface="Cooper Black" panose="0208090404030B020404" pitchFamily="18" charset="0"/>
            </a:endParaRPr>
          </a:p>
        </p:txBody>
      </p:sp>
      <p:sp>
        <p:nvSpPr>
          <p:cNvPr id="2" name="Footer Placeholder 1">
            <a:extLst>
              <a:ext uri="{FF2B5EF4-FFF2-40B4-BE49-F238E27FC236}">
                <a16:creationId xmlns:a16="http://schemas.microsoft.com/office/drawing/2014/main" id="{669D52A0-3AC9-4289-AD60-00EAEF03F2BC}"/>
              </a:ext>
            </a:extLst>
          </p:cNvPr>
          <p:cNvSpPr>
            <a:spLocks noGrp="1"/>
          </p:cNvSpPr>
          <p:nvPr>
            <p:ph type="ftr" sz="quarter" idx="11"/>
          </p:nvPr>
        </p:nvSpPr>
        <p:spPr/>
        <p:txBody>
          <a:bodyPr/>
          <a:lstStyle/>
          <a:p>
            <a:pPr>
              <a:defRPr/>
            </a:pPr>
            <a:r>
              <a:rPr lang="en-US"/>
              <a:t>Chapter 13</a:t>
            </a:r>
          </a:p>
        </p:txBody>
      </p:sp>
      <p:sp>
        <p:nvSpPr>
          <p:cNvPr id="3" name="Slide Number Placeholder 2">
            <a:extLst>
              <a:ext uri="{FF2B5EF4-FFF2-40B4-BE49-F238E27FC236}">
                <a16:creationId xmlns:a16="http://schemas.microsoft.com/office/drawing/2014/main" id="{C52DF253-E1EC-4D67-8CEC-FAE790AFDACC}"/>
              </a:ext>
            </a:extLst>
          </p:cNvPr>
          <p:cNvSpPr>
            <a:spLocks noGrp="1"/>
          </p:cNvSpPr>
          <p:nvPr>
            <p:ph type="sldNum" sz="quarter" idx="12"/>
          </p:nvPr>
        </p:nvSpPr>
        <p:spPr/>
        <p:txBody>
          <a:bodyPr/>
          <a:lstStyle/>
          <a:p>
            <a:pPr>
              <a:defRPr/>
            </a:pPr>
            <a:fld id="{B6DFC169-1204-4EB1-83F0-2F441583C1F7}" type="slidenum">
              <a:rPr lang="en-US" smtClean="0"/>
              <a:pPr>
                <a:defRPr/>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a:extLst>
              <a:ext uri="{FF2B5EF4-FFF2-40B4-BE49-F238E27FC236}">
                <a16:creationId xmlns:a16="http://schemas.microsoft.com/office/drawing/2014/main" id="{BBA75206-536C-468A-B22D-1F166B6B38C1}"/>
              </a:ext>
            </a:extLst>
          </p:cNvPr>
          <p:cNvSpPr>
            <a:spLocks noGrp="1" noChangeArrowheads="1"/>
          </p:cNvSpPr>
          <p:nvPr>
            <p:ph type="title" idx="4294967295"/>
          </p:nvPr>
        </p:nvSpPr>
        <p:spPr>
          <a:xfrm>
            <a:off x="0" y="457200"/>
            <a:ext cx="7391400" cy="762000"/>
          </a:xfrm>
        </p:spPr>
        <p:txBody>
          <a:bodyPr/>
          <a:lstStyle/>
          <a:p>
            <a:pPr fontAlgn="auto">
              <a:spcAft>
                <a:spcPts val="0"/>
              </a:spcAft>
              <a:defRPr/>
            </a:pPr>
            <a:r>
              <a:rPr lang="en-US" altLang="en-US"/>
              <a:t>Adolescence</a:t>
            </a:r>
          </a:p>
        </p:txBody>
      </p:sp>
      <p:sp>
        <p:nvSpPr>
          <p:cNvPr id="283651" name="Rectangle 3">
            <a:extLst>
              <a:ext uri="{FF2B5EF4-FFF2-40B4-BE49-F238E27FC236}">
                <a16:creationId xmlns:a16="http://schemas.microsoft.com/office/drawing/2014/main" id="{2DC72EBE-7555-444A-ABA8-B60FD1E9DB97}"/>
              </a:ext>
            </a:extLst>
          </p:cNvPr>
          <p:cNvSpPr>
            <a:spLocks noGrp="1" noChangeArrowheads="1"/>
          </p:cNvSpPr>
          <p:nvPr>
            <p:ph type="body" idx="4294967295"/>
          </p:nvPr>
        </p:nvSpPr>
        <p:spPr>
          <a:xfrm>
            <a:off x="0" y="2133600"/>
            <a:ext cx="8915400" cy="4419600"/>
          </a:xfrm>
        </p:spPr>
        <p:txBody>
          <a:bodyPr/>
          <a:lstStyle/>
          <a:p>
            <a:pPr fontAlgn="auto">
              <a:spcAft>
                <a:spcPts val="0"/>
              </a:spcAft>
              <a:defRPr/>
            </a:pPr>
            <a:r>
              <a:rPr lang="en-US" altLang="en-US" sz="1600"/>
              <a:t>During early adolescence, the shift is made from concrete to formal operational thinking.</a:t>
            </a:r>
          </a:p>
          <a:p>
            <a:pPr lvl="1" fontAlgn="auto">
              <a:spcAft>
                <a:spcPts val="0"/>
              </a:spcAft>
              <a:defRPr/>
            </a:pPr>
            <a:r>
              <a:rPr lang="en-US" altLang="en-US" sz="1600"/>
              <a:t>In the Formal Operational Stage, people are able to deal with abstractions, form hypotheses, engage in mental manipulation, and predict consequences.</a:t>
            </a:r>
          </a:p>
          <a:p>
            <a:pPr lvl="1" fontAlgn="auto">
              <a:spcAft>
                <a:spcPts val="0"/>
              </a:spcAft>
              <a:defRPr/>
            </a:pPr>
            <a:r>
              <a:rPr lang="en-US" altLang="en-US" sz="1600"/>
              <a:t>Reflective abstraction, which is the ability to reflect on knowledge, rearrange thoughts, and discover alternative routes to solving problems is developed.</a:t>
            </a:r>
          </a:p>
          <a:p>
            <a:pPr lvl="1" fontAlgn="auto">
              <a:spcAft>
                <a:spcPts val="0"/>
              </a:spcAft>
              <a:defRPr/>
            </a:pPr>
            <a:r>
              <a:rPr lang="en-US" altLang="en-US" sz="1600"/>
              <a:t>As a result, counseling approaches that provide opportunities to generate alternative solutions are more likely to be effective.</a:t>
            </a:r>
          </a:p>
          <a:p>
            <a:pPr lvl="1" fontAlgn="auto">
              <a:spcAft>
                <a:spcPts val="0"/>
              </a:spcAft>
              <a:defRPr/>
            </a:pPr>
            <a:r>
              <a:rPr lang="en-US" altLang="en-US" sz="1600"/>
              <a:t>A new form of egocentrism emerges that is characterized by the belief that one is unique and invulnerable.</a:t>
            </a:r>
          </a:p>
        </p:txBody>
      </p:sp>
      <p:sp>
        <p:nvSpPr>
          <p:cNvPr id="2" name="Footer Placeholder 1">
            <a:extLst>
              <a:ext uri="{FF2B5EF4-FFF2-40B4-BE49-F238E27FC236}">
                <a16:creationId xmlns:a16="http://schemas.microsoft.com/office/drawing/2014/main" id="{13F5C888-11B4-4730-8C22-29EE7B5B0A7A}"/>
              </a:ext>
            </a:extLst>
          </p:cNvPr>
          <p:cNvSpPr>
            <a:spLocks noGrp="1"/>
          </p:cNvSpPr>
          <p:nvPr>
            <p:ph type="ftr" sz="quarter" idx="11"/>
          </p:nvPr>
        </p:nvSpPr>
        <p:spPr/>
        <p:txBody>
          <a:bodyPr/>
          <a:lstStyle/>
          <a:p>
            <a:pPr>
              <a:defRPr/>
            </a:pPr>
            <a:r>
              <a:rPr lang="en-US"/>
              <a:t>Chapter 13</a:t>
            </a:r>
          </a:p>
        </p:txBody>
      </p:sp>
      <p:sp>
        <p:nvSpPr>
          <p:cNvPr id="3" name="Slide Number Placeholder 2">
            <a:extLst>
              <a:ext uri="{FF2B5EF4-FFF2-40B4-BE49-F238E27FC236}">
                <a16:creationId xmlns:a16="http://schemas.microsoft.com/office/drawing/2014/main" id="{0EE7B4B7-70D1-4ED9-A0D7-4D5D7F0B7A74}"/>
              </a:ext>
            </a:extLst>
          </p:cNvPr>
          <p:cNvSpPr>
            <a:spLocks noGrp="1"/>
          </p:cNvSpPr>
          <p:nvPr>
            <p:ph type="sldNum" sz="quarter" idx="12"/>
          </p:nvPr>
        </p:nvSpPr>
        <p:spPr/>
        <p:txBody>
          <a:bodyPr/>
          <a:lstStyle/>
          <a:p>
            <a:pPr>
              <a:defRPr/>
            </a:pPr>
            <a:fld id="{A2F862E9-20AA-4506-B48D-307118651A95}"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a:extLst>
              <a:ext uri="{FF2B5EF4-FFF2-40B4-BE49-F238E27FC236}">
                <a16:creationId xmlns:a16="http://schemas.microsoft.com/office/drawing/2014/main" id="{895198B8-3EB4-4180-8AEA-70C9B1C0331B}"/>
              </a:ext>
            </a:extLst>
          </p:cNvPr>
          <p:cNvSpPr>
            <a:spLocks noGrp="1" noChangeArrowheads="1"/>
          </p:cNvSpPr>
          <p:nvPr>
            <p:ph type="title" idx="4294967295"/>
          </p:nvPr>
        </p:nvSpPr>
        <p:spPr>
          <a:xfrm>
            <a:off x="0" y="619125"/>
            <a:ext cx="10363200" cy="1595438"/>
          </a:xfrm>
        </p:spPr>
        <p:txBody>
          <a:bodyPr/>
          <a:lstStyle/>
          <a:p>
            <a:pPr fontAlgn="auto">
              <a:spcAft>
                <a:spcPts val="0"/>
              </a:spcAft>
              <a:defRPr/>
            </a:pPr>
            <a:r>
              <a:rPr lang="en-US" altLang="en-US" dirty="0"/>
              <a:t>Adolescence</a:t>
            </a:r>
          </a:p>
        </p:txBody>
      </p:sp>
      <p:sp>
        <p:nvSpPr>
          <p:cNvPr id="284675" name="Rectangle 3">
            <a:extLst>
              <a:ext uri="{FF2B5EF4-FFF2-40B4-BE49-F238E27FC236}">
                <a16:creationId xmlns:a16="http://schemas.microsoft.com/office/drawing/2014/main" id="{7DDBE0CF-FB5F-471C-ACBC-AFA54D720DB3}"/>
              </a:ext>
            </a:extLst>
          </p:cNvPr>
          <p:cNvSpPr>
            <a:spLocks noGrp="1" noChangeArrowheads="1"/>
          </p:cNvSpPr>
          <p:nvPr>
            <p:ph type="body" idx="4294967295"/>
          </p:nvPr>
        </p:nvSpPr>
        <p:spPr>
          <a:xfrm>
            <a:off x="0" y="2366963"/>
            <a:ext cx="10363200" cy="3424237"/>
          </a:xfrm>
        </p:spPr>
        <p:txBody>
          <a:bodyPr/>
          <a:lstStyle/>
          <a:p>
            <a:pPr fontAlgn="auto">
              <a:spcAft>
                <a:spcPts val="0"/>
              </a:spcAft>
              <a:defRPr/>
            </a:pPr>
            <a:r>
              <a:rPr lang="en-US" altLang="en-US" sz="1800"/>
              <a:t>Psychosocially, adolescents enter into the stage of identity versus role confusion.</a:t>
            </a:r>
          </a:p>
          <a:p>
            <a:pPr lvl="1" fontAlgn="auto">
              <a:spcAft>
                <a:spcPts val="0"/>
              </a:spcAft>
              <a:defRPr/>
            </a:pPr>
            <a:r>
              <a:rPr lang="en-US" altLang="en-US"/>
              <a:t>Adolescents are challenged to form an identity, which includes the formation of goals, values, and beliefs, as well as life purpose.</a:t>
            </a:r>
          </a:p>
          <a:p>
            <a:pPr lvl="1" fontAlgn="auto">
              <a:spcAft>
                <a:spcPts val="0"/>
              </a:spcAft>
              <a:defRPr/>
            </a:pPr>
            <a:r>
              <a:rPr lang="en-US" altLang="en-US"/>
              <a:t>Adolescents need opportunities to explore options, try on various roles and responsibilities, and speculate about possibilities.</a:t>
            </a:r>
          </a:p>
          <a:p>
            <a:pPr fontAlgn="auto">
              <a:spcAft>
                <a:spcPts val="0"/>
              </a:spcAft>
              <a:defRPr/>
            </a:pPr>
            <a:endParaRPr lang="en-US" altLang="en-US"/>
          </a:p>
        </p:txBody>
      </p:sp>
      <p:sp>
        <p:nvSpPr>
          <p:cNvPr id="2" name="Footer Placeholder 1">
            <a:extLst>
              <a:ext uri="{FF2B5EF4-FFF2-40B4-BE49-F238E27FC236}">
                <a16:creationId xmlns:a16="http://schemas.microsoft.com/office/drawing/2014/main" id="{2A05E41D-891E-45D6-B855-4DD16D24C13A}"/>
              </a:ext>
            </a:extLst>
          </p:cNvPr>
          <p:cNvSpPr>
            <a:spLocks noGrp="1"/>
          </p:cNvSpPr>
          <p:nvPr>
            <p:ph type="ftr" sz="quarter" idx="11"/>
          </p:nvPr>
        </p:nvSpPr>
        <p:spPr/>
        <p:txBody>
          <a:bodyPr/>
          <a:lstStyle/>
          <a:p>
            <a:pPr>
              <a:defRPr/>
            </a:pPr>
            <a:r>
              <a:rPr lang="en-US"/>
              <a:t>Chapter 13</a:t>
            </a:r>
          </a:p>
        </p:txBody>
      </p:sp>
      <p:sp>
        <p:nvSpPr>
          <p:cNvPr id="3" name="Slide Number Placeholder 2">
            <a:extLst>
              <a:ext uri="{FF2B5EF4-FFF2-40B4-BE49-F238E27FC236}">
                <a16:creationId xmlns:a16="http://schemas.microsoft.com/office/drawing/2014/main" id="{6F96D686-06EF-45E4-AF1A-BBD7DFB960A3}"/>
              </a:ext>
            </a:extLst>
          </p:cNvPr>
          <p:cNvSpPr>
            <a:spLocks noGrp="1"/>
          </p:cNvSpPr>
          <p:nvPr>
            <p:ph type="sldNum" sz="quarter" idx="12"/>
          </p:nvPr>
        </p:nvSpPr>
        <p:spPr/>
        <p:txBody>
          <a:bodyPr/>
          <a:lstStyle/>
          <a:p>
            <a:pPr>
              <a:defRPr/>
            </a:pPr>
            <a:fld id="{A2F862E9-20AA-4506-B48D-307118651A95}"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Title 1">
            <a:extLst>
              <a:ext uri="{FF2B5EF4-FFF2-40B4-BE49-F238E27FC236}">
                <a16:creationId xmlns:a16="http://schemas.microsoft.com/office/drawing/2014/main" id="{5A76CCC4-FFD2-413B-87CD-1E3DB87CF3F5}"/>
              </a:ext>
            </a:extLst>
          </p:cNvPr>
          <p:cNvSpPr>
            <a:spLocks noGrp="1"/>
          </p:cNvSpPr>
          <p:nvPr>
            <p:ph type="title" idx="4294967295"/>
          </p:nvPr>
        </p:nvSpPr>
        <p:spPr>
          <a:xfrm>
            <a:off x="0" y="619125"/>
            <a:ext cx="10363200" cy="1595438"/>
          </a:xfrm>
        </p:spPr>
        <p:txBody>
          <a:bodyPr/>
          <a:lstStyle/>
          <a:p>
            <a:pPr fontAlgn="auto">
              <a:spcAft>
                <a:spcPts val="0"/>
              </a:spcAft>
              <a:defRPr/>
            </a:pPr>
            <a:r>
              <a:rPr lang="en-US" altLang="en-US" dirty="0"/>
              <a:t>Adolescence</a:t>
            </a:r>
          </a:p>
        </p:txBody>
      </p:sp>
      <p:sp>
        <p:nvSpPr>
          <p:cNvPr id="285699" name="Content Placeholder 2">
            <a:extLst>
              <a:ext uri="{FF2B5EF4-FFF2-40B4-BE49-F238E27FC236}">
                <a16:creationId xmlns:a16="http://schemas.microsoft.com/office/drawing/2014/main" id="{3D178250-3553-4223-B9B4-45983FE98D56}"/>
              </a:ext>
            </a:extLst>
          </p:cNvPr>
          <p:cNvSpPr>
            <a:spLocks noGrp="1"/>
          </p:cNvSpPr>
          <p:nvPr>
            <p:ph idx="4294967295"/>
          </p:nvPr>
        </p:nvSpPr>
        <p:spPr>
          <a:xfrm>
            <a:off x="0" y="2366963"/>
            <a:ext cx="10363200" cy="3424237"/>
          </a:xfrm>
        </p:spPr>
        <p:txBody>
          <a:bodyPr/>
          <a:lstStyle/>
          <a:p>
            <a:pPr fontAlgn="auto">
              <a:spcAft>
                <a:spcPts val="0"/>
              </a:spcAft>
              <a:defRPr/>
            </a:pPr>
            <a:r>
              <a:rPr lang="en-US" altLang="en-US"/>
              <a:t>Developmental theories, generalizations, and knowledge may not be applicable to all ethnic or cultural groups.</a:t>
            </a:r>
          </a:p>
          <a:p>
            <a:pPr fontAlgn="auto">
              <a:spcAft>
                <a:spcPts val="0"/>
              </a:spcAft>
              <a:defRPr/>
            </a:pPr>
            <a:r>
              <a:rPr lang="en-US" altLang="en-US"/>
              <a:t>This information is meant to help professional school counselors build relationships, assess concerns, and design effective interventions.</a:t>
            </a:r>
          </a:p>
        </p:txBody>
      </p:sp>
      <p:sp>
        <p:nvSpPr>
          <p:cNvPr id="2" name="Footer Placeholder 1">
            <a:extLst>
              <a:ext uri="{FF2B5EF4-FFF2-40B4-BE49-F238E27FC236}">
                <a16:creationId xmlns:a16="http://schemas.microsoft.com/office/drawing/2014/main" id="{F9539B2A-279E-473F-AA93-4D2CE029F4D6}"/>
              </a:ext>
            </a:extLst>
          </p:cNvPr>
          <p:cNvSpPr>
            <a:spLocks noGrp="1"/>
          </p:cNvSpPr>
          <p:nvPr>
            <p:ph type="ftr" sz="quarter" idx="11"/>
          </p:nvPr>
        </p:nvSpPr>
        <p:spPr/>
        <p:txBody>
          <a:bodyPr/>
          <a:lstStyle/>
          <a:p>
            <a:pPr>
              <a:defRPr/>
            </a:pPr>
            <a:r>
              <a:rPr lang="en-US"/>
              <a:t>Chapter 13</a:t>
            </a:r>
          </a:p>
        </p:txBody>
      </p:sp>
      <p:sp>
        <p:nvSpPr>
          <p:cNvPr id="3" name="Slide Number Placeholder 2">
            <a:extLst>
              <a:ext uri="{FF2B5EF4-FFF2-40B4-BE49-F238E27FC236}">
                <a16:creationId xmlns:a16="http://schemas.microsoft.com/office/drawing/2014/main" id="{A20CAED8-7994-415F-84C9-8006B8AD0F73}"/>
              </a:ext>
            </a:extLst>
          </p:cNvPr>
          <p:cNvSpPr>
            <a:spLocks noGrp="1"/>
          </p:cNvSpPr>
          <p:nvPr>
            <p:ph type="sldNum" sz="quarter" idx="12"/>
          </p:nvPr>
        </p:nvSpPr>
        <p:spPr/>
        <p:txBody>
          <a:bodyPr/>
          <a:lstStyle/>
          <a:p>
            <a:pPr>
              <a:defRPr/>
            </a:pPr>
            <a:fld id="{A2F862E9-20AA-4506-B48D-307118651A95}"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a:extLst>
              <a:ext uri="{FF2B5EF4-FFF2-40B4-BE49-F238E27FC236}">
                <a16:creationId xmlns:a16="http://schemas.microsoft.com/office/drawing/2014/main" id="{9F7F8D24-A373-413E-AA92-21FF8AFF7679}"/>
              </a:ext>
            </a:extLst>
          </p:cNvPr>
          <p:cNvSpPr>
            <a:spLocks noGrp="1" noChangeArrowheads="1"/>
          </p:cNvSpPr>
          <p:nvPr>
            <p:ph type="title" idx="4294967295"/>
          </p:nvPr>
        </p:nvSpPr>
        <p:spPr>
          <a:xfrm>
            <a:off x="0" y="304800"/>
            <a:ext cx="8686800" cy="1143000"/>
          </a:xfrm>
        </p:spPr>
        <p:txBody>
          <a:bodyPr/>
          <a:lstStyle/>
          <a:p>
            <a:pPr fontAlgn="auto">
              <a:spcAft>
                <a:spcPts val="0"/>
              </a:spcAft>
              <a:defRPr/>
            </a:pPr>
            <a:r>
              <a:rPr lang="en-US" altLang="en-US" sz="2000"/>
              <a:t>A Counseling Model For </a:t>
            </a:r>
            <a:br>
              <a:rPr lang="en-US" altLang="en-US" sz="2000"/>
            </a:br>
            <a:r>
              <a:rPr lang="en-US" altLang="en-US" sz="2000"/>
              <a:t>Children &amp; Adolescents</a:t>
            </a:r>
          </a:p>
        </p:txBody>
      </p:sp>
      <p:sp>
        <p:nvSpPr>
          <p:cNvPr id="286723" name="Rectangle 3">
            <a:extLst>
              <a:ext uri="{FF2B5EF4-FFF2-40B4-BE49-F238E27FC236}">
                <a16:creationId xmlns:a16="http://schemas.microsoft.com/office/drawing/2014/main" id="{23218FD6-67CF-4C28-9837-DC7C062C4609}"/>
              </a:ext>
            </a:extLst>
          </p:cNvPr>
          <p:cNvSpPr>
            <a:spLocks noGrp="1" noChangeArrowheads="1"/>
          </p:cNvSpPr>
          <p:nvPr>
            <p:ph type="body" idx="4294967295"/>
          </p:nvPr>
        </p:nvSpPr>
        <p:spPr>
          <a:xfrm>
            <a:off x="0" y="2057400"/>
            <a:ext cx="8534400" cy="3276600"/>
          </a:xfrm>
        </p:spPr>
        <p:txBody>
          <a:bodyPr/>
          <a:lstStyle/>
          <a:p>
            <a:pPr fontAlgn="auto">
              <a:spcAft>
                <a:spcPts val="0"/>
              </a:spcAft>
              <a:defRPr/>
            </a:pPr>
            <a:r>
              <a:rPr lang="en-US" altLang="en-US" sz="1800"/>
              <a:t>Individual counseling consists of the following phases:</a:t>
            </a:r>
          </a:p>
          <a:p>
            <a:pPr lvl="1" fontAlgn="auto">
              <a:spcAft>
                <a:spcPts val="0"/>
              </a:spcAft>
              <a:buFont typeface="Verdana" panose="020B0604030504040204" pitchFamily="34" charset="0"/>
              <a:buNone/>
              <a:defRPr/>
            </a:pPr>
            <a:r>
              <a:rPr lang="en-US" altLang="en-US"/>
              <a:t>1. Building a counseling relationship</a:t>
            </a:r>
          </a:p>
          <a:p>
            <a:pPr lvl="1" fontAlgn="auto">
              <a:spcAft>
                <a:spcPts val="0"/>
              </a:spcAft>
              <a:buFont typeface="Verdana" panose="020B0604030504040204" pitchFamily="34" charset="0"/>
              <a:buNone/>
              <a:defRPr/>
            </a:pPr>
            <a:r>
              <a:rPr lang="en-US" altLang="en-US"/>
              <a:t>2. Assessing specific counseling needs</a:t>
            </a:r>
          </a:p>
          <a:p>
            <a:pPr lvl="1" fontAlgn="auto">
              <a:spcAft>
                <a:spcPts val="0"/>
              </a:spcAft>
              <a:buFont typeface="Verdana" panose="020B0604030504040204" pitchFamily="34" charset="0"/>
              <a:buNone/>
              <a:defRPr/>
            </a:pPr>
            <a:r>
              <a:rPr lang="en-US" altLang="en-US"/>
              <a:t>3. Designing and implementing interventions</a:t>
            </a:r>
          </a:p>
          <a:p>
            <a:pPr lvl="1" fontAlgn="auto">
              <a:spcAft>
                <a:spcPts val="0"/>
              </a:spcAft>
              <a:buFont typeface="Verdana" panose="020B0604030504040204" pitchFamily="34" charset="0"/>
              <a:buNone/>
              <a:defRPr/>
            </a:pPr>
            <a:r>
              <a:rPr lang="en-US" altLang="en-US"/>
              <a:t>4. Conducting evaluation and closure</a:t>
            </a:r>
          </a:p>
        </p:txBody>
      </p:sp>
      <p:sp>
        <p:nvSpPr>
          <p:cNvPr id="2" name="Footer Placeholder 1">
            <a:extLst>
              <a:ext uri="{FF2B5EF4-FFF2-40B4-BE49-F238E27FC236}">
                <a16:creationId xmlns:a16="http://schemas.microsoft.com/office/drawing/2014/main" id="{5E32D087-700F-4179-A143-05233912724E}"/>
              </a:ext>
            </a:extLst>
          </p:cNvPr>
          <p:cNvSpPr>
            <a:spLocks noGrp="1"/>
          </p:cNvSpPr>
          <p:nvPr>
            <p:ph type="ftr" sz="quarter" idx="11"/>
          </p:nvPr>
        </p:nvSpPr>
        <p:spPr/>
        <p:txBody>
          <a:bodyPr/>
          <a:lstStyle/>
          <a:p>
            <a:pPr>
              <a:defRPr/>
            </a:pPr>
            <a:r>
              <a:rPr lang="en-US"/>
              <a:t>Chapter 13</a:t>
            </a:r>
          </a:p>
        </p:txBody>
      </p:sp>
      <p:sp>
        <p:nvSpPr>
          <p:cNvPr id="3" name="Slide Number Placeholder 2">
            <a:extLst>
              <a:ext uri="{FF2B5EF4-FFF2-40B4-BE49-F238E27FC236}">
                <a16:creationId xmlns:a16="http://schemas.microsoft.com/office/drawing/2014/main" id="{2EF9D50C-9B49-49A1-81AF-9357C79D600A}"/>
              </a:ext>
            </a:extLst>
          </p:cNvPr>
          <p:cNvSpPr>
            <a:spLocks noGrp="1"/>
          </p:cNvSpPr>
          <p:nvPr>
            <p:ph type="sldNum" sz="quarter" idx="12"/>
          </p:nvPr>
        </p:nvSpPr>
        <p:spPr/>
        <p:txBody>
          <a:bodyPr/>
          <a:lstStyle/>
          <a:p>
            <a:pPr>
              <a:defRPr/>
            </a:pPr>
            <a:fld id="{A2F862E9-20AA-4506-B48D-307118651A95}"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a:extLst>
              <a:ext uri="{FF2B5EF4-FFF2-40B4-BE49-F238E27FC236}">
                <a16:creationId xmlns:a16="http://schemas.microsoft.com/office/drawing/2014/main" id="{7E1E6B07-5AD3-4BBD-976B-3A278622B022}"/>
              </a:ext>
            </a:extLst>
          </p:cNvPr>
          <p:cNvSpPr>
            <a:spLocks noGrp="1" noChangeArrowheads="1"/>
          </p:cNvSpPr>
          <p:nvPr>
            <p:ph type="title" idx="4294967295"/>
          </p:nvPr>
        </p:nvSpPr>
        <p:spPr>
          <a:xfrm>
            <a:off x="4038600" y="131763"/>
            <a:ext cx="8153400" cy="1143000"/>
          </a:xfrm>
        </p:spPr>
        <p:txBody>
          <a:bodyPr/>
          <a:lstStyle/>
          <a:p>
            <a:pPr fontAlgn="auto">
              <a:spcAft>
                <a:spcPts val="0"/>
              </a:spcAft>
              <a:defRPr/>
            </a:pPr>
            <a:r>
              <a:rPr lang="en-US" altLang="en-US" sz="2800" b="1" dirty="0"/>
              <a:t>Building A Counseling Relationship</a:t>
            </a:r>
          </a:p>
        </p:txBody>
      </p:sp>
      <p:sp>
        <p:nvSpPr>
          <p:cNvPr id="287747" name="Rectangle 3">
            <a:extLst>
              <a:ext uri="{FF2B5EF4-FFF2-40B4-BE49-F238E27FC236}">
                <a16:creationId xmlns:a16="http://schemas.microsoft.com/office/drawing/2014/main" id="{E92D8386-4C77-476A-BDEB-D9E1D3E3A3A4}"/>
              </a:ext>
            </a:extLst>
          </p:cNvPr>
          <p:cNvSpPr>
            <a:spLocks noGrp="1" noChangeArrowheads="1"/>
          </p:cNvSpPr>
          <p:nvPr>
            <p:ph type="body" idx="4294967295"/>
          </p:nvPr>
        </p:nvSpPr>
        <p:spPr>
          <a:xfrm>
            <a:off x="1916113" y="1274763"/>
            <a:ext cx="10275887" cy="4791075"/>
          </a:xfrm>
        </p:spPr>
        <p:txBody>
          <a:bodyPr/>
          <a:lstStyle/>
          <a:p>
            <a:pPr fontAlgn="auto">
              <a:lnSpc>
                <a:spcPct val="90000"/>
              </a:lnSpc>
              <a:spcAft>
                <a:spcPts val="0"/>
              </a:spcAft>
              <a:defRPr/>
            </a:pPr>
            <a:r>
              <a:rPr lang="en-US" altLang="en-US" sz="1800" dirty="0"/>
              <a:t>Key factors involved in establishing a relationship include:</a:t>
            </a:r>
          </a:p>
          <a:p>
            <a:pPr lvl="1" fontAlgn="auto">
              <a:lnSpc>
                <a:spcPct val="90000"/>
              </a:lnSpc>
              <a:spcAft>
                <a:spcPts val="0"/>
              </a:spcAft>
              <a:defRPr/>
            </a:pPr>
            <a:r>
              <a:rPr lang="en-US" altLang="en-US" b="1" dirty="0"/>
              <a:t>Establishing rapport</a:t>
            </a:r>
          </a:p>
          <a:p>
            <a:pPr lvl="2" fontAlgn="auto">
              <a:lnSpc>
                <a:spcPct val="90000"/>
              </a:lnSpc>
              <a:spcAft>
                <a:spcPts val="0"/>
              </a:spcAft>
              <a:defRPr/>
            </a:pPr>
            <a:r>
              <a:rPr lang="en-US" altLang="en-US" sz="1800" dirty="0"/>
              <a:t>Tailor the responses and interactions to fit the specific needs of each student, taking into account developmental experiences, sociocultural background, and reasons for referral.</a:t>
            </a:r>
          </a:p>
          <a:p>
            <a:pPr lvl="2" fontAlgn="auto">
              <a:lnSpc>
                <a:spcPct val="90000"/>
              </a:lnSpc>
              <a:spcAft>
                <a:spcPts val="0"/>
              </a:spcAft>
              <a:defRPr/>
            </a:pPr>
            <a:r>
              <a:rPr lang="en-US" altLang="en-US" sz="1800" dirty="0"/>
              <a:t>Be willing to enter completely into the student’s world, with no preconceptions, expectations, or agenda.</a:t>
            </a:r>
          </a:p>
          <a:p>
            <a:pPr lvl="2" fontAlgn="auto">
              <a:lnSpc>
                <a:spcPct val="90000"/>
              </a:lnSpc>
              <a:spcAft>
                <a:spcPts val="0"/>
              </a:spcAft>
              <a:defRPr/>
            </a:pPr>
            <a:r>
              <a:rPr lang="en-US" altLang="en-US" sz="1800" dirty="0"/>
              <a:t>Play and art media are good approaches with young children; games for older children.</a:t>
            </a:r>
          </a:p>
          <a:p>
            <a:pPr lvl="1" fontAlgn="auto">
              <a:lnSpc>
                <a:spcPct val="90000"/>
              </a:lnSpc>
              <a:spcAft>
                <a:spcPts val="0"/>
              </a:spcAft>
              <a:defRPr/>
            </a:pPr>
            <a:r>
              <a:rPr lang="en-US" altLang="en-US" b="1" dirty="0"/>
              <a:t>Clarifying the counseling role</a:t>
            </a:r>
          </a:p>
          <a:p>
            <a:pPr lvl="2" fontAlgn="auto">
              <a:lnSpc>
                <a:spcPct val="90000"/>
              </a:lnSpc>
              <a:spcAft>
                <a:spcPts val="0"/>
              </a:spcAft>
              <a:defRPr/>
            </a:pPr>
            <a:r>
              <a:rPr lang="en-US" altLang="en-US" sz="1800" dirty="0"/>
              <a:t>Provide an age-appropriate explanation of the purpose and nature of the counseling relationship.</a:t>
            </a:r>
          </a:p>
          <a:p>
            <a:pPr lvl="1" fontAlgn="auto">
              <a:lnSpc>
                <a:spcPct val="90000"/>
              </a:lnSpc>
              <a:spcAft>
                <a:spcPts val="0"/>
              </a:spcAft>
              <a:defRPr/>
            </a:pPr>
            <a:r>
              <a:rPr lang="en-US" altLang="en-US" b="1" dirty="0"/>
              <a:t>Explaining confidentiality</a:t>
            </a:r>
          </a:p>
          <a:p>
            <a:pPr lvl="2" fontAlgn="auto">
              <a:lnSpc>
                <a:spcPct val="90000"/>
              </a:lnSpc>
              <a:spcAft>
                <a:spcPts val="0"/>
              </a:spcAft>
              <a:defRPr/>
            </a:pPr>
            <a:r>
              <a:rPr lang="en-US" altLang="en-US" sz="1800" dirty="0"/>
              <a:t>Professional school counselors are responsible for protecting information received through confidential counseling relationships with students, unless there is a clear and present danger to the student and/or individuals.</a:t>
            </a:r>
          </a:p>
        </p:txBody>
      </p:sp>
      <p:sp>
        <p:nvSpPr>
          <p:cNvPr id="2" name="Footer Placeholder 1">
            <a:extLst>
              <a:ext uri="{FF2B5EF4-FFF2-40B4-BE49-F238E27FC236}">
                <a16:creationId xmlns:a16="http://schemas.microsoft.com/office/drawing/2014/main" id="{654F1B1A-B0AF-42FF-B94A-48FED6FF4FFE}"/>
              </a:ext>
            </a:extLst>
          </p:cNvPr>
          <p:cNvSpPr>
            <a:spLocks noGrp="1"/>
          </p:cNvSpPr>
          <p:nvPr>
            <p:ph type="ftr" sz="quarter" idx="11"/>
          </p:nvPr>
        </p:nvSpPr>
        <p:spPr/>
        <p:txBody>
          <a:bodyPr/>
          <a:lstStyle/>
          <a:p>
            <a:pPr>
              <a:defRPr/>
            </a:pPr>
            <a:r>
              <a:rPr lang="en-US"/>
              <a:t>Chapter 13</a:t>
            </a:r>
          </a:p>
        </p:txBody>
      </p:sp>
      <p:sp>
        <p:nvSpPr>
          <p:cNvPr id="3" name="Slide Number Placeholder 2">
            <a:extLst>
              <a:ext uri="{FF2B5EF4-FFF2-40B4-BE49-F238E27FC236}">
                <a16:creationId xmlns:a16="http://schemas.microsoft.com/office/drawing/2014/main" id="{2975BDBA-6B50-4E22-8B27-F6C607BB5EA4}"/>
              </a:ext>
            </a:extLst>
          </p:cNvPr>
          <p:cNvSpPr>
            <a:spLocks noGrp="1"/>
          </p:cNvSpPr>
          <p:nvPr>
            <p:ph type="sldNum" sz="quarter" idx="12"/>
          </p:nvPr>
        </p:nvSpPr>
        <p:spPr/>
        <p:txBody>
          <a:bodyPr/>
          <a:lstStyle/>
          <a:p>
            <a:pPr>
              <a:defRPr/>
            </a:pPr>
            <a:fld id="{A2F862E9-20AA-4506-B48D-307118651A95}"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a:extLst>
              <a:ext uri="{FF2B5EF4-FFF2-40B4-BE49-F238E27FC236}">
                <a16:creationId xmlns:a16="http://schemas.microsoft.com/office/drawing/2014/main" id="{316116FF-FBDC-4AF9-95D2-BE76687A2143}"/>
              </a:ext>
            </a:extLst>
          </p:cNvPr>
          <p:cNvSpPr>
            <a:spLocks noGrp="1" noChangeArrowheads="1"/>
          </p:cNvSpPr>
          <p:nvPr>
            <p:ph type="title" idx="4294967295"/>
          </p:nvPr>
        </p:nvSpPr>
        <p:spPr>
          <a:xfrm>
            <a:off x="0" y="381000"/>
            <a:ext cx="7924800" cy="914400"/>
          </a:xfrm>
        </p:spPr>
        <p:txBody>
          <a:bodyPr/>
          <a:lstStyle/>
          <a:p>
            <a:pPr fontAlgn="auto">
              <a:spcAft>
                <a:spcPts val="0"/>
              </a:spcAft>
              <a:defRPr/>
            </a:pPr>
            <a:r>
              <a:rPr lang="en-US" altLang="en-US" sz="1800"/>
              <a:t>Assessing Specific Counseling Needs</a:t>
            </a:r>
          </a:p>
        </p:txBody>
      </p:sp>
      <p:sp>
        <p:nvSpPr>
          <p:cNvPr id="288771" name="Rectangle 3">
            <a:extLst>
              <a:ext uri="{FF2B5EF4-FFF2-40B4-BE49-F238E27FC236}">
                <a16:creationId xmlns:a16="http://schemas.microsoft.com/office/drawing/2014/main" id="{E0250385-A819-4BBE-A651-D6015CEFD000}"/>
              </a:ext>
            </a:extLst>
          </p:cNvPr>
          <p:cNvSpPr>
            <a:spLocks noGrp="1" noChangeArrowheads="1"/>
          </p:cNvSpPr>
          <p:nvPr>
            <p:ph type="body" idx="4294967295"/>
          </p:nvPr>
        </p:nvSpPr>
        <p:spPr>
          <a:xfrm>
            <a:off x="0" y="2057400"/>
            <a:ext cx="7924800" cy="4800600"/>
          </a:xfrm>
        </p:spPr>
        <p:txBody>
          <a:bodyPr/>
          <a:lstStyle/>
          <a:p>
            <a:pPr fontAlgn="auto">
              <a:lnSpc>
                <a:spcPct val="90000"/>
              </a:lnSpc>
              <a:spcAft>
                <a:spcPts val="0"/>
              </a:spcAft>
              <a:defRPr/>
            </a:pPr>
            <a:r>
              <a:rPr lang="en-US" altLang="en-US" sz="1800"/>
              <a:t>The purpose of assessment is to have a better understanding of the child’s needs and to establish goals to meet those needs.</a:t>
            </a:r>
          </a:p>
          <a:p>
            <a:pPr fontAlgn="auto">
              <a:lnSpc>
                <a:spcPct val="90000"/>
              </a:lnSpc>
              <a:spcAft>
                <a:spcPts val="0"/>
              </a:spcAft>
              <a:defRPr/>
            </a:pPr>
            <a:r>
              <a:rPr lang="en-US" altLang="en-US" sz="1800"/>
              <a:t>By evaluating counseling needs through interviews, informal assessment, and formal assessment, the professional school counselor can gain a better understanding of the student’s development and concerns.</a:t>
            </a:r>
          </a:p>
          <a:p>
            <a:pPr fontAlgn="auto">
              <a:lnSpc>
                <a:spcPct val="90000"/>
              </a:lnSpc>
              <a:spcAft>
                <a:spcPts val="0"/>
              </a:spcAft>
              <a:defRPr/>
            </a:pPr>
            <a:r>
              <a:rPr lang="en-US" altLang="en-US" sz="1800"/>
              <a:t>This understanding can be used to set goals, design and implement interventions, and evaluate the counseling process.</a:t>
            </a:r>
          </a:p>
        </p:txBody>
      </p:sp>
      <p:sp>
        <p:nvSpPr>
          <p:cNvPr id="2" name="Footer Placeholder 1">
            <a:extLst>
              <a:ext uri="{FF2B5EF4-FFF2-40B4-BE49-F238E27FC236}">
                <a16:creationId xmlns:a16="http://schemas.microsoft.com/office/drawing/2014/main" id="{34EB2621-3259-4DE8-9413-06B31CA7C4F7}"/>
              </a:ext>
            </a:extLst>
          </p:cNvPr>
          <p:cNvSpPr>
            <a:spLocks noGrp="1"/>
          </p:cNvSpPr>
          <p:nvPr>
            <p:ph type="ftr" sz="quarter" idx="11"/>
          </p:nvPr>
        </p:nvSpPr>
        <p:spPr/>
        <p:txBody>
          <a:bodyPr/>
          <a:lstStyle/>
          <a:p>
            <a:pPr>
              <a:defRPr/>
            </a:pPr>
            <a:r>
              <a:rPr lang="en-US"/>
              <a:t>Chapter 13</a:t>
            </a:r>
          </a:p>
        </p:txBody>
      </p:sp>
      <p:sp>
        <p:nvSpPr>
          <p:cNvPr id="3" name="Slide Number Placeholder 2">
            <a:extLst>
              <a:ext uri="{FF2B5EF4-FFF2-40B4-BE49-F238E27FC236}">
                <a16:creationId xmlns:a16="http://schemas.microsoft.com/office/drawing/2014/main" id="{70A17384-6C1A-49D9-9EF7-BFB8515FDAB4}"/>
              </a:ext>
            </a:extLst>
          </p:cNvPr>
          <p:cNvSpPr>
            <a:spLocks noGrp="1"/>
          </p:cNvSpPr>
          <p:nvPr>
            <p:ph type="sldNum" sz="quarter" idx="12"/>
          </p:nvPr>
        </p:nvSpPr>
        <p:spPr/>
        <p:txBody>
          <a:bodyPr/>
          <a:lstStyle/>
          <a:p>
            <a:pPr>
              <a:defRPr/>
            </a:pPr>
            <a:fld id="{A2F862E9-20AA-4506-B48D-307118651A95}"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a:extLst>
              <a:ext uri="{FF2B5EF4-FFF2-40B4-BE49-F238E27FC236}">
                <a16:creationId xmlns:a16="http://schemas.microsoft.com/office/drawing/2014/main" id="{2EE498E4-137D-466C-8356-8FF5680B42AE}"/>
              </a:ext>
            </a:extLst>
          </p:cNvPr>
          <p:cNvSpPr>
            <a:spLocks noGrp="1" noChangeArrowheads="1"/>
          </p:cNvSpPr>
          <p:nvPr>
            <p:ph type="title" idx="4294967295"/>
          </p:nvPr>
        </p:nvSpPr>
        <p:spPr>
          <a:xfrm>
            <a:off x="0" y="152400"/>
            <a:ext cx="8839200" cy="1295400"/>
          </a:xfrm>
        </p:spPr>
        <p:txBody>
          <a:bodyPr/>
          <a:lstStyle/>
          <a:p>
            <a:pPr fontAlgn="auto">
              <a:spcAft>
                <a:spcPts val="0"/>
              </a:spcAft>
              <a:defRPr/>
            </a:pPr>
            <a:r>
              <a:rPr lang="en-US" altLang="en-US" sz="1800" dirty="0"/>
              <a:t>Assessing Specific Counseling Needs</a:t>
            </a:r>
            <a:br>
              <a:rPr lang="en-US" altLang="en-US" sz="1800" dirty="0"/>
            </a:br>
            <a:endParaRPr lang="en-US" altLang="en-US" sz="1800" dirty="0"/>
          </a:p>
        </p:txBody>
      </p:sp>
      <p:sp>
        <p:nvSpPr>
          <p:cNvPr id="289795" name="Rectangle 3">
            <a:extLst>
              <a:ext uri="{FF2B5EF4-FFF2-40B4-BE49-F238E27FC236}">
                <a16:creationId xmlns:a16="http://schemas.microsoft.com/office/drawing/2014/main" id="{706118E2-9E2D-4F2D-B951-C83AC09043C6}"/>
              </a:ext>
            </a:extLst>
          </p:cNvPr>
          <p:cNvSpPr>
            <a:spLocks noGrp="1" noChangeArrowheads="1"/>
          </p:cNvSpPr>
          <p:nvPr>
            <p:ph type="body" idx="4294967295"/>
          </p:nvPr>
        </p:nvSpPr>
        <p:spPr>
          <a:xfrm>
            <a:off x="1657350" y="1327150"/>
            <a:ext cx="10534650" cy="5149850"/>
          </a:xfrm>
        </p:spPr>
        <p:txBody>
          <a:bodyPr/>
          <a:lstStyle/>
          <a:p>
            <a:pPr fontAlgn="auto">
              <a:spcAft>
                <a:spcPts val="0"/>
              </a:spcAft>
              <a:defRPr/>
            </a:pPr>
            <a:r>
              <a:rPr lang="en-US" altLang="en-US" sz="1600" b="1" dirty="0"/>
              <a:t>Assessing counseling needs can be done through:</a:t>
            </a:r>
          </a:p>
          <a:p>
            <a:pPr lvl="1" fontAlgn="auto">
              <a:spcAft>
                <a:spcPts val="0"/>
              </a:spcAft>
              <a:defRPr/>
            </a:pPr>
            <a:r>
              <a:rPr lang="en-US" altLang="en-US" sz="1600" dirty="0">
                <a:solidFill>
                  <a:srgbClr val="FFFF00"/>
                </a:solidFill>
              </a:rPr>
              <a:t>Exploring student concerns</a:t>
            </a:r>
          </a:p>
          <a:p>
            <a:pPr lvl="2" fontAlgn="auto">
              <a:spcAft>
                <a:spcPts val="0"/>
              </a:spcAft>
              <a:defRPr/>
            </a:pPr>
            <a:r>
              <a:rPr lang="en-US" altLang="en-US" sz="1800" dirty="0"/>
              <a:t>This process begins with an informal interview.</a:t>
            </a:r>
          </a:p>
          <a:p>
            <a:pPr lvl="2" fontAlgn="auto">
              <a:spcAft>
                <a:spcPts val="0"/>
              </a:spcAft>
              <a:defRPr/>
            </a:pPr>
            <a:r>
              <a:rPr lang="en-US" altLang="en-US" sz="1800" dirty="0"/>
              <a:t>A complete developmental assessment includes:</a:t>
            </a:r>
          </a:p>
          <a:p>
            <a:pPr lvl="3" fontAlgn="auto">
              <a:spcAft>
                <a:spcPts val="0"/>
              </a:spcAft>
              <a:defRPr/>
            </a:pPr>
            <a:r>
              <a:rPr lang="en-US" altLang="en-US" sz="1800" dirty="0"/>
              <a:t>Student’s concerns</a:t>
            </a:r>
          </a:p>
          <a:p>
            <a:pPr lvl="3" fontAlgn="auto">
              <a:spcAft>
                <a:spcPts val="0"/>
              </a:spcAft>
              <a:defRPr/>
            </a:pPr>
            <a:r>
              <a:rPr lang="en-US" altLang="en-US" sz="1800" dirty="0"/>
              <a:t>Physical, cognitive, emotional, and social development</a:t>
            </a:r>
          </a:p>
          <a:p>
            <a:pPr lvl="3" fontAlgn="auto">
              <a:spcAft>
                <a:spcPts val="0"/>
              </a:spcAft>
              <a:defRPr/>
            </a:pPr>
            <a:r>
              <a:rPr lang="en-US" altLang="en-US" sz="1800" dirty="0"/>
              <a:t>Relationships between the child, parents, siblings, classmates, and teachers</a:t>
            </a:r>
          </a:p>
          <a:p>
            <a:pPr lvl="3" fontAlgn="auto">
              <a:spcAft>
                <a:spcPts val="0"/>
              </a:spcAft>
              <a:defRPr/>
            </a:pPr>
            <a:r>
              <a:rPr lang="en-US" altLang="en-US" sz="1800" dirty="0"/>
              <a:t>Student’s school experiences</a:t>
            </a:r>
          </a:p>
          <a:p>
            <a:pPr lvl="3" fontAlgn="auto">
              <a:spcAft>
                <a:spcPts val="0"/>
              </a:spcAft>
              <a:defRPr/>
            </a:pPr>
            <a:r>
              <a:rPr lang="en-US" altLang="en-US" sz="1800" dirty="0"/>
              <a:t>Strengths, talents, and support systems</a:t>
            </a:r>
          </a:p>
          <a:p>
            <a:pPr lvl="1" fontAlgn="auto">
              <a:spcAft>
                <a:spcPts val="0"/>
              </a:spcAft>
              <a:defRPr/>
            </a:pPr>
            <a:r>
              <a:rPr lang="en-US" altLang="en-US" sz="1600" dirty="0">
                <a:solidFill>
                  <a:srgbClr val="FFFF00"/>
                </a:solidFill>
              </a:rPr>
              <a:t>Informal Assessment</a:t>
            </a:r>
          </a:p>
          <a:p>
            <a:pPr lvl="2" fontAlgn="auto">
              <a:spcAft>
                <a:spcPts val="0"/>
              </a:spcAft>
              <a:defRPr/>
            </a:pPr>
            <a:r>
              <a:rPr lang="en-US" altLang="en-US" sz="1800" dirty="0"/>
              <a:t>Qualitative activities and observations</a:t>
            </a:r>
          </a:p>
          <a:p>
            <a:pPr lvl="1" fontAlgn="auto">
              <a:spcAft>
                <a:spcPts val="0"/>
              </a:spcAft>
              <a:defRPr/>
            </a:pPr>
            <a:r>
              <a:rPr lang="en-US" altLang="en-US" sz="1600" dirty="0">
                <a:solidFill>
                  <a:srgbClr val="FFFF00"/>
                </a:solidFill>
              </a:rPr>
              <a:t>Formal Assessment</a:t>
            </a:r>
          </a:p>
          <a:p>
            <a:pPr lvl="2" fontAlgn="auto">
              <a:spcAft>
                <a:spcPts val="0"/>
              </a:spcAft>
              <a:defRPr/>
            </a:pPr>
            <a:r>
              <a:rPr lang="en-US" altLang="en-US" sz="1800" dirty="0"/>
              <a:t>Standardized measurements</a:t>
            </a:r>
          </a:p>
        </p:txBody>
      </p:sp>
      <p:sp>
        <p:nvSpPr>
          <p:cNvPr id="2" name="Footer Placeholder 1">
            <a:extLst>
              <a:ext uri="{FF2B5EF4-FFF2-40B4-BE49-F238E27FC236}">
                <a16:creationId xmlns:a16="http://schemas.microsoft.com/office/drawing/2014/main" id="{893304EF-DD9E-4BF5-890F-E8E55E6DB346}"/>
              </a:ext>
            </a:extLst>
          </p:cNvPr>
          <p:cNvSpPr>
            <a:spLocks noGrp="1"/>
          </p:cNvSpPr>
          <p:nvPr>
            <p:ph type="ftr" sz="quarter" idx="11"/>
          </p:nvPr>
        </p:nvSpPr>
        <p:spPr/>
        <p:txBody>
          <a:bodyPr/>
          <a:lstStyle/>
          <a:p>
            <a:pPr>
              <a:defRPr/>
            </a:pPr>
            <a:r>
              <a:rPr lang="en-US"/>
              <a:t>Chapter 13</a:t>
            </a:r>
          </a:p>
        </p:txBody>
      </p:sp>
      <p:sp>
        <p:nvSpPr>
          <p:cNvPr id="3" name="Slide Number Placeholder 2">
            <a:extLst>
              <a:ext uri="{FF2B5EF4-FFF2-40B4-BE49-F238E27FC236}">
                <a16:creationId xmlns:a16="http://schemas.microsoft.com/office/drawing/2014/main" id="{E9DC5804-7A7C-4D4B-89C2-7A41B768AA83}"/>
              </a:ext>
            </a:extLst>
          </p:cNvPr>
          <p:cNvSpPr>
            <a:spLocks noGrp="1"/>
          </p:cNvSpPr>
          <p:nvPr>
            <p:ph type="sldNum" sz="quarter" idx="12"/>
          </p:nvPr>
        </p:nvSpPr>
        <p:spPr/>
        <p:txBody>
          <a:bodyPr/>
          <a:lstStyle/>
          <a:p>
            <a:pPr>
              <a:defRPr/>
            </a:pPr>
            <a:fld id="{A2F862E9-20AA-4506-B48D-307118651A95}"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a:extLst>
              <a:ext uri="{FF2B5EF4-FFF2-40B4-BE49-F238E27FC236}">
                <a16:creationId xmlns:a16="http://schemas.microsoft.com/office/drawing/2014/main" id="{CAA3067A-3E75-4D32-819B-8161809EB8D6}"/>
              </a:ext>
            </a:extLst>
          </p:cNvPr>
          <p:cNvSpPr>
            <a:spLocks noGrp="1" noChangeArrowheads="1"/>
          </p:cNvSpPr>
          <p:nvPr>
            <p:ph type="title" idx="4294967295"/>
          </p:nvPr>
        </p:nvSpPr>
        <p:spPr>
          <a:xfrm>
            <a:off x="3276600" y="1066800"/>
            <a:ext cx="8915400" cy="762000"/>
          </a:xfrm>
        </p:spPr>
        <p:txBody>
          <a:bodyPr/>
          <a:lstStyle/>
          <a:p>
            <a:pPr fontAlgn="auto">
              <a:spcAft>
                <a:spcPts val="0"/>
              </a:spcAft>
              <a:defRPr/>
            </a:pPr>
            <a:r>
              <a:rPr lang="en-US" altLang="en-US" sz="1800"/>
              <a:t>Designing &amp; Implementing Interventions</a:t>
            </a:r>
          </a:p>
        </p:txBody>
      </p:sp>
      <p:sp>
        <p:nvSpPr>
          <p:cNvPr id="290819" name="Rectangle 3">
            <a:extLst>
              <a:ext uri="{FF2B5EF4-FFF2-40B4-BE49-F238E27FC236}">
                <a16:creationId xmlns:a16="http://schemas.microsoft.com/office/drawing/2014/main" id="{C86927CA-A785-4A7A-94BE-81A9A68643F0}"/>
              </a:ext>
            </a:extLst>
          </p:cNvPr>
          <p:cNvSpPr>
            <a:spLocks noGrp="1" noChangeArrowheads="1"/>
          </p:cNvSpPr>
          <p:nvPr>
            <p:ph type="body" idx="4294967295"/>
          </p:nvPr>
        </p:nvSpPr>
        <p:spPr>
          <a:xfrm>
            <a:off x="0" y="2133600"/>
            <a:ext cx="7162800" cy="4343400"/>
          </a:xfrm>
        </p:spPr>
        <p:txBody>
          <a:bodyPr/>
          <a:lstStyle/>
          <a:p>
            <a:pPr fontAlgn="auto">
              <a:lnSpc>
                <a:spcPct val="90000"/>
              </a:lnSpc>
              <a:spcAft>
                <a:spcPts val="0"/>
              </a:spcAft>
              <a:defRPr/>
            </a:pPr>
            <a:r>
              <a:rPr lang="en-US" altLang="en-US" sz="1600"/>
              <a:t>When designing interventions one must consider developmental level, personality characteristics, and particular circumstances. </a:t>
            </a:r>
          </a:p>
          <a:p>
            <a:pPr fontAlgn="auto">
              <a:lnSpc>
                <a:spcPct val="90000"/>
              </a:lnSpc>
              <a:spcAft>
                <a:spcPts val="0"/>
              </a:spcAft>
              <a:defRPr/>
            </a:pPr>
            <a:r>
              <a:rPr lang="en-US" altLang="en-US" sz="1600"/>
              <a:t>Other considerations include time constraints, teacher and parent support, and professional school counselor’s level of expertise.</a:t>
            </a:r>
          </a:p>
          <a:p>
            <a:pPr fontAlgn="auto">
              <a:lnSpc>
                <a:spcPct val="90000"/>
              </a:lnSpc>
              <a:spcAft>
                <a:spcPts val="0"/>
              </a:spcAft>
              <a:defRPr/>
            </a:pPr>
            <a:r>
              <a:rPr lang="en-US" altLang="en-US" sz="1600"/>
              <a:t>If it becomes apparent that the student’s problems are more serious and chronic, the professional school counselor will want to refer him or her to mental health counselors or other helping professionals within the school or community.</a:t>
            </a:r>
          </a:p>
        </p:txBody>
      </p:sp>
      <p:sp>
        <p:nvSpPr>
          <p:cNvPr id="2" name="Footer Placeholder 1">
            <a:extLst>
              <a:ext uri="{FF2B5EF4-FFF2-40B4-BE49-F238E27FC236}">
                <a16:creationId xmlns:a16="http://schemas.microsoft.com/office/drawing/2014/main" id="{9C1134B5-9351-4C5B-AF3D-11F9D345E91C}"/>
              </a:ext>
            </a:extLst>
          </p:cNvPr>
          <p:cNvSpPr>
            <a:spLocks noGrp="1"/>
          </p:cNvSpPr>
          <p:nvPr>
            <p:ph type="ftr" sz="quarter" idx="11"/>
          </p:nvPr>
        </p:nvSpPr>
        <p:spPr/>
        <p:txBody>
          <a:bodyPr/>
          <a:lstStyle/>
          <a:p>
            <a:pPr>
              <a:defRPr/>
            </a:pPr>
            <a:r>
              <a:rPr lang="en-US"/>
              <a:t>Chapter 13</a:t>
            </a:r>
          </a:p>
        </p:txBody>
      </p:sp>
      <p:sp>
        <p:nvSpPr>
          <p:cNvPr id="3" name="Slide Number Placeholder 2">
            <a:extLst>
              <a:ext uri="{FF2B5EF4-FFF2-40B4-BE49-F238E27FC236}">
                <a16:creationId xmlns:a16="http://schemas.microsoft.com/office/drawing/2014/main" id="{8591543E-D1F1-4CEE-8FB9-3B85BB8782E5}"/>
              </a:ext>
            </a:extLst>
          </p:cNvPr>
          <p:cNvSpPr>
            <a:spLocks noGrp="1"/>
          </p:cNvSpPr>
          <p:nvPr>
            <p:ph type="sldNum" sz="quarter" idx="12"/>
          </p:nvPr>
        </p:nvSpPr>
        <p:spPr/>
        <p:txBody>
          <a:bodyPr/>
          <a:lstStyle/>
          <a:p>
            <a:pPr>
              <a:defRPr/>
            </a:pPr>
            <a:fld id="{A2F862E9-20AA-4506-B48D-307118651A95}"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a:extLst>
              <a:ext uri="{FF2B5EF4-FFF2-40B4-BE49-F238E27FC236}">
                <a16:creationId xmlns:a16="http://schemas.microsoft.com/office/drawing/2014/main" id="{22699404-E7BE-4C35-A357-7F631918B399}"/>
              </a:ext>
            </a:extLst>
          </p:cNvPr>
          <p:cNvSpPr>
            <a:spLocks noGrp="1" noChangeArrowheads="1"/>
          </p:cNvSpPr>
          <p:nvPr>
            <p:ph type="title" idx="4294967295"/>
          </p:nvPr>
        </p:nvSpPr>
        <p:spPr>
          <a:xfrm>
            <a:off x="2362200" y="457200"/>
            <a:ext cx="9829800" cy="1295400"/>
          </a:xfrm>
        </p:spPr>
        <p:txBody>
          <a:bodyPr/>
          <a:lstStyle/>
          <a:p>
            <a:pPr fontAlgn="auto">
              <a:spcAft>
                <a:spcPts val="0"/>
              </a:spcAft>
              <a:defRPr/>
            </a:pPr>
            <a:r>
              <a:rPr lang="en-US" altLang="en-US" sz="1600"/>
              <a:t>Designing &amp; Implementing Interventions (cont.)</a:t>
            </a:r>
          </a:p>
        </p:txBody>
      </p:sp>
      <p:sp>
        <p:nvSpPr>
          <p:cNvPr id="291843" name="Rectangle 3">
            <a:extLst>
              <a:ext uri="{FF2B5EF4-FFF2-40B4-BE49-F238E27FC236}">
                <a16:creationId xmlns:a16="http://schemas.microsoft.com/office/drawing/2014/main" id="{ED5BD718-F095-4062-AA29-932DBCA30176}"/>
              </a:ext>
            </a:extLst>
          </p:cNvPr>
          <p:cNvSpPr>
            <a:spLocks noGrp="1" noChangeArrowheads="1"/>
          </p:cNvSpPr>
          <p:nvPr>
            <p:ph type="body" idx="4294967295"/>
          </p:nvPr>
        </p:nvSpPr>
        <p:spPr>
          <a:xfrm>
            <a:off x="0" y="1981200"/>
            <a:ext cx="8763000" cy="5257800"/>
          </a:xfrm>
        </p:spPr>
        <p:txBody>
          <a:bodyPr/>
          <a:lstStyle/>
          <a:p>
            <a:pPr fontAlgn="auto">
              <a:spcAft>
                <a:spcPts val="0"/>
              </a:spcAft>
              <a:defRPr/>
            </a:pPr>
            <a:r>
              <a:rPr lang="en-US" altLang="en-US" sz="1700" b="1"/>
              <a:t>Professional school counselors must be intentional and flexible when designing interventions.</a:t>
            </a:r>
          </a:p>
          <a:p>
            <a:pPr lvl="1" fontAlgn="auto">
              <a:spcAft>
                <a:spcPts val="0"/>
              </a:spcAft>
              <a:defRPr/>
            </a:pPr>
            <a:r>
              <a:rPr lang="en-US" altLang="en-US" sz="1600"/>
              <a:t>Being intentional means taking steps to set goals for counseling collaboratively with students.</a:t>
            </a:r>
          </a:p>
          <a:p>
            <a:pPr lvl="1" fontAlgn="auto">
              <a:spcAft>
                <a:spcPts val="0"/>
              </a:spcAft>
              <a:defRPr/>
            </a:pPr>
            <a:r>
              <a:rPr lang="en-US" altLang="en-US" sz="1600"/>
              <a:t>Being flexible includes recognizing that no single counseling approach is best for all students.</a:t>
            </a:r>
          </a:p>
          <a:p>
            <a:pPr lvl="1" fontAlgn="auto">
              <a:spcAft>
                <a:spcPts val="0"/>
              </a:spcAft>
              <a:defRPr/>
            </a:pPr>
            <a:r>
              <a:rPr lang="en-US" altLang="en-US" sz="1600"/>
              <a:t>Professional school counselors can intentionally plan interventions by asking specific questions, such as:</a:t>
            </a:r>
          </a:p>
          <a:p>
            <a:pPr lvl="2" fontAlgn="auto">
              <a:spcAft>
                <a:spcPts val="0"/>
              </a:spcAft>
              <a:defRPr/>
            </a:pPr>
            <a:r>
              <a:rPr lang="en-US" altLang="en-US"/>
              <a:t>Vision: How could things be better?</a:t>
            </a:r>
          </a:p>
          <a:p>
            <a:pPr lvl="2" fontAlgn="auto">
              <a:spcAft>
                <a:spcPts val="0"/>
              </a:spcAft>
              <a:defRPr/>
            </a:pPr>
            <a:r>
              <a:rPr lang="en-US" altLang="en-US"/>
              <a:t>Goal Setting: What needs to be worked on?</a:t>
            </a:r>
          </a:p>
          <a:p>
            <a:pPr lvl="2" fontAlgn="auto">
              <a:spcAft>
                <a:spcPts val="0"/>
              </a:spcAft>
              <a:defRPr/>
            </a:pPr>
            <a:r>
              <a:rPr lang="en-US" altLang="en-US"/>
              <a:t>Analysis: What is getting in the way of resolving the problem?</a:t>
            </a:r>
          </a:p>
          <a:p>
            <a:pPr lvl="2" fontAlgn="auto">
              <a:spcAft>
                <a:spcPts val="0"/>
              </a:spcAft>
              <a:defRPr/>
            </a:pPr>
            <a:r>
              <a:rPr lang="en-US" altLang="en-US"/>
              <a:t>Objective: What specifically does the student want to change?</a:t>
            </a:r>
          </a:p>
          <a:p>
            <a:pPr lvl="2" fontAlgn="auto">
              <a:spcAft>
                <a:spcPts val="0"/>
              </a:spcAft>
              <a:defRPr/>
            </a:pPr>
            <a:r>
              <a:rPr lang="en-US" altLang="en-US"/>
              <a:t>Exploration of interventions: What has already been tried?</a:t>
            </a:r>
          </a:p>
        </p:txBody>
      </p:sp>
      <p:sp>
        <p:nvSpPr>
          <p:cNvPr id="2" name="Footer Placeholder 1">
            <a:extLst>
              <a:ext uri="{FF2B5EF4-FFF2-40B4-BE49-F238E27FC236}">
                <a16:creationId xmlns:a16="http://schemas.microsoft.com/office/drawing/2014/main" id="{D8D46EF9-E3B5-4F7D-A5C6-147EF0D6A0F7}"/>
              </a:ext>
            </a:extLst>
          </p:cNvPr>
          <p:cNvSpPr>
            <a:spLocks noGrp="1"/>
          </p:cNvSpPr>
          <p:nvPr>
            <p:ph type="ftr" sz="quarter" idx="11"/>
          </p:nvPr>
        </p:nvSpPr>
        <p:spPr/>
        <p:txBody>
          <a:bodyPr/>
          <a:lstStyle/>
          <a:p>
            <a:pPr>
              <a:defRPr/>
            </a:pPr>
            <a:r>
              <a:rPr lang="en-US"/>
              <a:t>Chapter 13</a:t>
            </a:r>
          </a:p>
        </p:txBody>
      </p:sp>
      <p:sp>
        <p:nvSpPr>
          <p:cNvPr id="3" name="Slide Number Placeholder 2">
            <a:extLst>
              <a:ext uri="{FF2B5EF4-FFF2-40B4-BE49-F238E27FC236}">
                <a16:creationId xmlns:a16="http://schemas.microsoft.com/office/drawing/2014/main" id="{9A2253A6-BE65-416D-931D-411C8DB03944}"/>
              </a:ext>
            </a:extLst>
          </p:cNvPr>
          <p:cNvSpPr>
            <a:spLocks noGrp="1"/>
          </p:cNvSpPr>
          <p:nvPr>
            <p:ph type="sldNum" sz="quarter" idx="12"/>
          </p:nvPr>
        </p:nvSpPr>
        <p:spPr/>
        <p:txBody>
          <a:bodyPr/>
          <a:lstStyle/>
          <a:p>
            <a:pPr>
              <a:defRPr/>
            </a:pPr>
            <a:fld id="{A2F862E9-20AA-4506-B48D-307118651A95}"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a:extLst>
              <a:ext uri="{FF2B5EF4-FFF2-40B4-BE49-F238E27FC236}">
                <a16:creationId xmlns:a16="http://schemas.microsoft.com/office/drawing/2014/main" id="{6D192ACB-F169-4733-9BBB-49C2B4696E27}"/>
              </a:ext>
            </a:extLst>
          </p:cNvPr>
          <p:cNvSpPr>
            <a:spLocks noGrp="1" noChangeArrowheads="1"/>
          </p:cNvSpPr>
          <p:nvPr>
            <p:ph type="title" idx="4294967295"/>
          </p:nvPr>
        </p:nvSpPr>
        <p:spPr>
          <a:xfrm>
            <a:off x="3200400" y="1066800"/>
            <a:ext cx="8991600" cy="1143000"/>
          </a:xfrm>
        </p:spPr>
        <p:txBody>
          <a:bodyPr/>
          <a:lstStyle/>
          <a:p>
            <a:pPr fontAlgn="auto">
              <a:spcAft>
                <a:spcPts val="0"/>
              </a:spcAft>
              <a:defRPr/>
            </a:pPr>
            <a:r>
              <a:rPr lang="en-US" altLang="en-US" sz="1600"/>
              <a:t>Designing &amp; Implementing Interventions (cont.)</a:t>
            </a:r>
          </a:p>
        </p:txBody>
      </p:sp>
      <p:sp>
        <p:nvSpPr>
          <p:cNvPr id="292867" name="Rectangle 3">
            <a:extLst>
              <a:ext uri="{FF2B5EF4-FFF2-40B4-BE49-F238E27FC236}">
                <a16:creationId xmlns:a16="http://schemas.microsoft.com/office/drawing/2014/main" id="{071D329C-FF17-4FD0-B169-BE1E692D8F2E}"/>
              </a:ext>
            </a:extLst>
          </p:cNvPr>
          <p:cNvSpPr>
            <a:spLocks noGrp="1" noChangeArrowheads="1"/>
          </p:cNvSpPr>
          <p:nvPr>
            <p:ph type="body" idx="4294967295"/>
          </p:nvPr>
        </p:nvSpPr>
        <p:spPr>
          <a:xfrm>
            <a:off x="0" y="2133600"/>
            <a:ext cx="8229600" cy="4114800"/>
          </a:xfrm>
        </p:spPr>
        <p:txBody>
          <a:bodyPr/>
          <a:lstStyle/>
          <a:p>
            <a:pPr fontAlgn="auto">
              <a:lnSpc>
                <a:spcPct val="90000"/>
              </a:lnSpc>
              <a:spcAft>
                <a:spcPts val="0"/>
              </a:spcAft>
              <a:defRPr/>
            </a:pPr>
            <a:r>
              <a:rPr lang="en-US" altLang="en-US" sz="1600"/>
              <a:t>Professional school counselors should consider the following factors when selecting interventions:</a:t>
            </a:r>
            <a:endParaRPr lang="en-US" altLang="en-US" sz="1800"/>
          </a:p>
          <a:p>
            <a:pPr lvl="1" fontAlgn="auto">
              <a:lnSpc>
                <a:spcPct val="90000"/>
              </a:lnSpc>
              <a:spcAft>
                <a:spcPts val="0"/>
              </a:spcAft>
              <a:defRPr/>
            </a:pPr>
            <a:r>
              <a:rPr lang="en-US" altLang="en-US" sz="1600"/>
              <a:t>The degree to which the theory (or model) focuses on the </a:t>
            </a:r>
            <a:r>
              <a:rPr lang="en-US" altLang="en-US" sz="1600" b="1"/>
              <a:t>counseling relationship</a:t>
            </a:r>
            <a:r>
              <a:rPr lang="en-US" altLang="en-US" sz="1600"/>
              <a:t>.</a:t>
            </a:r>
          </a:p>
          <a:p>
            <a:pPr lvl="1" fontAlgn="auto">
              <a:lnSpc>
                <a:spcPct val="90000"/>
              </a:lnSpc>
              <a:spcAft>
                <a:spcPts val="0"/>
              </a:spcAft>
              <a:defRPr/>
            </a:pPr>
            <a:r>
              <a:rPr lang="en-US" altLang="en-US" sz="1600"/>
              <a:t>The degree to which the theory enhances </a:t>
            </a:r>
            <a:r>
              <a:rPr lang="en-US" altLang="en-US" sz="1600" b="1"/>
              <a:t>student empowerment</a:t>
            </a:r>
            <a:r>
              <a:rPr lang="en-US" altLang="en-US" sz="1600"/>
              <a:t>.</a:t>
            </a:r>
          </a:p>
          <a:p>
            <a:pPr lvl="1" fontAlgn="auto">
              <a:lnSpc>
                <a:spcPct val="90000"/>
              </a:lnSpc>
              <a:spcAft>
                <a:spcPts val="0"/>
              </a:spcAft>
              <a:defRPr/>
            </a:pPr>
            <a:r>
              <a:rPr lang="en-US" altLang="en-US" sz="1600"/>
              <a:t>The amount of attention devoted to students’ </a:t>
            </a:r>
            <a:r>
              <a:rPr lang="en-US" altLang="en-US" sz="1600" b="1"/>
              <a:t>overt behavior</a:t>
            </a:r>
            <a:r>
              <a:rPr lang="en-US" altLang="en-US" sz="1600"/>
              <a:t>.</a:t>
            </a:r>
          </a:p>
          <a:p>
            <a:pPr lvl="1" fontAlgn="auto">
              <a:lnSpc>
                <a:spcPct val="90000"/>
              </a:lnSpc>
              <a:spcAft>
                <a:spcPts val="0"/>
              </a:spcAft>
              <a:defRPr/>
            </a:pPr>
            <a:r>
              <a:rPr lang="en-US" altLang="en-US" sz="1600"/>
              <a:t>The usefulness of the theory at students’ various levels of </a:t>
            </a:r>
            <a:r>
              <a:rPr lang="en-US" altLang="en-US" sz="1600" b="1"/>
              <a:t>development</a:t>
            </a:r>
            <a:r>
              <a:rPr lang="en-US" altLang="en-US" sz="1600"/>
              <a:t>.</a:t>
            </a:r>
          </a:p>
          <a:p>
            <a:pPr lvl="1" fontAlgn="auto">
              <a:lnSpc>
                <a:spcPct val="90000"/>
              </a:lnSpc>
              <a:spcAft>
                <a:spcPts val="0"/>
              </a:spcAft>
              <a:defRPr/>
            </a:pPr>
            <a:r>
              <a:rPr lang="en-US" altLang="en-US" sz="1600"/>
              <a:t>The </a:t>
            </a:r>
            <a:r>
              <a:rPr lang="en-US" altLang="en-US" sz="1600" b="1"/>
              <a:t>flexibility</a:t>
            </a:r>
            <a:r>
              <a:rPr lang="en-US" altLang="en-US" sz="1600"/>
              <a:t> of the theory to various student characteristics.</a:t>
            </a:r>
          </a:p>
          <a:p>
            <a:pPr lvl="1" fontAlgn="auto">
              <a:lnSpc>
                <a:spcPct val="90000"/>
              </a:lnSpc>
              <a:spcAft>
                <a:spcPts val="0"/>
              </a:spcAft>
              <a:defRPr/>
            </a:pPr>
            <a:r>
              <a:rPr lang="en-US" altLang="en-US" sz="1600"/>
              <a:t>The </a:t>
            </a:r>
            <a:r>
              <a:rPr lang="en-US" altLang="en-US" sz="1600" b="1"/>
              <a:t>time span</a:t>
            </a:r>
            <a:r>
              <a:rPr lang="en-US" altLang="en-US" sz="1600"/>
              <a:t> of counseling associated with the theory.</a:t>
            </a:r>
          </a:p>
          <a:p>
            <a:pPr lvl="1" fontAlgn="auto">
              <a:lnSpc>
                <a:spcPct val="90000"/>
              </a:lnSpc>
              <a:spcAft>
                <a:spcPts val="0"/>
              </a:spcAft>
              <a:defRPr/>
            </a:pPr>
            <a:r>
              <a:rPr lang="en-US" altLang="en-US" sz="1600"/>
              <a:t>The degree to which the theory or model takes into account </a:t>
            </a:r>
            <a:r>
              <a:rPr lang="en-US" altLang="en-US" sz="1600" b="1"/>
              <a:t>issues related to diversity</a:t>
            </a:r>
            <a:r>
              <a:rPr lang="en-US" altLang="en-US" sz="1600"/>
              <a:t> and cultural strengths.</a:t>
            </a:r>
          </a:p>
        </p:txBody>
      </p:sp>
      <p:sp>
        <p:nvSpPr>
          <p:cNvPr id="2" name="Footer Placeholder 1">
            <a:extLst>
              <a:ext uri="{FF2B5EF4-FFF2-40B4-BE49-F238E27FC236}">
                <a16:creationId xmlns:a16="http://schemas.microsoft.com/office/drawing/2014/main" id="{7DC3F7B0-E981-470E-A9FC-C7510072CFE1}"/>
              </a:ext>
            </a:extLst>
          </p:cNvPr>
          <p:cNvSpPr>
            <a:spLocks noGrp="1"/>
          </p:cNvSpPr>
          <p:nvPr>
            <p:ph type="ftr" sz="quarter" idx="11"/>
          </p:nvPr>
        </p:nvSpPr>
        <p:spPr/>
        <p:txBody>
          <a:bodyPr/>
          <a:lstStyle/>
          <a:p>
            <a:pPr>
              <a:defRPr/>
            </a:pPr>
            <a:r>
              <a:rPr lang="en-US"/>
              <a:t>Chapter 13</a:t>
            </a:r>
          </a:p>
        </p:txBody>
      </p:sp>
      <p:sp>
        <p:nvSpPr>
          <p:cNvPr id="3" name="Slide Number Placeholder 2">
            <a:extLst>
              <a:ext uri="{FF2B5EF4-FFF2-40B4-BE49-F238E27FC236}">
                <a16:creationId xmlns:a16="http://schemas.microsoft.com/office/drawing/2014/main" id="{2F6BCA0A-551A-4985-997C-0BD53FD5C892}"/>
              </a:ext>
            </a:extLst>
          </p:cNvPr>
          <p:cNvSpPr>
            <a:spLocks noGrp="1"/>
          </p:cNvSpPr>
          <p:nvPr>
            <p:ph type="sldNum" sz="quarter" idx="12"/>
          </p:nvPr>
        </p:nvSpPr>
        <p:spPr/>
        <p:txBody>
          <a:bodyPr/>
          <a:lstStyle/>
          <a:p>
            <a:pPr>
              <a:defRPr/>
            </a:pPr>
            <a:fld id="{A2F862E9-20AA-4506-B48D-307118651A95}"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a:extLst>
              <a:ext uri="{FF2B5EF4-FFF2-40B4-BE49-F238E27FC236}">
                <a16:creationId xmlns:a16="http://schemas.microsoft.com/office/drawing/2014/main" id="{C13A2E70-EF0D-4A9E-BE17-8DC386E440E4}"/>
              </a:ext>
            </a:extLst>
          </p:cNvPr>
          <p:cNvSpPr>
            <a:spLocks noGrp="1" noChangeArrowheads="1"/>
          </p:cNvSpPr>
          <p:nvPr>
            <p:ph type="title" idx="4294967295"/>
          </p:nvPr>
        </p:nvSpPr>
        <p:spPr>
          <a:xfrm>
            <a:off x="0" y="385763"/>
            <a:ext cx="10363200" cy="1595437"/>
          </a:xfrm>
        </p:spPr>
        <p:txBody>
          <a:bodyPr/>
          <a:lstStyle/>
          <a:p>
            <a:pPr fontAlgn="auto">
              <a:spcAft>
                <a:spcPts val="0"/>
              </a:spcAft>
              <a:defRPr/>
            </a:pPr>
            <a:r>
              <a:rPr lang="en-US" altLang="en-US" sz="4400" b="1" dirty="0"/>
              <a:t>Introduction</a:t>
            </a:r>
          </a:p>
        </p:txBody>
      </p:sp>
      <p:sp>
        <p:nvSpPr>
          <p:cNvPr id="275459" name="Rectangle 3">
            <a:extLst>
              <a:ext uri="{FF2B5EF4-FFF2-40B4-BE49-F238E27FC236}">
                <a16:creationId xmlns:a16="http://schemas.microsoft.com/office/drawing/2014/main" id="{5759D624-08E7-4754-81C4-A39614161321}"/>
              </a:ext>
            </a:extLst>
          </p:cNvPr>
          <p:cNvSpPr>
            <a:spLocks noGrp="1" noChangeArrowheads="1"/>
          </p:cNvSpPr>
          <p:nvPr>
            <p:ph type="body" idx="4294967295"/>
          </p:nvPr>
        </p:nvSpPr>
        <p:spPr>
          <a:xfrm>
            <a:off x="0" y="1981200"/>
            <a:ext cx="10675938" cy="4114800"/>
          </a:xfrm>
        </p:spPr>
        <p:txBody>
          <a:bodyPr/>
          <a:lstStyle/>
          <a:p>
            <a:pPr fontAlgn="auto">
              <a:lnSpc>
                <a:spcPct val="90000"/>
              </a:lnSpc>
              <a:spcAft>
                <a:spcPts val="0"/>
              </a:spcAft>
              <a:defRPr/>
            </a:pPr>
            <a:r>
              <a:rPr lang="en-US" altLang="en-US" sz="2400" dirty="0"/>
              <a:t>Responsive services provide special help to students who are facing problems that interfere with their personal-social, career, or educational development.</a:t>
            </a:r>
          </a:p>
          <a:p>
            <a:pPr lvl="1" fontAlgn="auto">
              <a:lnSpc>
                <a:spcPct val="90000"/>
              </a:lnSpc>
              <a:spcAft>
                <a:spcPts val="0"/>
              </a:spcAft>
              <a:defRPr/>
            </a:pPr>
            <a:r>
              <a:rPr lang="en-US" altLang="en-US" sz="2400" dirty="0"/>
              <a:t>Examples: individual and group counseling, crisis counseling, referrals, consultation and collaboration, and peer facilitation.</a:t>
            </a:r>
          </a:p>
          <a:p>
            <a:pPr fontAlgn="auto">
              <a:lnSpc>
                <a:spcPct val="90000"/>
              </a:lnSpc>
              <a:spcAft>
                <a:spcPts val="0"/>
              </a:spcAft>
              <a:defRPr/>
            </a:pPr>
            <a:r>
              <a:rPr lang="en-US" altLang="en-US" sz="2400" dirty="0"/>
              <a:t>The amount of time that should be allocated for responsive services depends on the grade level. </a:t>
            </a:r>
          </a:p>
          <a:p>
            <a:pPr lvl="1" fontAlgn="auto">
              <a:lnSpc>
                <a:spcPct val="90000"/>
              </a:lnSpc>
              <a:spcAft>
                <a:spcPts val="0"/>
              </a:spcAft>
              <a:defRPr/>
            </a:pPr>
            <a:r>
              <a:rPr lang="en-US" altLang="en-US" sz="2400" dirty="0"/>
              <a:t>Suggested allocations include 20% to 30% in elementary schools, 30% to 40% in middle schools, and 25% to 35% in high schools.</a:t>
            </a:r>
          </a:p>
        </p:txBody>
      </p:sp>
      <p:sp>
        <p:nvSpPr>
          <p:cNvPr id="2" name="Footer Placeholder 1">
            <a:extLst>
              <a:ext uri="{FF2B5EF4-FFF2-40B4-BE49-F238E27FC236}">
                <a16:creationId xmlns:a16="http://schemas.microsoft.com/office/drawing/2014/main" id="{02D40D1E-4E7C-45A4-966E-772ED386A5EC}"/>
              </a:ext>
            </a:extLst>
          </p:cNvPr>
          <p:cNvSpPr>
            <a:spLocks noGrp="1"/>
          </p:cNvSpPr>
          <p:nvPr>
            <p:ph type="ftr" sz="quarter" idx="11"/>
          </p:nvPr>
        </p:nvSpPr>
        <p:spPr/>
        <p:txBody>
          <a:bodyPr/>
          <a:lstStyle/>
          <a:p>
            <a:pPr>
              <a:defRPr/>
            </a:pPr>
            <a:r>
              <a:rPr lang="en-US"/>
              <a:t>Chapter 13</a:t>
            </a:r>
          </a:p>
        </p:txBody>
      </p:sp>
      <p:sp>
        <p:nvSpPr>
          <p:cNvPr id="3" name="Slide Number Placeholder 2">
            <a:extLst>
              <a:ext uri="{FF2B5EF4-FFF2-40B4-BE49-F238E27FC236}">
                <a16:creationId xmlns:a16="http://schemas.microsoft.com/office/drawing/2014/main" id="{F16A0A0A-105A-48AB-B72F-8F1591C75F22}"/>
              </a:ext>
            </a:extLst>
          </p:cNvPr>
          <p:cNvSpPr>
            <a:spLocks noGrp="1"/>
          </p:cNvSpPr>
          <p:nvPr>
            <p:ph type="sldNum" sz="quarter" idx="12"/>
          </p:nvPr>
        </p:nvSpPr>
        <p:spPr/>
        <p:txBody>
          <a:bodyPr/>
          <a:lstStyle/>
          <a:p>
            <a:pPr>
              <a:defRPr/>
            </a:pPr>
            <a:fld id="{A2F862E9-20AA-4506-B48D-307118651A95}" type="slidenum">
              <a:rPr lang="en-US" smtClean="0"/>
              <a:pPr>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a:extLst>
              <a:ext uri="{FF2B5EF4-FFF2-40B4-BE49-F238E27FC236}">
                <a16:creationId xmlns:a16="http://schemas.microsoft.com/office/drawing/2014/main" id="{FB46BFE2-CDF8-4A62-8F1A-708A4570E27C}"/>
              </a:ext>
            </a:extLst>
          </p:cNvPr>
          <p:cNvSpPr>
            <a:spLocks noGrp="1" noChangeArrowheads="1"/>
          </p:cNvSpPr>
          <p:nvPr>
            <p:ph type="title" idx="4294967295"/>
          </p:nvPr>
        </p:nvSpPr>
        <p:spPr>
          <a:xfrm>
            <a:off x="2667000" y="990600"/>
            <a:ext cx="9525000" cy="1143000"/>
          </a:xfrm>
        </p:spPr>
        <p:txBody>
          <a:bodyPr/>
          <a:lstStyle/>
          <a:p>
            <a:pPr fontAlgn="auto">
              <a:spcAft>
                <a:spcPts val="0"/>
              </a:spcAft>
              <a:defRPr/>
            </a:pPr>
            <a:r>
              <a:rPr lang="en-US" altLang="en-US" sz="1600"/>
              <a:t>Designing &amp; Implementing Interventions (cont.)</a:t>
            </a:r>
          </a:p>
        </p:txBody>
      </p:sp>
      <p:sp>
        <p:nvSpPr>
          <p:cNvPr id="293891" name="Rectangle 3">
            <a:extLst>
              <a:ext uri="{FF2B5EF4-FFF2-40B4-BE49-F238E27FC236}">
                <a16:creationId xmlns:a16="http://schemas.microsoft.com/office/drawing/2014/main" id="{B9844E21-D405-4560-9F2E-62F8A3AF50E4}"/>
              </a:ext>
            </a:extLst>
          </p:cNvPr>
          <p:cNvSpPr>
            <a:spLocks noGrp="1" noChangeArrowheads="1"/>
          </p:cNvSpPr>
          <p:nvPr>
            <p:ph type="body" idx="4294967295"/>
          </p:nvPr>
        </p:nvSpPr>
        <p:spPr>
          <a:xfrm>
            <a:off x="3276600" y="2133600"/>
            <a:ext cx="8915400" cy="4114800"/>
          </a:xfrm>
        </p:spPr>
        <p:txBody>
          <a:bodyPr/>
          <a:lstStyle/>
          <a:p>
            <a:pPr fontAlgn="auto">
              <a:lnSpc>
                <a:spcPct val="90000"/>
              </a:lnSpc>
              <a:spcAft>
                <a:spcPts val="0"/>
              </a:spcAft>
              <a:defRPr/>
            </a:pPr>
            <a:r>
              <a:rPr lang="en-US" altLang="en-US" sz="1600"/>
              <a:t>In addition to a variety of expressive arts that can promote healing and growth, theoretical approaches particularly effective in school settings include:</a:t>
            </a:r>
            <a:r>
              <a:rPr lang="en-US" altLang="en-US" sz="1800"/>
              <a:t>  </a:t>
            </a:r>
          </a:p>
          <a:p>
            <a:pPr lvl="1" fontAlgn="auto">
              <a:lnSpc>
                <a:spcPct val="90000"/>
              </a:lnSpc>
              <a:spcAft>
                <a:spcPts val="0"/>
              </a:spcAft>
              <a:defRPr/>
            </a:pPr>
            <a:r>
              <a:rPr lang="en-US" altLang="en-US"/>
              <a:t>Adlerian counseling</a:t>
            </a:r>
          </a:p>
          <a:p>
            <a:pPr lvl="1" fontAlgn="auto">
              <a:lnSpc>
                <a:spcPct val="90000"/>
              </a:lnSpc>
              <a:spcAft>
                <a:spcPts val="0"/>
              </a:spcAft>
              <a:defRPr/>
            </a:pPr>
            <a:r>
              <a:rPr lang="en-US" altLang="en-US"/>
              <a:t>Reality therapy</a:t>
            </a:r>
          </a:p>
          <a:p>
            <a:pPr lvl="1" fontAlgn="auto">
              <a:lnSpc>
                <a:spcPct val="90000"/>
              </a:lnSpc>
              <a:spcAft>
                <a:spcPts val="0"/>
              </a:spcAft>
              <a:defRPr/>
            </a:pPr>
            <a:r>
              <a:rPr lang="en-US" altLang="en-US"/>
              <a:t>Cognitive-behavioral counseling</a:t>
            </a:r>
          </a:p>
          <a:p>
            <a:pPr lvl="1" fontAlgn="auto">
              <a:lnSpc>
                <a:spcPct val="90000"/>
              </a:lnSpc>
              <a:spcAft>
                <a:spcPts val="0"/>
              </a:spcAft>
              <a:defRPr/>
            </a:pPr>
            <a:r>
              <a:rPr lang="en-US" altLang="en-US"/>
              <a:t>Solution-focused brief counseling</a:t>
            </a:r>
          </a:p>
          <a:p>
            <a:pPr fontAlgn="auto">
              <a:lnSpc>
                <a:spcPct val="90000"/>
              </a:lnSpc>
              <a:spcAft>
                <a:spcPts val="0"/>
              </a:spcAft>
              <a:defRPr/>
            </a:pPr>
            <a:r>
              <a:rPr lang="en-US" altLang="en-US" sz="1600"/>
              <a:t>Professional school counselors should consider consulting with other involved individuals invested in the success of the intervention.</a:t>
            </a:r>
            <a:endParaRPr lang="en-US" altLang="en-US" sz="1800"/>
          </a:p>
          <a:p>
            <a:pPr lvl="1" fontAlgn="auto">
              <a:lnSpc>
                <a:spcPct val="90000"/>
              </a:lnSpc>
              <a:spcAft>
                <a:spcPts val="0"/>
              </a:spcAft>
              <a:defRPr/>
            </a:pPr>
            <a:r>
              <a:rPr lang="en-US" altLang="en-US"/>
              <a:t>For example, the professional school counselor should consult with teachers if the teacher is involved in the intervention.</a:t>
            </a:r>
          </a:p>
          <a:p>
            <a:pPr fontAlgn="auto">
              <a:lnSpc>
                <a:spcPct val="90000"/>
              </a:lnSpc>
              <a:spcAft>
                <a:spcPts val="0"/>
              </a:spcAft>
              <a:defRPr/>
            </a:pPr>
            <a:endParaRPr lang="en-US" altLang="en-US" sz="1600"/>
          </a:p>
        </p:txBody>
      </p:sp>
      <p:sp>
        <p:nvSpPr>
          <p:cNvPr id="2" name="Footer Placeholder 1">
            <a:extLst>
              <a:ext uri="{FF2B5EF4-FFF2-40B4-BE49-F238E27FC236}">
                <a16:creationId xmlns:a16="http://schemas.microsoft.com/office/drawing/2014/main" id="{C1BE127B-BDD8-468D-A64F-43ADF595EF25}"/>
              </a:ext>
            </a:extLst>
          </p:cNvPr>
          <p:cNvSpPr>
            <a:spLocks noGrp="1"/>
          </p:cNvSpPr>
          <p:nvPr>
            <p:ph type="ftr" sz="quarter" idx="11"/>
          </p:nvPr>
        </p:nvSpPr>
        <p:spPr/>
        <p:txBody>
          <a:bodyPr/>
          <a:lstStyle/>
          <a:p>
            <a:pPr>
              <a:defRPr/>
            </a:pPr>
            <a:r>
              <a:rPr lang="en-US"/>
              <a:t>Chapter 13</a:t>
            </a:r>
          </a:p>
        </p:txBody>
      </p:sp>
      <p:sp>
        <p:nvSpPr>
          <p:cNvPr id="3" name="Slide Number Placeholder 2">
            <a:extLst>
              <a:ext uri="{FF2B5EF4-FFF2-40B4-BE49-F238E27FC236}">
                <a16:creationId xmlns:a16="http://schemas.microsoft.com/office/drawing/2014/main" id="{5D00FE03-39F9-4FBA-9017-9D8BEEA5AA69}"/>
              </a:ext>
            </a:extLst>
          </p:cNvPr>
          <p:cNvSpPr>
            <a:spLocks noGrp="1"/>
          </p:cNvSpPr>
          <p:nvPr>
            <p:ph type="sldNum" sz="quarter" idx="12"/>
          </p:nvPr>
        </p:nvSpPr>
        <p:spPr/>
        <p:txBody>
          <a:bodyPr/>
          <a:lstStyle/>
          <a:p>
            <a:pPr>
              <a:defRPr/>
            </a:pPr>
            <a:fld id="{A2F862E9-20AA-4506-B48D-307118651A95}"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a:extLst>
              <a:ext uri="{FF2B5EF4-FFF2-40B4-BE49-F238E27FC236}">
                <a16:creationId xmlns:a16="http://schemas.microsoft.com/office/drawing/2014/main" id="{9EF97885-5394-4D90-81BC-E59C670E2C3E}"/>
              </a:ext>
            </a:extLst>
          </p:cNvPr>
          <p:cNvSpPr>
            <a:spLocks noGrp="1" noChangeArrowheads="1"/>
          </p:cNvSpPr>
          <p:nvPr>
            <p:ph type="title" idx="4294967295"/>
          </p:nvPr>
        </p:nvSpPr>
        <p:spPr>
          <a:xfrm>
            <a:off x="3276600" y="1219200"/>
            <a:ext cx="8915400" cy="762000"/>
          </a:xfrm>
        </p:spPr>
        <p:txBody>
          <a:bodyPr/>
          <a:lstStyle/>
          <a:p>
            <a:pPr fontAlgn="auto">
              <a:spcAft>
                <a:spcPts val="0"/>
              </a:spcAft>
              <a:defRPr/>
            </a:pPr>
            <a:r>
              <a:rPr lang="en-US" altLang="en-US" sz="2000"/>
              <a:t>Conducting Evaluation &amp; Closure</a:t>
            </a:r>
          </a:p>
        </p:txBody>
      </p:sp>
      <p:sp>
        <p:nvSpPr>
          <p:cNvPr id="294915" name="Rectangle 3">
            <a:extLst>
              <a:ext uri="{FF2B5EF4-FFF2-40B4-BE49-F238E27FC236}">
                <a16:creationId xmlns:a16="http://schemas.microsoft.com/office/drawing/2014/main" id="{F6F5C9A3-9B7C-4461-B385-98C28CC3BF3E}"/>
              </a:ext>
            </a:extLst>
          </p:cNvPr>
          <p:cNvSpPr>
            <a:spLocks noGrp="1" noChangeArrowheads="1"/>
          </p:cNvSpPr>
          <p:nvPr>
            <p:ph type="body" idx="4294967295"/>
          </p:nvPr>
        </p:nvSpPr>
        <p:spPr>
          <a:xfrm>
            <a:off x="0" y="1981200"/>
            <a:ext cx="8763000" cy="3429000"/>
          </a:xfrm>
        </p:spPr>
        <p:txBody>
          <a:bodyPr>
            <a:normAutofit lnSpcReduction="10000"/>
          </a:bodyPr>
          <a:lstStyle/>
          <a:p>
            <a:pPr fontAlgn="auto">
              <a:lnSpc>
                <a:spcPct val="90000"/>
              </a:lnSpc>
              <a:spcAft>
                <a:spcPts val="0"/>
              </a:spcAft>
              <a:defRPr/>
            </a:pPr>
            <a:r>
              <a:rPr lang="en-US" altLang="en-US" sz="1800"/>
              <a:t>Evaluation of the counseling relationship, interventions, and outcomes is an ongoing process.</a:t>
            </a:r>
          </a:p>
          <a:p>
            <a:pPr fontAlgn="auto">
              <a:lnSpc>
                <a:spcPct val="90000"/>
              </a:lnSpc>
              <a:spcAft>
                <a:spcPts val="0"/>
              </a:spcAft>
              <a:defRPr/>
            </a:pPr>
            <a:r>
              <a:rPr lang="en-US" altLang="en-US" sz="1800"/>
              <a:t>Evaluation methods can be informal or formal.</a:t>
            </a:r>
          </a:p>
          <a:p>
            <a:pPr lvl="1" fontAlgn="auto">
              <a:lnSpc>
                <a:spcPct val="90000"/>
              </a:lnSpc>
              <a:spcAft>
                <a:spcPts val="0"/>
              </a:spcAft>
              <a:defRPr/>
            </a:pPr>
            <a:r>
              <a:rPr lang="en-US" altLang="en-US"/>
              <a:t>Informal methods include observation.</a:t>
            </a:r>
          </a:p>
          <a:p>
            <a:pPr lvl="1" fontAlgn="auto">
              <a:lnSpc>
                <a:spcPct val="90000"/>
              </a:lnSpc>
              <a:spcAft>
                <a:spcPts val="0"/>
              </a:spcAft>
              <a:defRPr/>
            </a:pPr>
            <a:r>
              <a:rPr lang="en-US" altLang="en-US"/>
              <a:t>Formal methods include checklists and self-reports.</a:t>
            </a:r>
          </a:p>
          <a:p>
            <a:pPr fontAlgn="auto">
              <a:lnSpc>
                <a:spcPct val="90000"/>
              </a:lnSpc>
              <a:spcAft>
                <a:spcPts val="0"/>
              </a:spcAft>
              <a:defRPr/>
            </a:pPr>
            <a:r>
              <a:rPr lang="en-US" altLang="en-US" sz="1800"/>
              <a:t>Closure refers to the end of the counseling relationship.</a:t>
            </a:r>
          </a:p>
          <a:p>
            <a:pPr lvl="1" fontAlgn="auto">
              <a:lnSpc>
                <a:spcPct val="90000"/>
              </a:lnSpc>
              <a:spcAft>
                <a:spcPts val="0"/>
              </a:spcAft>
              <a:defRPr/>
            </a:pPr>
            <a:r>
              <a:rPr lang="en-US" altLang="en-US"/>
              <a:t>Closure is facilitated when professional school </a:t>
            </a:r>
          </a:p>
          <a:p>
            <a:pPr lvl="1" fontAlgn="auto">
              <a:lnSpc>
                <a:spcPct val="90000"/>
              </a:lnSpc>
              <a:spcAft>
                <a:spcPts val="0"/>
              </a:spcAft>
              <a:buFont typeface="Verdana" panose="020B0604030504040204" pitchFamily="34" charset="0"/>
              <a:buNone/>
              <a:defRPr/>
            </a:pPr>
            <a:r>
              <a:rPr lang="en-US" altLang="en-US"/>
              <a:t>	counselors:</a:t>
            </a:r>
          </a:p>
          <a:p>
            <a:pPr lvl="2" fontAlgn="auto">
              <a:lnSpc>
                <a:spcPct val="90000"/>
              </a:lnSpc>
              <a:spcAft>
                <a:spcPts val="0"/>
              </a:spcAft>
              <a:defRPr/>
            </a:pPr>
            <a:r>
              <a:rPr lang="en-US" altLang="en-US"/>
              <a:t>reinforce the progress students have made, </a:t>
            </a:r>
          </a:p>
          <a:p>
            <a:pPr lvl="2" fontAlgn="auto">
              <a:lnSpc>
                <a:spcPct val="90000"/>
              </a:lnSpc>
              <a:spcAft>
                <a:spcPts val="0"/>
              </a:spcAft>
              <a:defRPr/>
            </a:pPr>
            <a:r>
              <a:rPr lang="en-US" altLang="en-US"/>
              <a:t>encourage them to express their feelings about </a:t>
            </a:r>
          </a:p>
          <a:p>
            <a:pPr lvl="2" fontAlgn="auto">
              <a:lnSpc>
                <a:spcPct val="90000"/>
              </a:lnSpc>
              <a:spcAft>
                <a:spcPts val="0"/>
              </a:spcAft>
              <a:buFont typeface="Arial" panose="020B0604020202020204" pitchFamily="34" charset="0"/>
              <a:buNone/>
              <a:defRPr/>
            </a:pPr>
            <a:r>
              <a:rPr lang="en-US" altLang="en-US"/>
              <a:t>	ending the helping relationship, and </a:t>
            </a:r>
          </a:p>
          <a:p>
            <a:pPr lvl="2" fontAlgn="auto">
              <a:lnSpc>
                <a:spcPct val="90000"/>
              </a:lnSpc>
              <a:spcAft>
                <a:spcPts val="0"/>
              </a:spcAft>
              <a:defRPr/>
            </a:pPr>
            <a:r>
              <a:rPr lang="en-US" altLang="en-US"/>
              <a:t>determine resources for continued support.</a:t>
            </a:r>
          </a:p>
          <a:p>
            <a:pPr fontAlgn="auto">
              <a:lnSpc>
                <a:spcPct val="90000"/>
              </a:lnSpc>
              <a:spcAft>
                <a:spcPts val="0"/>
              </a:spcAft>
              <a:defRPr/>
            </a:pPr>
            <a:endParaRPr lang="en-US" altLang="en-US" sz="1200"/>
          </a:p>
        </p:txBody>
      </p:sp>
      <p:sp>
        <p:nvSpPr>
          <p:cNvPr id="2" name="Footer Placeholder 1">
            <a:extLst>
              <a:ext uri="{FF2B5EF4-FFF2-40B4-BE49-F238E27FC236}">
                <a16:creationId xmlns:a16="http://schemas.microsoft.com/office/drawing/2014/main" id="{E8B7A15D-417B-4B49-BBBB-45EC79E68C2C}"/>
              </a:ext>
            </a:extLst>
          </p:cNvPr>
          <p:cNvSpPr>
            <a:spLocks noGrp="1"/>
          </p:cNvSpPr>
          <p:nvPr>
            <p:ph type="ftr" sz="quarter" idx="11"/>
          </p:nvPr>
        </p:nvSpPr>
        <p:spPr/>
        <p:txBody>
          <a:bodyPr/>
          <a:lstStyle/>
          <a:p>
            <a:pPr>
              <a:defRPr/>
            </a:pPr>
            <a:r>
              <a:rPr lang="en-US"/>
              <a:t>Chapter 13</a:t>
            </a:r>
          </a:p>
        </p:txBody>
      </p:sp>
      <p:sp>
        <p:nvSpPr>
          <p:cNvPr id="3" name="Slide Number Placeholder 2">
            <a:extLst>
              <a:ext uri="{FF2B5EF4-FFF2-40B4-BE49-F238E27FC236}">
                <a16:creationId xmlns:a16="http://schemas.microsoft.com/office/drawing/2014/main" id="{9CBC62B9-CDA1-45E6-9B82-7F55BE19C01E}"/>
              </a:ext>
            </a:extLst>
          </p:cNvPr>
          <p:cNvSpPr>
            <a:spLocks noGrp="1"/>
          </p:cNvSpPr>
          <p:nvPr>
            <p:ph type="sldNum" sz="quarter" idx="12"/>
          </p:nvPr>
        </p:nvSpPr>
        <p:spPr/>
        <p:txBody>
          <a:bodyPr/>
          <a:lstStyle/>
          <a:p>
            <a:pPr>
              <a:defRPr/>
            </a:pPr>
            <a:fld id="{A2F862E9-20AA-4506-B48D-307118651A95}"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a:extLst>
              <a:ext uri="{FF2B5EF4-FFF2-40B4-BE49-F238E27FC236}">
                <a16:creationId xmlns:a16="http://schemas.microsoft.com/office/drawing/2014/main" id="{6B8CF8E3-CE8F-4C13-8AF1-DAB7C662D612}"/>
              </a:ext>
            </a:extLst>
          </p:cNvPr>
          <p:cNvSpPr>
            <a:spLocks noGrp="1" noChangeArrowheads="1"/>
          </p:cNvSpPr>
          <p:nvPr>
            <p:ph type="title" idx="4294967295"/>
          </p:nvPr>
        </p:nvSpPr>
        <p:spPr>
          <a:xfrm>
            <a:off x="3200400" y="990600"/>
            <a:ext cx="8991600" cy="1143000"/>
          </a:xfrm>
        </p:spPr>
        <p:txBody>
          <a:bodyPr/>
          <a:lstStyle/>
          <a:p>
            <a:pPr fontAlgn="auto">
              <a:spcAft>
                <a:spcPts val="0"/>
              </a:spcAft>
              <a:defRPr/>
            </a:pPr>
            <a:r>
              <a:rPr lang="en-US" altLang="en-US"/>
              <a:t>Solution-Focused Brief Counseling</a:t>
            </a:r>
          </a:p>
        </p:txBody>
      </p:sp>
      <p:sp>
        <p:nvSpPr>
          <p:cNvPr id="295939" name="Rectangle 3">
            <a:extLst>
              <a:ext uri="{FF2B5EF4-FFF2-40B4-BE49-F238E27FC236}">
                <a16:creationId xmlns:a16="http://schemas.microsoft.com/office/drawing/2014/main" id="{DE74366E-5F6B-4405-B7BD-EFE39C65CE76}"/>
              </a:ext>
            </a:extLst>
          </p:cNvPr>
          <p:cNvSpPr>
            <a:spLocks noGrp="1" noChangeArrowheads="1"/>
          </p:cNvSpPr>
          <p:nvPr>
            <p:ph type="body" idx="4294967295"/>
          </p:nvPr>
        </p:nvSpPr>
        <p:spPr>
          <a:xfrm>
            <a:off x="3200400" y="1981200"/>
            <a:ext cx="8991600" cy="4114800"/>
          </a:xfrm>
        </p:spPr>
        <p:txBody>
          <a:bodyPr/>
          <a:lstStyle/>
          <a:p>
            <a:pPr fontAlgn="auto">
              <a:lnSpc>
                <a:spcPct val="90000"/>
              </a:lnSpc>
              <a:spcAft>
                <a:spcPts val="0"/>
              </a:spcAft>
              <a:defRPr/>
            </a:pPr>
            <a:r>
              <a:rPr lang="en-US" altLang="en-US" sz="1800"/>
              <a:t>Solution-focused brief counseling (SFBC) is particularly valuable in schools where time constraints are crucial.</a:t>
            </a:r>
          </a:p>
          <a:p>
            <a:pPr fontAlgn="auto">
              <a:lnSpc>
                <a:spcPct val="90000"/>
              </a:lnSpc>
              <a:spcAft>
                <a:spcPts val="0"/>
              </a:spcAft>
              <a:defRPr/>
            </a:pPr>
            <a:r>
              <a:rPr lang="en-US" altLang="en-US" sz="1800"/>
              <a:t>Brief counseling models parallel the generic model for individual counseling by encouraging students to:</a:t>
            </a:r>
          </a:p>
          <a:p>
            <a:pPr lvl="1" fontAlgn="auto">
              <a:lnSpc>
                <a:spcPct val="90000"/>
              </a:lnSpc>
              <a:spcAft>
                <a:spcPts val="0"/>
              </a:spcAft>
              <a:defRPr/>
            </a:pPr>
            <a:r>
              <a:rPr lang="en-US" altLang="en-US"/>
              <a:t>Assess issues in concrete terms</a:t>
            </a:r>
          </a:p>
          <a:p>
            <a:pPr lvl="1" fontAlgn="auto">
              <a:lnSpc>
                <a:spcPct val="90000"/>
              </a:lnSpc>
              <a:spcAft>
                <a:spcPts val="0"/>
              </a:spcAft>
              <a:defRPr/>
            </a:pPr>
            <a:r>
              <a:rPr lang="en-US" altLang="en-US"/>
              <a:t>Examine previously attempted solutions</a:t>
            </a:r>
          </a:p>
          <a:p>
            <a:pPr lvl="1" fontAlgn="auto">
              <a:lnSpc>
                <a:spcPct val="90000"/>
              </a:lnSpc>
              <a:spcAft>
                <a:spcPts val="0"/>
              </a:spcAft>
              <a:defRPr/>
            </a:pPr>
            <a:r>
              <a:rPr lang="en-US" altLang="en-US"/>
              <a:t>Establish a specific, short-term goal</a:t>
            </a:r>
          </a:p>
          <a:p>
            <a:pPr lvl="1" fontAlgn="auto">
              <a:lnSpc>
                <a:spcPct val="90000"/>
              </a:lnSpc>
              <a:spcAft>
                <a:spcPts val="0"/>
              </a:spcAft>
              <a:defRPr/>
            </a:pPr>
            <a:r>
              <a:rPr lang="en-US" altLang="en-US"/>
              <a:t>Implement the intervention</a:t>
            </a:r>
          </a:p>
          <a:p>
            <a:pPr fontAlgn="auto">
              <a:lnSpc>
                <a:spcPct val="90000"/>
              </a:lnSpc>
              <a:spcAft>
                <a:spcPts val="0"/>
              </a:spcAft>
              <a:defRPr/>
            </a:pPr>
            <a:r>
              <a:rPr lang="en-US" altLang="en-US" sz="1800"/>
              <a:t>SFBC emphasized strengths, resources, successes, and hope, and is a model that can be used with students from diverse backgrounds.</a:t>
            </a:r>
          </a:p>
        </p:txBody>
      </p:sp>
      <p:sp>
        <p:nvSpPr>
          <p:cNvPr id="2" name="Footer Placeholder 1">
            <a:extLst>
              <a:ext uri="{FF2B5EF4-FFF2-40B4-BE49-F238E27FC236}">
                <a16:creationId xmlns:a16="http://schemas.microsoft.com/office/drawing/2014/main" id="{5E963076-EE6D-4F9B-BB5C-2EAC8EE647AD}"/>
              </a:ext>
            </a:extLst>
          </p:cNvPr>
          <p:cNvSpPr>
            <a:spLocks noGrp="1"/>
          </p:cNvSpPr>
          <p:nvPr>
            <p:ph type="ftr" sz="quarter" idx="11"/>
          </p:nvPr>
        </p:nvSpPr>
        <p:spPr/>
        <p:txBody>
          <a:bodyPr/>
          <a:lstStyle/>
          <a:p>
            <a:pPr>
              <a:defRPr/>
            </a:pPr>
            <a:r>
              <a:rPr lang="en-US"/>
              <a:t>Chapter 13</a:t>
            </a:r>
          </a:p>
        </p:txBody>
      </p:sp>
      <p:sp>
        <p:nvSpPr>
          <p:cNvPr id="3" name="Slide Number Placeholder 2">
            <a:extLst>
              <a:ext uri="{FF2B5EF4-FFF2-40B4-BE49-F238E27FC236}">
                <a16:creationId xmlns:a16="http://schemas.microsoft.com/office/drawing/2014/main" id="{4D614700-4258-42FB-A1FA-3CF2DC3CA2AA}"/>
              </a:ext>
            </a:extLst>
          </p:cNvPr>
          <p:cNvSpPr>
            <a:spLocks noGrp="1"/>
          </p:cNvSpPr>
          <p:nvPr>
            <p:ph type="sldNum" sz="quarter" idx="12"/>
          </p:nvPr>
        </p:nvSpPr>
        <p:spPr/>
        <p:txBody>
          <a:bodyPr/>
          <a:lstStyle/>
          <a:p>
            <a:pPr>
              <a:defRPr/>
            </a:pPr>
            <a:fld id="{A2F862E9-20AA-4506-B48D-307118651A95}" type="slidenum">
              <a:rPr lang="en-US" smtClean="0"/>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a:extLst>
              <a:ext uri="{FF2B5EF4-FFF2-40B4-BE49-F238E27FC236}">
                <a16:creationId xmlns:a16="http://schemas.microsoft.com/office/drawing/2014/main" id="{1F9BF70B-BC11-44F1-B76F-4183F52A81D0}"/>
              </a:ext>
            </a:extLst>
          </p:cNvPr>
          <p:cNvSpPr>
            <a:spLocks noGrp="1" noChangeArrowheads="1"/>
          </p:cNvSpPr>
          <p:nvPr>
            <p:ph type="title" idx="4294967295"/>
          </p:nvPr>
        </p:nvSpPr>
        <p:spPr>
          <a:xfrm>
            <a:off x="0" y="385763"/>
            <a:ext cx="9525000" cy="1143000"/>
          </a:xfrm>
        </p:spPr>
        <p:txBody>
          <a:bodyPr/>
          <a:lstStyle/>
          <a:p>
            <a:pPr fontAlgn="auto">
              <a:spcAft>
                <a:spcPts val="0"/>
              </a:spcAft>
              <a:defRPr/>
            </a:pPr>
            <a:r>
              <a:rPr lang="en-US" altLang="en-US" sz="3200" b="1" dirty="0"/>
              <a:t>SFBC: Core Beliefs, Assumptions, &amp; Concepts</a:t>
            </a:r>
          </a:p>
        </p:txBody>
      </p:sp>
      <p:sp>
        <p:nvSpPr>
          <p:cNvPr id="296963" name="Rectangle 3">
            <a:extLst>
              <a:ext uri="{FF2B5EF4-FFF2-40B4-BE49-F238E27FC236}">
                <a16:creationId xmlns:a16="http://schemas.microsoft.com/office/drawing/2014/main" id="{D8C08352-A3FE-49E4-83A1-83FFC0EFF85C}"/>
              </a:ext>
            </a:extLst>
          </p:cNvPr>
          <p:cNvSpPr>
            <a:spLocks noGrp="1" noChangeArrowheads="1"/>
          </p:cNvSpPr>
          <p:nvPr>
            <p:ph type="body" sz="half" idx="4294967295"/>
          </p:nvPr>
        </p:nvSpPr>
        <p:spPr>
          <a:xfrm>
            <a:off x="0" y="1695450"/>
            <a:ext cx="3063875" cy="4114800"/>
          </a:xfrm>
        </p:spPr>
        <p:txBody>
          <a:bodyPr/>
          <a:lstStyle/>
          <a:p>
            <a:pPr marL="457200" indent="-457200" fontAlgn="auto">
              <a:lnSpc>
                <a:spcPct val="80000"/>
              </a:lnSpc>
              <a:spcAft>
                <a:spcPts val="0"/>
              </a:spcAft>
              <a:defRPr/>
            </a:pPr>
            <a:r>
              <a:rPr lang="en-US" altLang="en-US" sz="1800" b="1" dirty="0"/>
              <a:t>3 core beliefs upon which SFBC is based:</a:t>
            </a:r>
          </a:p>
          <a:p>
            <a:pPr marL="457200" indent="-457200" fontAlgn="auto">
              <a:lnSpc>
                <a:spcPct val="80000"/>
              </a:lnSpc>
              <a:spcAft>
                <a:spcPts val="0"/>
              </a:spcAft>
              <a:defRPr/>
            </a:pPr>
            <a:endParaRPr lang="en-US" altLang="en-US" sz="1800" b="1" dirty="0"/>
          </a:p>
          <a:p>
            <a:pPr marL="457200" indent="-457200" fontAlgn="auto">
              <a:lnSpc>
                <a:spcPct val="80000"/>
              </a:lnSpc>
              <a:spcAft>
                <a:spcPts val="0"/>
              </a:spcAft>
              <a:buFont typeface="Arial" panose="020B0604020202020204" pitchFamily="34" charset="0"/>
              <a:buNone/>
              <a:defRPr/>
            </a:pPr>
            <a:r>
              <a:rPr lang="en-US" altLang="en-US" sz="1800" b="1" dirty="0"/>
              <a:t>“If it </a:t>
            </a:r>
            <a:r>
              <a:rPr lang="en-US" altLang="en-US" sz="1800" b="1" dirty="0" err="1"/>
              <a:t>ain’t</a:t>
            </a:r>
            <a:r>
              <a:rPr lang="en-US" altLang="en-US" sz="1800" b="1" dirty="0"/>
              <a:t> broke, don’t fix it.”</a:t>
            </a:r>
          </a:p>
          <a:p>
            <a:pPr marL="457200" indent="-457200" fontAlgn="auto">
              <a:lnSpc>
                <a:spcPct val="80000"/>
              </a:lnSpc>
              <a:spcAft>
                <a:spcPts val="0"/>
              </a:spcAft>
              <a:buFont typeface="Arial" panose="020B0604020202020204" pitchFamily="34" charset="0"/>
              <a:buNone/>
              <a:defRPr/>
            </a:pPr>
            <a:r>
              <a:rPr lang="en-US" altLang="en-US" sz="1800" b="1" dirty="0"/>
              <a:t>“Once you know what </a:t>
            </a:r>
            <a:r>
              <a:rPr lang="en-US" altLang="en-US" sz="1800" b="1" dirty="0" err="1"/>
              <a:t>what</a:t>
            </a:r>
            <a:r>
              <a:rPr lang="en-US" altLang="en-US" sz="1800" b="1" dirty="0"/>
              <a:t> works, do more of it.”</a:t>
            </a:r>
          </a:p>
          <a:p>
            <a:pPr marL="457200" indent="-457200" fontAlgn="auto">
              <a:lnSpc>
                <a:spcPct val="80000"/>
              </a:lnSpc>
              <a:spcAft>
                <a:spcPts val="0"/>
              </a:spcAft>
              <a:buFont typeface="Arial" panose="020B0604020202020204" pitchFamily="34" charset="0"/>
              <a:buNone/>
              <a:defRPr/>
            </a:pPr>
            <a:r>
              <a:rPr lang="en-US" altLang="en-US" sz="1800" b="1" dirty="0"/>
              <a:t>“If it doesn’t work, don’t do it again.”</a:t>
            </a:r>
          </a:p>
          <a:p>
            <a:pPr marL="838200" lvl="1" indent="-381000" fontAlgn="auto">
              <a:lnSpc>
                <a:spcPct val="80000"/>
              </a:lnSpc>
              <a:spcAft>
                <a:spcPts val="0"/>
              </a:spcAft>
              <a:defRPr/>
            </a:pPr>
            <a:endParaRPr lang="en-US" altLang="en-US" b="1" dirty="0"/>
          </a:p>
        </p:txBody>
      </p:sp>
      <p:sp>
        <p:nvSpPr>
          <p:cNvPr id="296964" name="Rectangle 4">
            <a:extLst>
              <a:ext uri="{FF2B5EF4-FFF2-40B4-BE49-F238E27FC236}">
                <a16:creationId xmlns:a16="http://schemas.microsoft.com/office/drawing/2014/main" id="{D9F1BC34-C9E0-423C-966E-6CB21244518A}"/>
              </a:ext>
            </a:extLst>
          </p:cNvPr>
          <p:cNvSpPr>
            <a:spLocks noGrp="1" noChangeArrowheads="1"/>
          </p:cNvSpPr>
          <p:nvPr>
            <p:ph type="body" sz="half" idx="4294967295"/>
          </p:nvPr>
        </p:nvSpPr>
        <p:spPr>
          <a:xfrm>
            <a:off x="9182100" y="1543050"/>
            <a:ext cx="3009900" cy="4267200"/>
          </a:xfrm>
        </p:spPr>
        <p:txBody>
          <a:bodyPr/>
          <a:lstStyle/>
          <a:p>
            <a:pPr marL="457200" indent="-457200" fontAlgn="auto">
              <a:lnSpc>
                <a:spcPct val="80000"/>
              </a:lnSpc>
              <a:spcAft>
                <a:spcPts val="0"/>
              </a:spcAft>
              <a:defRPr/>
            </a:pPr>
            <a:r>
              <a:rPr lang="en-US" altLang="en-US" sz="1800" b="1" dirty="0"/>
              <a:t>4 concepts that guide the SFBC model:</a:t>
            </a:r>
          </a:p>
          <a:p>
            <a:pPr marL="457200" indent="-457200" fontAlgn="auto">
              <a:lnSpc>
                <a:spcPct val="80000"/>
              </a:lnSpc>
              <a:spcAft>
                <a:spcPts val="0"/>
              </a:spcAft>
              <a:defRPr/>
            </a:pPr>
            <a:endParaRPr lang="en-US" altLang="en-US" sz="1800" b="1" dirty="0"/>
          </a:p>
          <a:p>
            <a:pPr marL="457200" indent="-457200" fontAlgn="auto">
              <a:lnSpc>
                <a:spcPct val="80000"/>
              </a:lnSpc>
              <a:spcAft>
                <a:spcPts val="0"/>
              </a:spcAft>
              <a:buFont typeface="Arial" panose="020B0604020202020204" pitchFamily="34" charset="0"/>
              <a:buNone/>
              <a:defRPr/>
            </a:pPr>
            <a:r>
              <a:rPr lang="en-US" altLang="en-US" sz="1800" b="1" dirty="0"/>
              <a:t>Avoid problem analysis.</a:t>
            </a:r>
          </a:p>
          <a:p>
            <a:pPr marL="457200" indent="-457200" fontAlgn="auto">
              <a:lnSpc>
                <a:spcPct val="80000"/>
              </a:lnSpc>
              <a:spcAft>
                <a:spcPts val="0"/>
              </a:spcAft>
              <a:buFont typeface="Arial" panose="020B0604020202020204" pitchFamily="34" charset="0"/>
              <a:buNone/>
              <a:defRPr/>
            </a:pPr>
            <a:r>
              <a:rPr lang="en-US" altLang="en-US" sz="1800" b="1" dirty="0"/>
              <a:t>Be efficient with interventions.</a:t>
            </a:r>
          </a:p>
          <a:p>
            <a:pPr marL="457200" indent="-457200" fontAlgn="auto">
              <a:lnSpc>
                <a:spcPct val="80000"/>
              </a:lnSpc>
              <a:spcAft>
                <a:spcPts val="0"/>
              </a:spcAft>
              <a:buFont typeface="Arial" panose="020B0604020202020204" pitchFamily="34" charset="0"/>
              <a:buNone/>
              <a:defRPr/>
            </a:pPr>
            <a:r>
              <a:rPr lang="en-US" altLang="en-US" sz="1800" b="1" dirty="0"/>
              <a:t>Focus on the present and the future, not the past.</a:t>
            </a:r>
          </a:p>
          <a:p>
            <a:pPr marL="457200" indent="-457200" fontAlgn="auto">
              <a:lnSpc>
                <a:spcPct val="80000"/>
              </a:lnSpc>
              <a:spcAft>
                <a:spcPts val="0"/>
              </a:spcAft>
              <a:buFont typeface="Arial" panose="020B0604020202020204" pitchFamily="34" charset="0"/>
              <a:buNone/>
              <a:defRPr/>
            </a:pPr>
            <a:r>
              <a:rPr lang="en-US" altLang="en-US" sz="1800" b="1" dirty="0"/>
              <a:t>Focus on actions rather than insights.</a:t>
            </a:r>
          </a:p>
          <a:p>
            <a:pPr marL="457200" indent="-457200" fontAlgn="auto">
              <a:lnSpc>
                <a:spcPct val="80000"/>
              </a:lnSpc>
              <a:spcAft>
                <a:spcPts val="0"/>
              </a:spcAft>
              <a:defRPr/>
            </a:pPr>
            <a:endParaRPr lang="en-US" altLang="en-US" sz="1800" b="1" dirty="0"/>
          </a:p>
        </p:txBody>
      </p:sp>
      <p:sp>
        <p:nvSpPr>
          <p:cNvPr id="41989" name="Rectangle 5">
            <a:extLst>
              <a:ext uri="{FF2B5EF4-FFF2-40B4-BE49-F238E27FC236}">
                <a16:creationId xmlns:a16="http://schemas.microsoft.com/office/drawing/2014/main" id="{CB365272-BF9A-4BDE-A7F8-0984296D8EB7}"/>
              </a:ext>
            </a:extLst>
          </p:cNvPr>
          <p:cNvSpPr>
            <a:spLocks noChangeArrowheads="1"/>
          </p:cNvSpPr>
          <p:nvPr/>
        </p:nvSpPr>
        <p:spPr bwMode="auto">
          <a:xfrm>
            <a:off x="4143375" y="1543050"/>
            <a:ext cx="3581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lnSpc>
                <a:spcPct val="120000"/>
              </a:lnSpc>
              <a:spcBef>
                <a:spcPts val="1000"/>
              </a:spcBef>
              <a:buClr>
                <a:schemeClr val="tx1"/>
              </a:buClr>
              <a:buFont typeface="Arial" panose="020B0604020202020204" pitchFamily="34" charset="0"/>
              <a:buChar char="•"/>
              <a:defRPr sz="2000">
                <a:solidFill>
                  <a:schemeClr val="tx1"/>
                </a:solidFill>
                <a:latin typeface="Tw Cen MT" panose="020B0602020104020603" pitchFamily="34" charset="0"/>
              </a:defRPr>
            </a:lvl1pPr>
            <a:lvl2pPr marL="742950" indent="-285750">
              <a:lnSpc>
                <a:spcPct val="120000"/>
              </a:lnSpc>
              <a:spcBef>
                <a:spcPts val="500"/>
              </a:spcBef>
              <a:buClr>
                <a:schemeClr val="tx1"/>
              </a:buClr>
              <a:buFont typeface="Arial" panose="020B0604020202020204" pitchFamily="34" charset="0"/>
              <a:buChar char="•"/>
              <a:defRPr>
                <a:solidFill>
                  <a:schemeClr val="tx1"/>
                </a:solidFill>
                <a:latin typeface="Tw Cen MT" panose="020B0602020104020603" pitchFamily="34" charset="0"/>
              </a:defRPr>
            </a:lvl2pPr>
            <a:lvl3pPr marL="1143000" indent="-228600">
              <a:lnSpc>
                <a:spcPct val="120000"/>
              </a:lnSpc>
              <a:spcBef>
                <a:spcPts val="500"/>
              </a:spcBef>
              <a:buClr>
                <a:schemeClr val="tx1"/>
              </a:buClr>
              <a:buFont typeface="Arial" panose="020B0604020202020204" pitchFamily="34" charset="0"/>
              <a:buChar char="•"/>
              <a:defRPr sz="1600">
                <a:solidFill>
                  <a:schemeClr val="tx1"/>
                </a:solidFill>
                <a:latin typeface="Tw Cen MT" panose="020B0602020104020603" pitchFamily="34" charset="0"/>
              </a:defRPr>
            </a:lvl3pPr>
            <a:lvl4pPr marL="1600200" indent="-228600">
              <a:lnSpc>
                <a:spcPct val="120000"/>
              </a:lnSpc>
              <a:spcBef>
                <a:spcPts val="500"/>
              </a:spcBef>
              <a:buClr>
                <a:schemeClr val="tx1"/>
              </a:buClr>
              <a:buFont typeface="Arial" panose="020B0604020202020204" pitchFamily="34" charset="0"/>
              <a:buChar char="•"/>
              <a:defRPr sz="1400">
                <a:solidFill>
                  <a:schemeClr val="tx1"/>
                </a:solidFill>
                <a:latin typeface="Tw Cen MT" panose="020B0602020104020603" pitchFamily="34" charset="0"/>
              </a:defRPr>
            </a:lvl4pPr>
            <a:lvl5pPr marL="2057400" indent="-228600">
              <a:lnSpc>
                <a:spcPct val="120000"/>
              </a:lnSpc>
              <a:spcBef>
                <a:spcPts val="500"/>
              </a:spcBef>
              <a:buClr>
                <a:schemeClr val="tx1"/>
              </a:buClr>
              <a:buFont typeface="Arial" panose="020B0604020202020204" pitchFamily="34" charset="0"/>
              <a:buChar char="•"/>
              <a:defRPr sz="1400">
                <a:solidFill>
                  <a:schemeClr val="tx1"/>
                </a:solidFill>
                <a:latin typeface="Tw Cen MT" panose="020B0602020104020603" pitchFamily="34" charset="0"/>
              </a:defRPr>
            </a:lvl5pPr>
            <a:lvl6pPr marL="2514600" indent="-228600" fontAlgn="base">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panose="020B0602020104020603" pitchFamily="34" charset="0"/>
              </a:defRPr>
            </a:lvl6pPr>
            <a:lvl7pPr marL="2971800" indent="-228600" fontAlgn="base">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panose="020B0602020104020603" pitchFamily="34" charset="0"/>
              </a:defRPr>
            </a:lvl7pPr>
            <a:lvl8pPr marL="3429000" indent="-228600" fontAlgn="base">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panose="020B0602020104020603" pitchFamily="34" charset="0"/>
              </a:defRPr>
            </a:lvl8pPr>
            <a:lvl9pPr marL="3886200" indent="-228600" fontAlgn="base">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panose="020B0602020104020603" pitchFamily="34" charset="0"/>
              </a:defRPr>
            </a:lvl9pPr>
          </a:lstStyle>
          <a:p>
            <a:pPr eaLnBrk="1" hangingPunct="1">
              <a:lnSpc>
                <a:spcPct val="100000"/>
              </a:lnSpc>
              <a:spcBef>
                <a:spcPct val="50000"/>
              </a:spcBef>
              <a:buClrTx/>
              <a:buSzPct val="80000"/>
              <a:buFont typeface="Verdana" panose="020B0604030504040204" pitchFamily="34" charset="0"/>
              <a:buNone/>
            </a:pPr>
            <a:r>
              <a:rPr lang="en-US" altLang="en-US" sz="1600" b="1">
                <a:solidFill>
                  <a:srgbClr val="FFFF00"/>
                </a:solidFill>
                <a:latin typeface="Verdana" panose="020B0604030504040204" pitchFamily="34" charset="0"/>
                <a:cs typeface="Arial" panose="020B0604020202020204" pitchFamily="34" charset="0"/>
              </a:rPr>
              <a:t>5 assumptions that guide the SFBC model:</a:t>
            </a:r>
          </a:p>
          <a:p>
            <a:pPr eaLnBrk="1" hangingPunct="1">
              <a:lnSpc>
                <a:spcPct val="100000"/>
              </a:lnSpc>
              <a:spcBef>
                <a:spcPct val="50000"/>
              </a:spcBef>
              <a:buClrTx/>
              <a:buSzPct val="80000"/>
              <a:buFont typeface="Wingdings" panose="05000000000000000000" pitchFamily="2" charset="2"/>
              <a:buNone/>
            </a:pPr>
            <a:endParaRPr lang="en-US" altLang="en-US" sz="400" b="1">
              <a:solidFill>
                <a:srgbClr val="FFFF00"/>
              </a:solidFill>
              <a:latin typeface="Verdana" panose="020B0604030504040204" pitchFamily="34" charset="0"/>
              <a:cs typeface="Arial" panose="020B0604020202020204" pitchFamily="34" charset="0"/>
            </a:endParaRPr>
          </a:p>
          <a:p>
            <a:pPr eaLnBrk="1" hangingPunct="1">
              <a:lnSpc>
                <a:spcPct val="100000"/>
              </a:lnSpc>
              <a:spcBef>
                <a:spcPct val="50000"/>
              </a:spcBef>
              <a:buClrTx/>
              <a:buSzPct val="80000"/>
              <a:buFont typeface="Wingdings" panose="05000000000000000000" pitchFamily="2" charset="2"/>
              <a:buNone/>
            </a:pPr>
            <a:r>
              <a:rPr lang="en-US" altLang="en-US" sz="1400">
                <a:solidFill>
                  <a:srgbClr val="FFFF00"/>
                </a:solidFill>
                <a:latin typeface="Verdana" panose="020B0604030504040204" pitchFamily="34" charset="0"/>
                <a:cs typeface="Arial" panose="020B0604020202020204" pitchFamily="34" charset="0"/>
              </a:rPr>
              <a:t>Counselors should focus on solutions, rather than problems, for change to occur.</a:t>
            </a:r>
          </a:p>
          <a:p>
            <a:pPr eaLnBrk="1" hangingPunct="1">
              <a:lnSpc>
                <a:spcPct val="100000"/>
              </a:lnSpc>
              <a:spcBef>
                <a:spcPct val="50000"/>
              </a:spcBef>
              <a:buClrTx/>
              <a:buSzPct val="80000"/>
              <a:buFont typeface="Wingdings" panose="05000000000000000000" pitchFamily="2" charset="2"/>
              <a:buNone/>
            </a:pPr>
            <a:r>
              <a:rPr lang="en-US" altLang="en-US" sz="1400">
                <a:solidFill>
                  <a:srgbClr val="FFFF00"/>
                </a:solidFill>
                <a:latin typeface="Verdana" panose="020B0604030504040204" pitchFamily="34" charset="0"/>
                <a:cs typeface="Arial" panose="020B0604020202020204" pitchFamily="34" charset="0"/>
              </a:rPr>
              <a:t>Every problem has identifiable exceptions that can be discovered and transformed into solutions.</a:t>
            </a:r>
          </a:p>
          <a:p>
            <a:pPr eaLnBrk="1" hangingPunct="1">
              <a:lnSpc>
                <a:spcPct val="100000"/>
              </a:lnSpc>
              <a:spcBef>
                <a:spcPct val="50000"/>
              </a:spcBef>
              <a:buClrTx/>
              <a:buSzPct val="80000"/>
              <a:buFont typeface="Wingdings" panose="05000000000000000000" pitchFamily="2" charset="2"/>
              <a:buNone/>
            </a:pPr>
            <a:r>
              <a:rPr lang="en-US" altLang="en-US" sz="1400">
                <a:solidFill>
                  <a:srgbClr val="FFFF00"/>
                </a:solidFill>
                <a:latin typeface="Verdana" panose="020B0604030504040204" pitchFamily="34" charset="0"/>
                <a:cs typeface="Arial" panose="020B0604020202020204" pitchFamily="34" charset="0"/>
              </a:rPr>
              <a:t>Small changes have ripple effects that lead to bigger changes.</a:t>
            </a:r>
          </a:p>
          <a:p>
            <a:pPr eaLnBrk="1" hangingPunct="1">
              <a:lnSpc>
                <a:spcPct val="100000"/>
              </a:lnSpc>
              <a:spcBef>
                <a:spcPct val="50000"/>
              </a:spcBef>
              <a:buClrTx/>
              <a:buSzPct val="80000"/>
              <a:buFont typeface="Wingdings" panose="05000000000000000000" pitchFamily="2" charset="2"/>
              <a:buNone/>
            </a:pPr>
            <a:r>
              <a:rPr lang="en-US" altLang="en-US" sz="1400">
                <a:solidFill>
                  <a:srgbClr val="FFFF00"/>
                </a:solidFill>
                <a:latin typeface="Verdana" panose="020B0604030504040204" pitchFamily="34" charset="0"/>
                <a:cs typeface="Arial" panose="020B0604020202020204" pitchFamily="34" charset="0"/>
              </a:rPr>
              <a:t>Student clients have the necessary resources to solve their problem.</a:t>
            </a:r>
          </a:p>
          <a:p>
            <a:pPr eaLnBrk="1" hangingPunct="1">
              <a:lnSpc>
                <a:spcPct val="100000"/>
              </a:lnSpc>
              <a:spcBef>
                <a:spcPct val="50000"/>
              </a:spcBef>
              <a:buClrTx/>
              <a:buSzPct val="80000"/>
              <a:buFont typeface="Wingdings" panose="05000000000000000000" pitchFamily="2" charset="2"/>
              <a:buNone/>
            </a:pPr>
            <a:r>
              <a:rPr lang="en-US" altLang="en-US" sz="1400">
                <a:solidFill>
                  <a:srgbClr val="FFFF00"/>
                </a:solidFill>
                <a:latin typeface="Verdana" panose="020B0604030504040204" pitchFamily="34" charset="0"/>
                <a:cs typeface="Arial" panose="020B0604020202020204" pitchFamily="34" charset="0"/>
              </a:rPr>
              <a:t>Constructing goals in positive terms is more effective.</a:t>
            </a:r>
          </a:p>
        </p:txBody>
      </p:sp>
      <p:sp>
        <p:nvSpPr>
          <p:cNvPr id="2" name="Footer Placeholder 1">
            <a:extLst>
              <a:ext uri="{FF2B5EF4-FFF2-40B4-BE49-F238E27FC236}">
                <a16:creationId xmlns:a16="http://schemas.microsoft.com/office/drawing/2014/main" id="{9F555E99-9FBD-4F13-A260-44D397998FF1}"/>
              </a:ext>
            </a:extLst>
          </p:cNvPr>
          <p:cNvSpPr>
            <a:spLocks noGrp="1"/>
          </p:cNvSpPr>
          <p:nvPr>
            <p:ph type="ftr" sz="quarter" idx="11"/>
          </p:nvPr>
        </p:nvSpPr>
        <p:spPr/>
        <p:txBody>
          <a:bodyPr/>
          <a:lstStyle/>
          <a:p>
            <a:pPr>
              <a:defRPr/>
            </a:pPr>
            <a:r>
              <a:rPr lang="en-US"/>
              <a:t>Chapter 13</a:t>
            </a:r>
          </a:p>
        </p:txBody>
      </p:sp>
      <p:sp>
        <p:nvSpPr>
          <p:cNvPr id="3" name="Slide Number Placeholder 2">
            <a:extLst>
              <a:ext uri="{FF2B5EF4-FFF2-40B4-BE49-F238E27FC236}">
                <a16:creationId xmlns:a16="http://schemas.microsoft.com/office/drawing/2014/main" id="{0058CAA4-D79F-4803-960D-510EA1B04C4B}"/>
              </a:ext>
            </a:extLst>
          </p:cNvPr>
          <p:cNvSpPr>
            <a:spLocks noGrp="1"/>
          </p:cNvSpPr>
          <p:nvPr>
            <p:ph type="sldNum" sz="quarter" idx="12"/>
          </p:nvPr>
        </p:nvSpPr>
        <p:spPr/>
        <p:txBody>
          <a:bodyPr/>
          <a:lstStyle/>
          <a:p>
            <a:pPr>
              <a:defRPr/>
            </a:pPr>
            <a:fld id="{A2F862E9-20AA-4506-B48D-307118651A95}" type="slidenum">
              <a:rPr lang="en-US" smtClean="0"/>
              <a:pPr>
                <a:defRPr/>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a:extLst>
              <a:ext uri="{FF2B5EF4-FFF2-40B4-BE49-F238E27FC236}">
                <a16:creationId xmlns:a16="http://schemas.microsoft.com/office/drawing/2014/main" id="{F15E948D-297D-4ACF-AE13-80705F3EA9DC}"/>
              </a:ext>
            </a:extLst>
          </p:cNvPr>
          <p:cNvSpPr>
            <a:spLocks noGrp="1" noChangeArrowheads="1"/>
          </p:cNvSpPr>
          <p:nvPr>
            <p:ph type="title" idx="4294967295"/>
          </p:nvPr>
        </p:nvSpPr>
        <p:spPr>
          <a:xfrm>
            <a:off x="0" y="577850"/>
            <a:ext cx="7772400" cy="1143000"/>
          </a:xfrm>
        </p:spPr>
        <p:txBody>
          <a:bodyPr/>
          <a:lstStyle/>
          <a:p>
            <a:pPr fontAlgn="auto">
              <a:spcAft>
                <a:spcPts val="0"/>
              </a:spcAft>
              <a:defRPr/>
            </a:pPr>
            <a:r>
              <a:rPr lang="en-US" altLang="en-US" dirty="0"/>
              <a:t>Implementing the SFBC Model</a:t>
            </a:r>
          </a:p>
        </p:txBody>
      </p:sp>
      <p:sp>
        <p:nvSpPr>
          <p:cNvPr id="297987" name="Rectangle 3">
            <a:extLst>
              <a:ext uri="{FF2B5EF4-FFF2-40B4-BE49-F238E27FC236}">
                <a16:creationId xmlns:a16="http://schemas.microsoft.com/office/drawing/2014/main" id="{F37E8B96-BCEB-40E6-B503-85D7D6311D10}"/>
              </a:ext>
            </a:extLst>
          </p:cNvPr>
          <p:cNvSpPr>
            <a:spLocks noGrp="1" noChangeArrowheads="1"/>
          </p:cNvSpPr>
          <p:nvPr>
            <p:ph type="body" idx="4294967295"/>
          </p:nvPr>
        </p:nvSpPr>
        <p:spPr>
          <a:xfrm>
            <a:off x="3581400" y="1981200"/>
            <a:ext cx="8610600" cy="4724400"/>
          </a:xfrm>
        </p:spPr>
        <p:txBody>
          <a:bodyPr/>
          <a:lstStyle/>
          <a:p>
            <a:pPr fontAlgn="auto">
              <a:lnSpc>
                <a:spcPct val="90000"/>
              </a:lnSpc>
              <a:spcAft>
                <a:spcPts val="0"/>
              </a:spcAft>
              <a:defRPr/>
            </a:pPr>
            <a:r>
              <a:rPr lang="en-US" altLang="en-US" sz="1800"/>
              <a:t>Professional school counselors begin the first session with students by explaining the SFBC approach.</a:t>
            </a:r>
          </a:p>
          <a:p>
            <a:pPr fontAlgn="auto">
              <a:lnSpc>
                <a:spcPct val="90000"/>
              </a:lnSpc>
              <a:spcAft>
                <a:spcPts val="0"/>
              </a:spcAft>
              <a:defRPr/>
            </a:pPr>
            <a:r>
              <a:rPr lang="en-US" altLang="en-US" sz="1800"/>
              <a:t>Professional school counselors can then help the student formulate goals using a wide range of techniques:</a:t>
            </a:r>
          </a:p>
          <a:p>
            <a:pPr lvl="1" fontAlgn="auto">
              <a:lnSpc>
                <a:spcPct val="90000"/>
              </a:lnSpc>
              <a:spcAft>
                <a:spcPts val="0"/>
              </a:spcAft>
              <a:defRPr/>
            </a:pPr>
            <a:r>
              <a:rPr lang="en-US" altLang="en-US"/>
              <a:t>The Miracle Question</a:t>
            </a:r>
          </a:p>
          <a:p>
            <a:pPr lvl="1" fontAlgn="auto">
              <a:lnSpc>
                <a:spcPct val="90000"/>
              </a:lnSpc>
              <a:spcAft>
                <a:spcPts val="0"/>
              </a:spcAft>
              <a:defRPr/>
            </a:pPr>
            <a:r>
              <a:rPr lang="en-US" altLang="en-US"/>
              <a:t>Identifying Instances and Exceptions</a:t>
            </a:r>
          </a:p>
          <a:p>
            <a:pPr lvl="1" fontAlgn="auto">
              <a:lnSpc>
                <a:spcPct val="90000"/>
              </a:lnSpc>
              <a:spcAft>
                <a:spcPts val="0"/>
              </a:spcAft>
              <a:defRPr/>
            </a:pPr>
            <a:r>
              <a:rPr lang="en-US" altLang="en-US"/>
              <a:t>Mindmapping</a:t>
            </a:r>
          </a:p>
          <a:p>
            <a:pPr lvl="1" fontAlgn="auto">
              <a:lnSpc>
                <a:spcPct val="90000"/>
              </a:lnSpc>
              <a:spcAft>
                <a:spcPts val="0"/>
              </a:spcAft>
              <a:defRPr/>
            </a:pPr>
            <a:r>
              <a:rPr lang="en-US" altLang="en-US"/>
              <a:t>Cheerleading</a:t>
            </a:r>
          </a:p>
          <a:p>
            <a:pPr lvl="1" fontAlgn="auto">
              <a:lnSpc>
                <a:spcPct val="90000"/>
              </a:lnSpc>
              <a:spcAft>
                <a:spcPts val="0"/>
              </a:spcAft>
              <a:defRPr/>
            </a:pPr>
            <a:r>
              <a:rPr lang="en-US" altLang="en-US"/>
              <a:t>Scaling</a:t>
            </a:r>
          </a:p>
          <a:p>
            <a:pPr lvl="1" fontAlgn="auto">
              <a:lnSpc>
                <a:spcPct val="90000"/>
              </a:lnSpc>
              <a:spcAft>
                <a:spcPts val="0"/>
              </a:spcAft>
              <a:defRPr/>
            </a:pPr>
            <a:r>
              <a:rPr lang="en-US" altLang="en-US"/>
              <a:t>Flagging the Minefield</a:t>
            </a:r>
          </a:p>
        </p:txBody>
      </p:sp>
      <p:sp>
        <p:nvSpPr>
          <p:cNvPr id="2" name="Footer Placeholder 1">
            <a:extLst>
              <a:ext uri="{FF2B5EF4-FFF2-40B4-BE49-F238E27FC236}">
                <a16:creationId xmlns:a16="http://schemas.microsoft.com/office/drawing/2014/main" id="{2CE69562-7537-499B-9424-BA29A8631693}"/>
              </a:ext>
            </a:extLst>
          </p:cNvPr>
          <p:cNvSpPr>
            <a:spLocks noGrp="1"/>
          </p:cNvSpPr>
          <p:nvPr>
            <p:ph type="ftr" sz="quarter" idx="11"/>
          </p:nvPr>
        </p:nvSpPr>
        <p:spPr/>
        <p:txBody>
          <a:bodyPr/>
          <a:lstStyle/>
          <a:p>
            <a:pPr>
              <a:defRPr/>
            </a:pPr>
            <a:r>
              <a:rPr lang="en-US"/>
              <a:t>Chapter 13</a:t>
            </a:r>
          </a:p>
        </p:txBody>
      </p:sp>
      <p:sp>
        <p:nvSpPr>
          <p:cNvPr id="3" name="Slide Number Placeholder 2">
            <a:extLst>
              <a:ext uri="{FF2B5EF4-FFF2-40B4-BE49-F238E27FC236}">
                <a16:creationId xmlns:a16="http://schemas.microsoft.com/office/drawing/2014/main" id="{5B8A0F3C-5B5A-42E4-9976-5FF77C3F9733}"/>
              </a:ext>
            </a:extLst>
          </p:cNvPr>
          <p:cNvSpPr>
            <a:spLocks noGrp="1"/>
          </p:cNvSpPr>
          <p:nvPr>
            <p:ph type="sldNum" sz="quarter" idx="12"/>
          </p:nvPr>
        </p:nvSpPr>
        <p:spPr/>
        <p:txBody>
          <a:bodyPr/>
          <a:lstStyle/>
          <a:p>
            <a:pPr>
              <a:defRPr/>
            </a:pPr>
            <a:fld id="{A2F862E9-20AA-4506-B48D-307118651A95}" type="slidenum">
              <a:rPr lang="en-US" smtClean="0"/>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a:extLst>
              <a:ext uri="{FF2B5EF4-FFF2-40B4-BE49-F238E27FC236}">
                <a16:creationId xmlns:a16="http://schemas.microsoft.com/office/drawing/2014/main" id="{4BAABA72-E5EF-442B-A312-062C21933E5F}"/>
              </a:ext>
            </a:extLst>
          </p:cNvPr>
          <p:cNvSpPr>
            <a:spLocks noGrp="1" noChangeArrowheads="1"/>
          </p:cNvSpPr>
          <p:nvPr>
            <p:ph type="title" idx="4294967295"/>
          </p:nvPr>
        </p:nvSpPr>
        <p:spPr>
          <a:xfrm>
            <a:off x="0" y="619125"/>
            <a:ext cx="10363200" cy="1595438"/>
          </a:xfrm>
        </p:spPr>
        <p:txBody>
          <a:bodyPr/>
          <a:lstStyle/>
          <a:p>
            <a:pPr fontAlgn="auto">
              <a:spcAft>
                <a:spcPts val="0"/>
              </a:spcAft>
              <a:defRPr/>
            </a:pPr>
            <a:r>
              <a:rPr lang="en-US" altLang="en-US"/>
              <a:t>Reality Therapy/Choice Theory</a:t>
            </a:r>
          </a:p>
        </p:txBody>
      </p:sp>
      <p:sp>
        <p:nvSpPr>
          <p:cNvPr id="299011" name="Rectangle 3">
            <a:extLst>
              <a:ext uri="{FF2B5EF4-FFF2-40B4-BE49-F238E27FC236}">
                <a16:creationId xmlns:a16="http://schemas.microsoft.com/office/drawing/2014/main" id="{D2852C3B-57EF-4A53-B383-84F3073333FE}"/>
              </a:ext>
            </a:extLst>
          </p:cNvPr>
          <p:cNvSpPr>
            <a:spLocks noGrp="1" noChangeArrowheads="1"/>
          </p:cNvSpPr>
          <p:nvPr>
            <p:ph type="body" idx="4294967295"/>
          </p:nvPr>
        </p:nvSpPr>
        <p:spPr>
          <a:xfrm>
            <a:off x="0" y="2366963"/>
            <a:ext cx="10363200" cy="3424237"/>
          </a:xfrm>
        </p:spPr>
        <p:txBody>
          <a:bodyPr/>
          <a:lstStyle/>
          <a:p>
            <a:pPr fontAlgn="auto">
              <a:spcAft>
                <a:spcPts val="0"/>
              </a:spcAft>
              <a:defRPr/>
            </a:pPr>
            <a:r>
              <a:rPr lang="en-US" altLang="en-US" sz="1800"/>
              <a:t>Reality therapy (RT), also called Choice Theory, was founded by William Glasser, is designed to be brief, and has shown to be particularly effective in school settings.</a:t>
            </a:r>
          </a:p>
          <a:p>
            <a:pPr fontAlgn="auto">
              <a:spcAft>
                <a:spcPts val="0"/>
              </a:spcAft>
              <a:defRPr/>
            </a:pPr>
            <a:r>
              <a:rPr lang="en-US" altLang="en-US" sz="1800"/>
              <a:t>RT provides school counselors with a systematic way to address students’ needs and wants, in both their personal and educational lives.</a:t>
            </a:r>
          </a:p>
        </p:txBody>
      </p:sp>
      <p:sp>
        <p:nvSpPr>
          <p:cNvPr id="2" name="Footer Placeholder 1">
            <a:extLst>
              <a:ext uri="{FF2B5EF4-FFF2-40B4-BE49-F238E27FC236}">
                <a16:creationId xmlns:a16="http://schemas.microsoft.com/office/drawing/2014/main" id="{AA3819BF-0704-4017-B704-B1FB46B41E51}"/>
              </a:ext>
            </a:extLst>
          </p:cNvPr>
          <p:cNvSpPr>
            <a:spLocks noGrp="1"/>
          </p:cNvSpPr>
          <p:nvPr>
            <p:ph type="ftr" sz="quarter" idx="11"/>
          </p:nvPr>
        </p:nvSpPr>
        <p:spPr/>
        <p:txBody>
          <a:bodyPr/>
          <a:lstStyle/>
          <a:p>
            <a:pPr>
              <a:defRPr/>
            </a:pPr>
            <a:r>
              <a:rPr lang="en-US"/>
              <a:t>Chapter 13</a:t>
            </a:r>
          </a:p>
        </p:txBody>
      </p:sp>
      <p:sp>
        <p:nvSpPr>
          <p:cNvPr id="3" name="Slide Number Placeholder 2">
            <a:extLst>
              <a:ext uri="{FF2B5EF4-FFF2-40B4-BE49-F238E27FC236}">
                <a16:creationId xmlns:a16="http://schemas.microsoft.com/office/drawing/2014/main" id="{966726AB-E3F8-4938-94AA-59A1C497E730}"/>
              </a:ext>
            </a:extLst>
          </p:cNvPr>
          <p:cNvSpPr>
            <a:spLocks noGrp="1"/>
          </p:cNvSpPr>
          <p:nvPr>
            <p:ph type="sldNum" sz="quarter" idx="12"/>
          </p:nvPr>
        </p:nvSpPr>
        <p:spPr/>
        <p:txBody>
          <a:bodyPr/>
          <a:lstStyle/>
          <a:p>
            <a:pPr>
              <a:defRPr/>
            </a:pPr>
            <a:fld id="{A2F862E9-20AA-4506-B48D-307118651A95}" type="slidenum">
              <a:rPr lang="en-US" smtClean="0"/>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a:extLst>
              <a:ext uri="{FF2B5EF4-FFF2-40B4-BE49-F238E27FC236}">
                <a16:creationId xmlns:a16="http://schemas.microsoft.com/office/drawing/2014/main" id="{CA7D3DAA-1D4F-43A7-8FF3-00D434EF6285}"/>
              </a:ext>
            </a:extLst>
          </p:cNvPr>
          <p:cNvSpPr>
            <a:spLocks noGrp="1" noChangeArrowheads="1"/>
          </p:cNvSpPr>
          <p:nvPr>
            <p:ph type="title" idx="4294967295"/>
          </p:nvPr>
        </p:nvSpPr>
        <p:spPr>
          <a:xfrm>
            <a:off x="0" y="619125"/>
            <a:ext cx="10363200" cy="1595438"/>
          </a:xfrm>
        </p:spPr>
        <p:txBody>
          <a:bodyPr/>
          <a:lstStyle/>
          <a:p>
            <a:pPr fontAlgn="auto">
              <a:spcAft>
                <a:spcPts val="0"/>
              </a:spcAft>
              <a:defRPr/>
            </a:pPr>
            <a:r>
              <a:rPr lang="en-US" altLang="en-US"/>
              <a:t>Reality Therapy: Core Beliefs</a:t>
            </a:r>
          </a:p>
        </p:txBody>
      </p:sp>
      <p:sp>
        <p:nvSpPr>
          <p:cNvPr id="300035" name="Rectangle 3">
            <a:extLst>
              <a:ext uri="{FF2B5EF4-FFF2-40B4-BE49-F238E27FC236}">
                <a16:creationId xmlns:a16="http://schemas.microsoft.com/office/drawing/2014/main" id="{5D1BF89A-3E4D-45C4-86FA-D84DF5B74244}"/>
              </a:ext>
            </a:extLst>
          </p:cNvPr>
          <p:cNvSpPr>
            <a:spLocks noGrp="1" noChangeArrowheads="1"/>
          </p:cNvSpPr>
          <p:nvPr>
            <p:ph type="body" idx="4294967295"/>
          </p:nvPr>
        </p:nvSpPr>
        <p:spPr>
          <a:xfrm>
            <a:off x="0" y="2366963"/>
            <a:ext cx="10363200" cy="3424237"/>
          </a:xfrm>
        </p:spPr>
        <p:txBody>
          <a:bodyPr/>
          <a:lstStyle/>
          <a:p>
            <a:pPr fontAlgn="auto">
              <a:lnSpc>
                <a:spcPct val="90000"/>
              </a:lnSpc>
              <a:spcAft>
                <a:spcPts val="0"/>
              </a:spcAft>
              <a:defRPr/>
            </a:pPr>
            <a:r>
              <a:rPr lang="en-US" altLang="en-US" sz="1600"/>
              <a:t>“The only person whose behavior we can control is our own.”</a:t>
            </a:r>
          </a:p>
          <a:p>
            <a:pPr fontAlgn="auto">
              <a:lnSpc>
                <a:spcPct val="90000"/>
              </a:lnSpc>
              <a:spcAft>
                <a:spcPts val="0"/>
              </a:spcAft>
              <a:defRPr/>
            </a:pPr>
            <a:r>
              <a:rPr lang="en-US" altLang="en-US" sz="1600"/>
              <a:t>“All long-lasting psychological problems are relationship problems that result from attempts of people to control other people.”</a:t>
            </a:r>
          </a:p>
          <a:p>
            <a:pPr fontAlgn="auto">
              <a:lnSpc>
                <a:spcPct val="90000"/>
              </a:lnSpc>
              <a:spcAft>
                <a:spcPts val="0"/>
              </a:spcAft>
              <a:defRPr/>
            </a:pPr>
            <a:r>
              <a:rPr lang="en-US" altLang="en-US" sz="1600"/>
              <a:t>“Past events have everything to do with what we are today, but we can satisfy our basic needs only in the present and make plans for the future.”</a:t>
            </a:r>
          </a:p>
          <a:p>
            <a:pPr fontAlgn="auto">
              <a:lnSpc>
                <a:spcPct val="90000"/>
              </a:lnSpc>
              <a:spcAft>
                <a:spcPts val="0"/>
              </a:spcAft>
              <a:defRPr/>
            </a:pPr>
            <a:r>
              <a:rPr lang="en-US" altLang="en-US" sz="1600"/>
              <a:t>“Satisfying the needs represented by the pictures in our quality world is the way we meet our needs for survival, freedom, power, fun, love, and belonging.”</a:t>
            </a:r>
          </a:p>
          <a:p>
            <a:pPr fontAlgn="auto">
              <a:lnSpc>
                <a:spcPct val="90000"/>
              </a:lnSpc>
              <a:spcAft>
                <a:spcPts val="0"/>
              </a:spcAft>
              <a:defRPr/>
            </a:pPr>
            <a:r>
              <a:rPr lang="en-US" altLang="en-US" sz="1600"/>
              <a:t>“Total behavior is all that we do, including acting, thinking, feeling, and physiology.”</a:t>
            </a:r>
            <a:endParaRPr lang="en-US" altLang="en-US" sz="1800"/>
          </a:p>
        </p:txBody>
      </p:sp>
      <p:sp>
        <p:nvSpPr>
          <p:cNvPr id="2" name="Footer Placeholder 1">
            <a:extLst>
              <a:ext uri="{FF2B5EF4-FFF2-40B4-BE49-F238E27FC236}">
                <a16:creationId xmlns:a16="http://schemas.microsoft.com/office/drawing/2014/main" id="{E9BE3303-D864-40F4-A82D-598F5380F5CF}"/>
              </a:ext>
            </a:extLst>
          </p:cNvPr>
          <p:cNvSpPr>
            <a:spLocks noGrp="1"/>
          </p:cNvSpPr>
          <p:nvPr>
            <p:ph type="ftr" sz="quarter" idx="11"/>
          </p:nvPr>
        </p:nvSpPr>
        <p:spPr/>
        <p:txBody>
          <a:bodyPr/>
          <a:lstStyle/>
          <a:p>
            <a:pPr>
              <a:defRPr/>
            </a:pPr>
            <a:r>
              <a:rPr lang="en-US"/>
              <a:t>Chapter 13</a:t>
            </a:r>
          </a:p>
        </p:txBody>
      </p:sp>
      <p:sp>
        <p:nvSpPr>
          <p:cNvPr id="3" name="Slide Number Placeholder 2">
            <a:extLst>
              <a:ext uri="{FF2B5EF4-FFF2-40B4-BE49-F238E27FC236}">
                <a16:creationId xmlns:a16="http://schemas.microsoft.com/office/drawing/2014/main" id="{D1C78FE6-B3C0-432E-B616-DA7D6E7C6F2E}"/>
              </a:ext>
            </a:extLst>
          </p:cNvPr>
          <p:cNvSpPr>
            <a:spLocks noGrp="1"/>
          </p:cNvSpPr>
          <p:nvPr>
            <p:ph type="sldNum" sz="quarter" idx="12"/>
          </p:nvPr>
        </p:nvSpPr>
        <p:spPr/>
        <p:txBody>
          <a:bodyPr/>
          <a:lstStyle/>
          <a:p>
            <a:pPr>
              <a:defRPr/>
            </a:pPr>
            <a:fld id="{A2F862E9-20AA-4506-B48D-307118651A95}" type="slidenum">
              <a:rPr lang="en-US" smtClean="0"/>
              <a:pPr>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a:extLst>
              <a:ext uri="{FF2B5EF4-FFF2-40B4-BE49-F238E27FC236}">
                <a16:creationId xmlns:a16="http://schemas.microsoft.com/office/drawing/2014/main" id="{13517475-F1FB-426E-8324-D52D90CF2566}"/>
              </a:ext>
            </a:extLst>
          </p:cNvPr>
          <p:cNvSpPr>
            <a:spLocks noGrp="1" noChangeArrowheads="1"/>
          </p:cNvSpPr>
          <p:nvPr>
            <p:ph type="title" idx="4294967295"/>
          </p:nvPr>
        </p:nvSpPr>
        <p:spPr>
          <a:xfrm>
            <a:off x="0" y="619125"/>
            <a:ext cx="10363200" cy="1595438"/>
          </a:xfrm>
        </p:spPr>
        <p:txBody>
          <a:bodyPr/>
          <a:lstStyle/>
          <a:p>
            <a:pPr fontAlgn="auto">
              <a:spcAft>
                <a:spcPts val="0"/>
              </a:spcAft>
              <a:defRPr/>
            </a:pPr>
            <a:r>
              <a:rPr lang="en-US" altLang="en-US"/>
              <a:t>Reality Therapy: Concepts</a:t>
            </a:r>
          </a:p>
        </p:txBody>
      </p:sp>
      <p:sp>
        <p:nvSpPr>
          <p:cNvPr id="301059" name="Rectangle 3">
            <a:extLst>
              <a:ext uri="{FF2B5EF4-FFF2-40B4-BE49-F238E27FC236}">
                <a16:creationId xmlns:a16="http://schemas.microsoft.com/office/drawing/2014/main" id="{876C069C-B26F-4769-BFAE-8A8AA12A9529}"/>
              </a:ext>
            </a:extLst>
          </p:cNvPr>
          <p:cNvSpPr>
            <a:spLocks noGrp="1" noChangeArrowheads="1"/>
          </p:cNvSpPr>
          <p:nvPr>
            <p:ph type="body" idx="4294967295"/>
          </p:nvPr>
        </p:nvSpPr>
        <p:spPr>
          <a:xfrm>
            <a:off x="0" y="2366963"/>
            <a:ext cx="10363200" cy="3424237"/>
          </a:xfrm>
        </p:spPr>
        <p:txBody>
          <a:bodyPr/>
          <a:lstStyle/>
          <a:p>
            <a:pPr fontAlgn="auto">
              <a:lnSpc>
                <a:spcPct val="90000"/>
              </a:lnSpc>
              <a:spcAft>
                <a:spcPts val="0"/>
              </a:spcAft>
              <a:defRPr/>
            </a:pPr>
            <a:r>
              <a:rPr lang="en-US" altLang="en-US" sz="1800" b="1"/>
              <a:t>Quality world</a:t>
            </a:r>
            <a:r>
              <a:rPr lang="en-US" altLang="en-US" sz="1800"/>
              <a:t>: Includes images that make up the life we’d like to have, including people, things, experiences, and values.</a:t>
            </a:r>
          </a:p>
          <a:p>
            <a:pPr fontAlgn="auto">
              <a:lnSpc>
                <a:spcPct val="90000"/>
              </a:lnSpc>
              <a:spcAft>
                <a:spcPts val="0"/>
              </a:spcAft>
              <a:defRPr/>
            </a:pPr>
            <a:r>
              <a:rPr lang="en-US" altLang="en-US" sz="1800" b="1"/>
              <a:t>Five basic needs</a:t>
            </a:r>
            <a:r>
              <a:rPr lang="en-US" altLang="en-US" sz="1800"/>
              <a:t>: </a:t>
            </a:r>
          </a:p>
          <a:p>
            <a:pPr lvl="1" fontAlgn="auto">
              <a:lnSpc>
                <a:spcPct val="90000"/>
              </a:lnSpc>
              <a:spcAft>
                <a:spcPts val="0"/>
              </a:spcAft>
              <a:defRPr/>
            </a:pPr>
            <a:r>
              <a:rPr lang="en-US" altLang="en-US"/>
              <a:t>Belonging - the need to give and receive love</a:t>
            </a:r>
          </a:p>
          <a:p>
            <a:pPr lvl="1" fontAlgn="auto">
              <a:lnSpc>
                <a:spcPct val="90000"/>
              </a:lnSpc>
              <a:spcAft>
                <a:spcPts val="0"/>
              </a:spcAft>
              <a:defRPr/>
            </a:pPr>
            <a:r>
              <a:rPr lang="en-US" altLang="en-US"/>
              <a:t>Power - the need to feel in control of one’s self</a:t>
            </a:r>
          </a:p>
          <a:p>
            <a:pPr lvl="1" fontAlgn="auto">
              <a:lnSpc>
                <a:spcPct val="90000"/>
              </a:lnSpc>
              <a:spcAft>
                <a:spcPts val="0"/>
              </a:spcAft>
              <a:defRPr/>
            </a:pPr>
            <a:r>
              <a:rPr lang="en-US" altLang="en-US"/>
              <a:t>Fun - the need to experience pleasure and enjoy life</a:t>
            </a:r>
          </a:p>
          <a:p>
            <a:pPr lvl="1" fontAlgn="auto">
              <a:lnSpc>
                <a:spcPct val="90000"/>
              </a:lnSpc>
              <a:spcAft>
                <a:spcPts val="0"/>
              </a:spcAft>
              <a:defRPr/>
            </a:pPr>
            <a:r>
              <a:rPr lang="en-US" altLang="en-US"/>
              <a:t>Freedom - the need to be without limitations, to make one’s own choices</a:t>
            </a:r>
          </a:p>
          <a:p>
            <a:pPr lvl="1" fontAlgn="auto">
              <a:lnSpc>
                <a:spcPct val="90000"/>
              </a:lnSpc>
              <a:spcAft>
                <a:spcPts val="0"/>
              </a:spcAft>
              <a:defRPr/>
            </a:pPr>
            <a:r>
              <a:rPr lang="en-US" altLang="en-US"/>
              <a:t>Survival - the need to eat, breathe, have shelter, safety, and physical comfort</a:t>
            </a:r>
          </a:p>
          <a:p>
            <a:pPr fontAlgn="auto">
              <a:lnSpc>
                <a:spcPct val="90000"/>
              </a:lnSpc>
              <a:spcAft>
                <a:spcPts val="0"/>
              </a:spcAft>
              <a:defRPr/>
            </a:pPr>
            <a:endParaRPr lang="en-US" altLang="en-US" sz="1800"/>
          </a:p>
        </p:txBody>
      </p:sp>
      <p:sp>
        <p:nvSpPr>
          <p:cNvPr id="2" name="Footer Placeholder 1">
            <a:extLst>
              <a:ext uri="{FF2B5EF4-FFF2-40B4-BE49-F238E27FC236}">
                <a16:creationId xmlns:a16="http://schemas.microsoft.com/office/drawing/2014/main" id="{88A41808-E75E-4386-A62D-E94FD5257752}"/>
              </a:ext>
            </a:extLst>
          </p:cNvPr>
          <p:cNvSpPr>
            <a:spLocks noGrp="1"/>
          </p:cNvSpPr>
          <p:nvPr>
            <p:ph type="ftr" sz="quarter" idx="11"/>
          </p:nvPr>
        </p:nvSpPr>
        <p:spPr/>
        <p:txBody>
          <a:bodyPr/>
          <a:lstStyle/>
          <a:p>
            <a:pPr>
              <a:defRPr/>
            </a:pPr>
            <a:r>
              <a:rPr lang="en-US"/>
              <a:t>Chapter 13</a:t>
            </a:r>
          </a:p>
        </p:txBody>
      </p:sp>
      <p:sp>
        <p:nvSpPr>
          <p:cNvPr id="3" name="Slide Number Placeholder 2">
            <a:extLst>
              <a:ext uri="{FF2B5EF4-FFF2-40B4-BE49-F238E27FC236}">
                <a16:creationId xmlns:a16="http://schemas.microsoft.com/office/drawing/2014/main" id="{17A0B1A9-B587-4D35-803F-8FD89FEEE705}"/>
              </a:ext>
            </a:extLst>
          </p:cNvPr>
          <p:cNvSpPr>
            <a:spLocks noGrp="1"/>
          </p:cNvSpPr>
          <p:nvPr>
            <p:ph type="sldNum" sz="quarter" idx="12"/>
          </p:nvPr>
        </p:nvSpPr>
        <p:spPr/>
        <p:txBody>
          <a:bodyPr/>
          <a:lstStyle/>
          <a:p>
            <a:pPr>
              <a:defRPr/>
            </a:pPr>
            <a:fld id="{A2F862E9-20AA-4506-B48D-307118651A95}" type="slidenum">
              <a:rPr lang="en-US" smtClean="0"/>
              <a:pPr>
                <a:defRPr/>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Title 1">
            <a:extLst>
              <a:ext uri="{FF2B5EF4-FFF2-40B4-BE49-F238E27FC236}">
                <a16:creationId xmlns:a16="http://schemas.microsoft.com/office/drawing/2014/main" id="{E60DFAF1-EE92-4A53-898A-240265BF0BD2}"/>
              </a:ext>
            </a:extLst>
          </p:cNvPr>
          <p:cNvSpPr>
            <a:spLocks noGrp="1"/>
          </p:cNvSpPr>
          <p:nvPr>
            <p:ph type="title" idx="4294967295"/>
          </p:nvPr>
        </p:nvSpPr>
        <p:spPr>
          <a:xfrm>
            <a:off x="0" y="619125"/>
            <a:ext cx="10363200" cy="1595438"/>
          </a:xfrm>
        </p:spPr>
        <p:txBody>
          <a:bodyPr/>
          <a:lstStyle/>
          <a:p>
            <a:pPr fontAlgn="auto">
              <a:spcAft>
                <a:spcPts val="0"/>
              </a:spcAft>
              <a:defRPr/>
            </a:pPr>
            <a:r>
              <a:rPr lang="en-US" altLang="en-US"/>
              <a:t>Total Behavior</a:t>
            </a:r>
          </a:p>
        </p:txBody>
      </p:sp>
      <p:sp>
        <p:nvSpPr>
          <p:cNvPr id="302083" name="Content Placeholder 2">
            <a:extLst>
              <a:ext uri="{FF2B5EF4-FFF2-40B4-BE49-F238E27FC236}">
                <a16:creationId xmlns:a16="http://schemas.microsoft.com/office/drawing/2014/main" id="{77F244B3-E2D0-4FE3-BDDA-C56E0504416E}"/>
              </a:ext>
            </a:extLst>
          </p:cNvPr>
          <p:cNvSpPr>
            <a:spLocks noGrp="1"/>
          </p:cNvSpPr>
          <p:nvPr>
            <p:ph idx="4294967295"/>
          </p:nvPr>
        </p:nvSpPr>
        <p:spPr>
          <a:xfrm>
            <a:off x="0" y="2366963"/>
            <a:ext cx="10363200" cy="3424237"/>
          </a:xfrm>
        </p:spPr>
        <p:txBody>
          <a:bodyPr/>
          <a:lstStyle/>
          <a:p>
            <a:pPr fontAlgn="auto">
              <a:spcAft>
                <a:spcPts val="0"/>
              </a:spcAft>
              <a:defRPr/>
            </a:pPr>
            <a:r>
              <a:rPr lang="en-US" altLang="en-US"/>
              <a:t>Glasser (1998) defines </a:t>
            </a:r>
            <a:r>
              <a:rPr lang="en-US" altLang="en-US" i="1"/>
              <a:t>total behavior</a:t>
            </a:r>
            <a:r>
              <a:rPr lang="en-US" altLang="en-US"/>
              <a:t> as the four parts of our overall functioning.</a:t>
            </a:r>
          </a:p>
          <a:p>
            <a:pPr lvl="1" fontAlgn="auto">
              <a:spcAft>
                <a:spcPts val="0"/>
              </a:spcAft>
              <a:defRPr/>
            </a:pPr>
            <a:r>
              <a:rPr lang="en-US" altLang="en-US"/>
              <a:t>Actions</a:t>
            </a:r>
          </a:p>
          <a:p>
            <a:pPr lvl="1" fontAlgn="auto">
              <a:spcAft>
                <a:spcPts val="0"/>
              </a:spcAft>
              <a:defRPr/>
            </a:pPr>
            <a:r>
              <a:rPr lang="en-US" altLang="en-US"/>
              <a:t>Thinking</a:t>
            </a:r>
          </a:p>
          <a:p>
            <a:pPr lvl="1" fontAlgn="auto">
              <a:spcAft>
                <a:spcPts val="0"/>
              </a:spcAft>
              <a:defRPr/>
            </a:pPr>
            <a:r>
              <a:rPr lang="en-US" altLang="en-US"/>
              <a:t>Feeling</a:t>
            </a:r>
          </a:p>
          <a:p>
            <a:pPr lvl="1" fontAlgn="auto">
              <a:spcAft>
                <a:spcPts val="0"/>
              </a:spcAft>
              <a:defRPr/>
            </a:pPr>
            <a:r>
              <a:rPr lang="en-US" altLang="en-US"/>
              <a:t>Physiology</a:t>
            </a:r>
          </a:p>
          <a:p>
            <a:pPr fontAlgn="auto">
              <a:spcAft>
                <a:spcPts val="0"/>
              </a:spcAft>
              <a:defRPr/>
            </a:pPr>
            <a:r>
              <a:rPr lang="en-US" altLang="en-US"/>
              <a:t>Our actions and thoughts are the easiest to change.</a:t>
            </a:r>
          </a:p>
        </p:txBody>
      </p:sp>
      <p:sp>
        <p:nvSpPr>
          <p:cNvPr id="2" name="Footer Placeholder 1">
            <a:extLst>
              <a:ext uri="{FF2B5EF4-FFF2-40B4-BE49-F238E27FC236}">
                <a16:creationId xmlns:a16="http://schemas.microsoft.com/office/drawing/2014/main" id="{149FC083-6D14-4F24-A837-8C1FD446E5CD}"/>
              </a:ext>
            </a:extLst>
          </p:cNvPr>
          <p:cNvSpPr>
            <a:spLocks noGrp="1"/>
          </p:cNvSpPr>
          <p:nvPr>
            <p:ph type="ftr" sz="quarter" idx="11"/>
          </p:nvPr>
        </p:nvSpPr>
        <p:spPr/>
        <p:txBody>
          <a:bodyPr/>
          <a:lstStyle/>
          <a:p>
            <a:pPr>
              <a:defRPr/>
            </a:pPr>
            <a:r>
              <a:rPr lang="en-US"/>
              <a:t>Chapter 13</a:t>
            </a:r>
          </a:p>
        </p:txBody>
      </p:sp>
      <p:sp>
        <p:nvSpPr>
          <p:cNvPr id="3" name="Slide Number Placeholder 2">
            <a:extLst>
              <a:ext uri="{FF2B5EF4-FFF2-40B4-BE49-F238E27FC236}">
                <a16:creationId xmlns:a16="http://schemas.microsoft.com/office/drawing/2014/main" id="{133E00F3-AA5F-4959-8F4E-2E57D310B140}"/>
              </a:ext>
            </a:extLst>
          </p:cNvPr>
          <p:cNvSpPr>
            <a:spLocks noGrp="1"/>
          </p:cNvSpPr>
          <p:nvPr>
            <p:ph type="sldNum" sz="quarter" idx="12"/>
          </p:nvPr>
        </p:nvSpPr>
        <p:spPr/>
        <p:txBody>
          <a:bodyPr/>
          <a:lstStyle/>
          <a:p>
            <a:pPr>
              <a:defRPr/>
            </a:pPr>
            <a:fld id="{A2F862E9-20AA-4506-B48D-307118651A95}" type="slidenum">
              <a:rPr lang="en-US" smtClean="0"/>
              <a:pPr>
                <a:defRPr/>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a:extLst>
              <a:ext uri="{FF2B5EF4-FFF2-40B4-BE49-F238E27FC236}">
                <a16:creationId xmlns:a16="http://schemas.microsoft.com/office/drawing/2014/main" id="{F7F06DCA-F4A8-40F7-AF12-0CBE57A946FF}"/>
              </a:ext>
            </a:extLst>
          </p:cNvPr>
          <p:cNvSpPr>
            <a:spLocks noGrp="1" noChangeArrowheads="1"/>
          </p:cNvSpPr>
          <p:nvPr>
            <p:ph type="title" idx="4294967295"/>
          </p:nvPr>
        </p:nvSpPr>
        <p:spPr>
          <a:xfrm>
            <a:off x="0" y="619125"/>
            <a:ext cx="10363200" cy="1595438"/>
          </a:xfrm>
        </p:spPr>
        <p:txBody>
          <a:bodyPr/>
          <a:lstStyle/>
          <a:p>
            <a:pPr fontAlgn="auto">
              <a:spcAft>
                <a:spcPts val="0"/>
              </a:spcAft>
              <a:defRPr/>
            </a:pPr>
            <a:r>
              <a:rPr lang="en-US" altLang="en-US"/>
              <a:t>Implementing the RT Model</a:t>
            </a:r>
          </a:p>
        </p:txBody>
      </p:sp>
      <p:sp>
        <p:nvSpPr>
          <p:cNvPr id="303107" name="Rectangle 3">
            <a:extLst>
              <a:ext uri="{FF2B5EF4-FFF2-40B4-BE49-F238E27FC236}">
                <a16:creationId xmlns:a16="http://schemas.microsoft.com/office/drawing/2014/main" id="{AB110A7E-002D-4813-9F99-C2B61D151CD0}"/>
              </a:ext>
            </a:extLst>
          </p:cNvPr>
          <p:cNvSpPr>
            <a:spLocks noGrp="1" noChangeArrowheads="1"/>
          </p:cNvSpPr>
          <p:nvPr>
            <p:ph type="body" idx="4294967295"/>
          </p:nvPr>
        </p:nvSpPr>
        <p:spPr>
          <a:xfrm>
            <a:off x="0" y="2366963"/>
            <a:ext cx="10363200" cy="3424237"/>
          </a:xfrm>
        </p:spPr>
        <p:txBody>
          <a:bodyPr/>
          <a:lstStyle/>
          <a:p>
            <a:pPr fontAlgn="auto">
              <a:spcAft>
                <a:spcPts val="0"/>
              </a:spcAft>
              <a:defRPr/>
            </a:pPr>
            <a:r>
              <a:rPr lang="en-US" altLang="en-US" sz="1600"/>
              <a:t>RT involves helping students make better choices to meet their needs.</a:t>
            </a:r>
          </a:p>
          <a:p>
            <a:pPr fontAlgn="auto">
              <a:spcAft>
                <a:spcPts val="0"/>
              </a:spcAft>
              <a:defRPr/>
            </a:pPr>
            <a:r>
              <a:rPr lang="en-US" altLang="en-US" sz="1600"/>
              <a:t>Step 1: Build the relationship.</a:t>
            </a:r>
          </a:p>
          <a:p>
            <a:pPr fontAlgn="auto">
              <a:spcAft>
                <a:spcPts val="0"/>
              </a:spcAft>
              <a:defRPr/>
            </a:pPr>
            <a:r>
              <a:rPr lang="en-US" altLang="en-US" sz="1600"/>
              <a:t>Step 2: The student identifies and describes present behavior.</a:t>
            </a:r>
          </a:p>
          <a:p>
            <a:pPr fontAlgn="auto">
              <a:spcAft>
                <a:spcPts val="0"/>
              </a:spcAft>
              <a:defRPr/>
            </a:pPr>
            <a:r>
              <a:rPr lang="en-US" altLang="en-US" sz="1600"/>
              <a:t>Step 3: The student evaluates the present behavior and is likely to change this behavior only if he or she believes that it is not working.</a:t>
            </a:r>
          </a:p>
          <a:p>
            <a:pPr fontAlgn="auto">
              <a:spcAft>
                <a:spcPts val="0"/>
              </a:spcAft>
              <a:defRPr/>
            </a:pPr>
            <a:r>
              <a:rPr lang="en-US" altLang="en-US" sz="1600"/>
              <a:t>Step 4: The student is encouraged to identify alternative behaviors to better meet personal needs.</a:t>
            </a:r>
            <a:endParaRPr lang="en-US" altLang="en-US" sz="1800"/>
          </a:p>
        </p:txBody>
      </p:sp>
      <p:sp>
        <p:nvSpPr>
          <p:cNvPr id="2" name="Footer Placeholder 1">
            <a:extLst>
              <a:ext uri="{FF2B5EF4-FFF2-40B4-BE49-F238E27FC236}">
                <a16:creationId xmlns:a16="http://schemas.microsoft.com/office/drawing/2014/main" id="{52B006A9-201E-49F1-9243-BE6D8217736F}"/>
              </a:ext>
            </a:extLst>
          </p:cNvPr>
          <p:cNvSpPr>
            <a:spLocks noGrp="1"/>
          </p:cNvSpPr>
          <p:nvPr>
            <p:ph type="ftr" sz="quarter" idx="11"/>
          </p:nvPr>
        </p:nvSpPr>
        <p:spPr/>
        <p:txBody>
          <a:bodyPr/>
          <a:lstStyle/>
          <a:p>
            <a:pPr>
              <a:defRPr/>
            </a:pPr>
            <a:r>
              <a:rPr lang="en-US"/>
              <a:t>Chapter 13</a:t>
            </a:r>
          </a:p>
        </p:txBody>
      </p:sp>
      <p:sp>
        <p:nvSpPr>
          <p:cNvPr id="3" name="Slide Number Placeholder 2">
            <a:extLst>
              <a:ext uri="{FF2B5EF4-FFF2-40B4-BE49-F238E27FC236}">
                <a16:creationId xmlns:a16="http://schemas.microsoft.com/office/drawing/2014/main" id="{30D7DEAC-B622-4E8A-94FC-1C291AE2AFD1}"/>
              </a:ext>
            </a:extLst>
          </p:cNvPr>
          <p:cNvSpPr>
            <a:spLocks noGrp="1"/>
          </p:cNvSpPr>
          <p:nvPr>
            <p:ph type="sldNum" sz="quarter" idx="12"/>
          </p:nvPr>
        </p:nvSpPr>
        <p:spPr/>
        <p:txBody>
          <a:bodyPr/>
          <a:lstStyle/>
          <a:p>
            <a:pPr>
              <a:defRPr/>
            </a:pPr>
            <a:fld id="{A2F862E9-20AA-4506-B48D-307118651A95}" type="slidenum">
              <a:rPr lang="en-US" smtClean="0"/>
              <a:pPr>
                <a:defRPr/>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a:extLst>
              <a:ext uri="{FF2B5EF4-FFF2-40B4-BE49-F238E27FC236}">
                <a16:creationId xmlns:a16="http://schemas.microsoft.com/office/drawing/2014/main" id="{F6DFD355-6658-4980-A44C-F0467A91DABD}"/>
              </a:ext>
            </a:extLst>
          </p:cNvPr>
          <p:cNvSpPr>
            <a:spLocks noGrp="1" noChangeArrowheads="1"/>
          </p:cNvSpPr>
          <p:nvPr>
            <p:ph type="title" idx="4294967295"/>
          </p:nvPr>
        </p:nvSpPr>
        <p:spPr>
          <a:xfrm>
            <a:off x="0" y="733425"/>
            <a:ext cx="8610600" cy="1143000"/>
          </a:xfrm>
        </p:spPr>
        <p:txBody>
          <a:bodyPr/>
          <a:lstStyle/>
          <a:p>
            <a:pPr fontAlgn="auto">
              <a:spcAft>
                <a:spcPts val="0"/>
              </a:spcAft>
              <a:defRPr/>
            </a:pPr>
            <a:r>
              <a:rPr lang="en-US" altLang="en-US" dirty="0"/>
              <a:t>Individual Counseling in Schools</a:t>
            </a:r>
          </a:p>
        </p:txBody>
      </p:sp>
      <p:sp>
        <p:nvSpPr>
          <p:cNvPr id="276483" name="Rectangle 3">
            <a:extLst>
              <a:ext uri="{FF2B5EF4-FFF2-40B4-BE49-F238E27FC236}">
                <a16:creationId xmlns:a16="http://schemas.microsoft.com/office/drawing/2014/main" id="{30590F10-0590-43E9-8DB2-627A7DEC2DEE}"/>
              </a:ext>
            </a:extLst>
          </p:cNvPr>
          <p:cNvSpPr>
            <a:spLocks noGrp="1" noChangeArrowheads="1"/>
          </p:cNvSpPr>
          <p:nvPr>
            <p:ph type="body" idx="4294967295"/>
          </p:nvPr>
        </p:nvSpPr>
        <p:spPr>
          <a:xfrm>
            <a:off x="2327275" y="2082800"/>
            <a:ext cx="9864725" cy="4114800"/>
          </a:xfrm>
        </p:spPr>
        <p:txBody>
          <a:bodyPr/>
          <a:lstStyle/>
          <a:p>
            <a:pPr fontAlgn="auto">
              <a:lnSpc>
                <a:spcPct val="90000"/>
              </a:lnSpc>
              <a:spcAft>
                <a:spcPts val="0"/>
              </a:spcAft>
              <a:defRPr/>
            </a:pPr>
            <a:r>
              <a:rPr lang="en-US" altLang="en-US" sz="2400" dirty="0"/>
              <a:t>When certain negative issues interfere with students’ personal, social, and academic growth, individual counseling may be warranted.</a:t>
            </a:r>
          </a:p>
          <a:p>
            <a:pPr fontAlgn="auto">
              <a:lnSpc>
                <a:spcPct val="90000"/>
              </a:lnSpc>
              <a:spcAft>
                <a:spcPts val="0"/>
              </a:spcAft>
              <a:defRPr/>
            </a:pPr>
            <a:r>
              <a:rPr lang="en-US" altLang="en-US" sz="2400" dirty="0"/>
              <a:t>Professional school counselors make decisions about how to administer individual counseling services, keeping in mind that those services need to closely align with the educational mission and philosophy of educating all students to high levels of academic, career, and personal–social success.</a:t>
            </a:r>
          </a:p>
        </p:txBody>
      </p:sp>
      <p:sp>
        <p:nvSpPr>
          <p:cNvPr id="2" name="Footer Placeholder 1">
            <a:extLst>
              <a:ext uri="{FF2B5EF4-FFF2-40B4-BE49-F238E27FC236}">
                <a16:creationId xmlns:a16="http://schemas.microsoft.com/office/drawing/2014/main" id="{6611FA03-8B0E-41B1-9A56-5C21C73BF953}"/>
              </a:ext>
            </a:extLst>
          </p:cNvPr>
          <p:cNvSpPr>
            <a:spLocks noGrp="1"/>
          </p:cNvSpPr>
          <p:nvPr>
            <p:ph type="ftr" sz="quarter" idx="11"/>
          </p:nvPr>
        </p:nvSpPr>
        <p:spPr/>
        <p:txBody>
          <a:bodyPr/>
          <a:lstStyle/>
          <a:p>
            <a:pPr>
              <a:defRPr/>
            </a:pPr>
            <a:r>
              <a:rPr lang="en-US"/>
              <a:t>Chapter 13</a:t>
            </a:r>
          </a:p>
        </p:txBody>
      </p:sp>
      <p:sp>
        <p:nvSpPr>
          <p:cNvPr id="3" name="Slide Number Placeholder 2">
            <a:extLst>
              <a:ext uri="{FF2B5EF4-FFF2-40B4-BE49-F238E27FC236}">
                <a16:creationId xmlns:a16="http://schemas.microsoft.com/office/drawing/2014/main" id="{92310410-E633-4131-A265-ADD60BB6784B}"/>
              </a:ext>
            </a:extLst>
          </p:cNvPr>
          <p:cNvSpPr>
            <a:spLocks noGrp="1"/>
          </p:cNvSpPr>
          <p:nvPr>
            <p:ph type="sldNum" sz="quarter" idx="12"/>
          </p:nvPr>
        </p:nvSpPr>
        <p:spPr/>
        <p:txBody>
          <a:bodyPr/>
          <a:lstStyle/>
          <a:p>
            <a:pPr>
              <a:defRPr/>
            </a:pPr>
            <a:fld id="{A2F862E9-20AA-4506-B48D-307118651A95}" type="slidenum">
              <a:rPr lang="en-US" smtClean="0"/>
              <a:pPr>
                <a:defRPr/>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a:extLst>
              <a:ext uri="{FF2B5EF4-FFF2-40B4-BE49-F238E27FC236}">
                <a16:creationId xmlns:a16="http://schemas.microsoft.com/office/drawing/2014/main" id="{5B07A0D1-13B6-44FA-A6D7-37C6C7C9F4E4}"/>
              </a:ext>
            </a:extLst>
          </p:cNvPr>
          <p:cNvSpPr>
            <a:spLocks noGrp="1" noChangeArrowheads="1"/>
          </p:cNvSpPr>
          <p:nvPr>
            <p:ph type="title" idx="4294967295"/>
          </p:nvPr>
        </p:nvSpPr>
        <p:spPr>
          <a:xfrm>
            <a:off x="0" y="619125"/>
            <a:ext cx="10363200" cy="1595438"/>
          </a:xfrm>
        </p:spPr>
        <p:txBody>
          <a:bodyPr/>
          <a:lstStyle/>
          <a:p>
            <a:pPr fontAlgn="auto">
              <a:spcAft>
                <a:spcPts val="0"/>
              </a:spcAft>
              <a:defRPr/>
            </a:pPr>
            <a:r>
              <a:rPr lang="en-US" altLang="en-US"/>
              <a:t>Implementing the RT Model</a:t>
            </a:r>
          </a:p>
        </p:txBody>
      </p:sp>
      <p:sp>
        <p:nvSpPr>
          <p:cNvPr id="304131" name="Rectangle 3">
            <a:extLst>
              <a:ext uri="{FF2B5EF4-FFF2-40B4-BE49-F238E27FC236}">
                <a16:creationId xmlns:a16="http://schemas.microsoft.com/office/drawing/2014/main" id="{F848E51A-9EBA-490D-BDF9-EF2C0FF27FE0}"/>
              </a:ext>
            </a:extLst>
          </p:cNvPr>
          <p:cNvSpPr>
            <a:spLocks noGrp="1" noChangeArrowheads="1"/>
          </p:cNvSpPr>
          <p:nvPr>
            <p:ph type="body" idx="4294967295"/>
          </p:nvPr>
        </p:nvSpPr>
        <p:spPr>
          <a:xfrm>
            <a:off x="0" y="2366963"/>
            <a:ext cx="10363200" cy="3424237"/>
          </a:xfrm>
        </p:spPr>
        <p:txBody>
          <a:bodyPr/>
          <a:lstStyle/>
          <a:p>
            <a:pPr fontAlgn="auto">
              <a:lnSpc>
                <a:spcPct val="90000"/>
              </a:lnSpc>
              <a:spcAft>
                <a:spcPts val="0"/>
              </a:spcAft>
              <a:defRPr/>
            </a:pPr>
            <a:r>
              <a:rPr lang="en-US" altLang="en-US" sz="1600"/>
              <a:t>Step 5: The student chooses one new behavior and commits to trying it.</a:t>
            </a:r>
          </a:p>
          <a:p>
            <a:pPr fontAlgn="auto">
              <a:lnSpc>
                <a:spcPct val="90000"/>
              </a:lnSpc>
              <a:spcAft>
                <a:spcPts val="0"/>
              </a:spcAft>
              <a:defRPr/>
            </a:pPr>
            <a:r>
              <a:rPr lang="en-US" altLang="en-US" sz="1600"/>
              <a:t>Step 6: In a second session, the counselor and student review the outcome of the student’s attempt at a new behavior.</a:t>
            </a:r>
          </a:p>
          <a:p>
            <a:pPr fontAlgn="auto">
              <a:lnSpc>
                <a:spcPct val="90000"/>
              </a:lnSpc>
              <a:spcAft>
                <a:spcPts val="0"/>
              </a:spcAft>
              <a:defRPr/>
            </a:pPr>
            <a:r>
              <a:rPr lang="en-US" altLang="en-US" sz="1600"/>
              <a:t>Step 7: The student is allowed to face logical consequences, such as a lower grade on an assignment turned in late. The student is not punished.</a:t>
            </a:r>
          </a:p>
          <a:p>
            <a:pPr fontAlgn="auto">
              <a:lnSpc>
                <a:spcPct val="90000"/>
              </a:lnSpc>
              <a:spcAft>
                <a:spcPts val="0"/>
              </a:spcAft>
              <a:defRPr/>
            </a:pPr>
            <a:r>
              <a:rPr lang="en-US" altLang="en-US" sz="1600"/>
              <a:t>Step 8: Don’t give up on children who have a hard time changing their behaviors.</a:t>
            </a:r>
            <a:endParaRPr lang="en-US" altLang="en-US" sz="1800"/>
          </a:p>
        </p:txBody>
      </p:sp>
      <p:sp>
        <p:nvSpPr>
          <p:cNvPr id="2" name="Footer Placeholder 1">
            <a:extLst>
              <a:ext uri="{FF2B5EF4-FFF2-40B4-BE49-F238E27FC236}">
                <a16:creationId xmlns:a16="http://schemas.microsoft.com/office/drawing/2014/main" id="{1A8D622A-4B5F-435F-9F51-55B332633CE8}"/>
              </a:ext>
            </a:extLst>
          </p:cNvPr>
          <p:cNvSpPr>
            <a:spLocks noGrp="1"/>
          </p:cNvSpPr>
          <p:nvPr>
            <p:ph type="ftr" sz="quarter" idx="11"/>
          </p:nvPr>
        </p:nvSpPr>
        <p:spPr/>
        <p:txBody>
          <a:bodyPr/>
          <a:lstStyle/>
          <a:p>
            <a:pPr>
              <a:defRPr/>
            </a:pPr>
            <a:r>
              <a:rPr lang="en-US"/>
              <a:t>Chapter 13</a:t>
            </a:r>
          </a:p>
        </p:txBody>
      </p:sp>
      <p:sp>
        <p:nvSpPr>
          <p:cNvPr id="3" name="Slide Number Placeholder 2">
            <a:extLst>
              <a:ext uri="{FF2B5EF4-FFF2-40B4-BE49-F238E27FC236}">
                <a16:creationId xmlns:a16="http://schemas.microsoft.com/office/drawing/2014/main" id="{83CBE363-AF1C-400C-9FF8-085965F1D6DE}"/>
              </a:ext>
            </a:extLst>
          </p:cNvPr>
          <p:cNvSpPr>
            <a:spLocks noGrp="1"/>
          </p:cNvSpPr>
          <p:nvPr>
            <p:ph type="sldNum" sz="quarter" idx="12"/>
          </p:nvPr>
        </p:nvSpPr>
        <p:spPr/>
        <p:txBody>
          <a:bodyPr/>
          <a:lstStyle/>
          <a:p>
            <a:pPr>
              <a:defRPr/>
            </a:pPr>
            <a:fld id="{A2F862E9-20AA-4506-B48D-307118651A95}" type="slidenum">
              <a:rPr lang="en-US" smtClean="0"/>
              <a:pPr>
                <a:defRPr/>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a:extLst>
              <a:ext uri="{FF2B5EF4-FFF2-40B4-BE49-F238E27FC236}">
                <a16:creationId xmlns:a16="http://schemas.microsoft.com/office/drawing/2014/main" id="{62F5F3CB-8472-474B-BB6F-5F9398E572A7}"/>
              </a:ext>
            </a:extLst>
          </p:cNvPr>
          <p:cNvSpPr>
            <a:spLocks noGrp="1" noChangeArrowheads="1"/>
          </p:cNvSpPr>
          <p:nvPr>
            <p:ph type="title" idx="4294967295"/>
          </p:nvPr>
        </p:nvSpPr>
        <p:spPr>
          <a:xfrm>
            <a:off x="0" y="619125"/>
            <a:ext cx="10363200" cy="1595438"/>
          </a:xfrm>
        </p:spPr>
        <p:txBody>
          <a:bodyPr/>
          <a:lstStyle/>
          <a:p>
            <a:pPr fontAlgn="auto">
              <a:spcAft>
                <a:spcPts val="0"/>
              </a:spcAft>
              <a:defRPr/>
            </a:pPr>
            <a:r>
              <a:rPr lang="en-US" altLang="en-US"/>
              <a:t>Implementing the RT Model</a:t>
            </a:r>
          </a:p>
        </p:txBody>
      </p:sp>
      <p:sp>
        <p:nvSpPr>
          <p:cNvPr id="305155" name="Rectangle 3">
            <a:extLst>
              <a:ext uri="{FF2B5EF4-FFF2-40B4-BE49-F238E27FC236}">
                <a16:creationId xmlns:a16="http://schemas.microsoft.com/office/drawing/2014/main" id="{E24798D9-9BEB-4BB0-AEFA-B8756E3FCB5C}"/>
              </a:ext>
            </a:extLst>
          </p:cNvPr>
          <p:cNvSpPr>
            <a:spLocks noGrp="1" noChangeArrowheads="1"/>
          </p:cNvSpPr>
          <p:nvPr>
            <p:ph type="body" idx="4294967295"/>
          </p:nvPr>
        </p:nvSpPr>
        <p:spPr>
          <a:xfrm>
            <a:off x="0" y="2366963"/>
            <a:ext cx="10363200" cy="3424237"/>
          </a:xfrm>
        </p:spPr>
        <p:txBody>
          <a:bodyPr/>
          <a:lstStyle/>
          <a:p>
            <a:pPr fontAlgn="auto">
              <a:lnSpc>
                <a:spcPct val="90000"/>
              </a:lnSpc>
              <a:spcAft>
                <a:spcPts val="0"/>
              </a:spcAft>
              <a:defRPr/>
            </a:pPr>
            <a:r>
              <a:rPr lang="en-US" altLang="en-US" sz="1800"/>
              <a:t>Treatment often involves adjusting what students include in their quality world. Questions to help understand a student’s quality world include:</a:t>
            </a:r>
          </a:p>
          <a:p>
            <a:pPr lvl="1" fontAlgn="auto">
              <a:lnSpc>
                <a:spcPct val="90000"/>
              </a:lnSpc>
              <a:spcAft>
                <a:spcPts val="0"/>
              </a:spcAft>
              <a:defRPr/>
            </a:pPr>
            <a:r>
              <a:rPr lang="en-US" altLang="en-US"/>
              <a:t>Who are the most important people in your life?</a:t>
            </a:r>
          </a:p>
          <a:p>
            <a:pPr lvl="1" fontAlgn="auto">
              <a:lnSpc>
                <a:spcPct val="90000"/>
              </a:lnSpc>
              <a:spcAft>
                <a:spcPts val="0"/>
              </a:spcAft>
              <a:defRPr/>
            </a:pPr>
            <a:r>
              <a:rPr lang="en-US" altLang="en-US"/>
              <a:t>If you become the person you want to be, what will you be like?</a:t>
            </a:r>
          </a:p>
          <a:p>
            <a:pPr lvl="1" fontAlgn="auto">
              <a:lnSpc>
                <a:spcPct val="90000"/>
              </a:lnSpc>
              <a:spcAft>
                <a:spcPts val="0"/>
              </a:spcAft>
              <a:defRPr/>
            </a:pPr>
            <a:r>
              <a:rPr lang="en-US" altLang="en-US"/>
              <a:t>What is something you’ve done that you are really proud of?</a:t>
            </a:r>
          </a:p>
          <a:p>
            <a:pPr lvl="1" fontAlgn="auto">
              <a:lnSpc>
                <a:spcPct val="90000"/>
              </a:lnSpc>
              <a:spcAft>
                <a:spcPts val="0"/>
              </a:spcAft>
              <a:defRPr/>
            </a:pPr>
            <a:r>
              <a:rPr lang="en-US" altLang="en-US"/>
              <a:t>What does it mean to be a friend?</a:t>
            </a:r>
          </a:p>
          <a:p>
            <a:pPr lvl="1" fontAlgn="auto">
              <a:lnSpc>
                <a:spcPct val="90000"/>
              </a:lnSpc>
              <a:spcAft>
                <a:spcPts val="0"/>
              </a:spcAft>
              <a:defRPr/>
            </a:pPr>
            <a:r>
              <a:rPr lang="en-US" altLang="en-US"/>
              <a:t>What are your most deeply held values?</a:t>
            </a:r>
          </a:p>
        </p:txBody>
      </p:sp>
      <p:sp>
        <p:nvSpPr>
          <p:cNvPr id="2" name="Footer Placeholder 1">
            <a:extLst>
              <a:ext uri="{FF2B5EF4-FFF2-40B4-BE49-F238E27FC236}">
                <a16:creationId xmlns:a16="http://schemas.microsoft.com/office/drawing/2014/main" id="{60AC1EB3-7457-4C96-9181-F6BE3FA78BBA}"/>
              </a:ext>
            </a:extLst>
          </p:cNvPr>
          <p:cNvSpPr>
            <a:spLocks noGrp="1"/>
          </p:cNvSpPr>
          <p:nvPr>
            <p:ph type="ftr" sz="quarter" idx="11"/>
          </p:nvPr>
        </p:nvSpPr>
        <p:spPr/>
        <p:txBody>
          <a:bodyPr/>
          <a:lstStyle/>
          <a:p>
            <a:pPr>
              <a:defRPr/>
            </a:pPr>
            <a:r>
              <a:rPr lang="en-US"/>
              <a:t>Chapter 13</a:t>
            </a:r>
          </a:p>
        </p:txBody>
      </p:sp>
      <p:sp>
        <p:nvSpPr>
          <p:cNvPr id="3" name="Slide Number Placeholder 2">
            <a:extLst>
              <a:ext uri="{FF2B5EF4-FFF2-40B4-BE49-F238E27FC236}">
                <a16:creationId xmlns:a16="http://schemas.microsoft.com/office/drawing/2014/main" id="{98DB4407-315D-441E-9582-A155981F8E14}"/>
              </a:ext>
            </a:extLst>
          </p:cNvPr>
          <p:cNvSpPr>
            <a:spLocks noGrp="1"/>
          </p:cNvSpPr>
          <p:nvPr>
            <p:ph type="sldNum" sz="quarter" idx="12"/>
          </p:nvPr>
        </p:nvSpPr>
        <p:spPr/>
        <p:txBody>
          <a:bodyPr/>
          <a:lstStyle/>
          <a:p>
            <a:pPr>
              <a:defRPr/>
            </a:pPr>
            <a:fld id="{A2F862E9-20AA-4506-B48D-307118651A95}" type="slidenum">
              <a:rPr lang="en-US" smtClean="0"/>
              <a:pPr>
                <a:defRPr/>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a:extLst>
              <a:ext uri="{FF2B5EF4-FFF2-40B4-BE49-F238E27FC236}">
                <a16:creationId xmlns:a16="http://schemas.microsoft.com/office/drawing/2014/main" id="{9B6329E5-F868-41C8-BFD9-F25FA9A8FB1B}"/>
              </a:ext>
            </a:extLst>
          </p:cNvPr>
          <p:cNvSpPr>
            <a:spLocks noGrp="1" noChangeArrowheads="1"/>
          </p:cNvSpPr>
          <p:nvPr>
            <p:ph type="title" idx="4294967295"/>
          </p:nvPr>
        </p:nvSpPr>
        <p:spPr>
          <a:xfrm>
            <a:off x="0" y="619125"/>
            <a:ext cx="10363200" cy="1595438"/>
          </a:xfrm>
        </p:spPr>
        <p:txBody>
          <a:bodyPr/>
          <a:lstStyle/>
          <a:p>
            <a:pPr fontAlgn="auto">
              <a:spcAft>
                <a:spcPts val="0"/>
              </a:spcAft>
              <a:defRPr/>
            </a:pPr>
            <a:r>
              <a:rPr lang="en-US" altLang="en-US"/>
              <a:t>Implementing the RT Model</a:t>
            </a:r>
          </a:p>
        </p:txBody>
      </p:sp>
      <p:sp>
        <p:nvSpPr>
          <p:cNvPr id="306179" name="Rectangle 3">
            <a:extLst>
              <a:ext uri="{FF2B5EF4-FFF2-40B4-BE49-F238E27FC236}">
                <a16:creationId xmlns:a16="http://schemas.microsoft.com/office/drawing/2014/main" id="{595F1A3B-8376-49D1-BCA5-F7B08D31EBD1}"/>
              </a:ext>
            </a:extLst>
          </p:cNvPr>
          <p:cNvSpPr>
            <a:spLocks noGrp="1" noChangeArrowheads="1"/>
          </p:cNvSpPr>
          <p:nvPr>
            <p:ph type="body" idx="4294967295"/>
          </p:nvPr>
        </p:nvSpPr>
        <p:spPr>
          <a:xfrm>
            <a:off x="0" y="2366963"/>
            <a:ext cx="10363200" cy="3424237"/>
          </a:xfrm>
        </p:spPr>
        <p:txBody>
          <a:bodyPr/>
          <a:lstStyle/>
          <a:p>
            <a:pPr fontAlgn="auto">
              <a:lnSpc>
                <a:spcPct val="90000"/>
              </a:lnSpc>
              <a:spcAft>
                <a:spcPts val="0"/>
              </a:spcAft>
              <a:defRPr/>
            </a:pPr>
            <a:r>
              <a:rPr lang="en-US" altLang="en-US" sz="1800"/>
              <a:t>Professional school counselors can use RT effectively with students by asking five questions:</a:t>
            </a:r>
          </a:p>
          <a:p>
            <a:pPr lvl="1" fontAlgn="auto">
              <a:lnSpc>
                <a:spcPct val="90000"/>
              </a:lnSpc>
              <a:spcAft>
                <a:spcPts val="0"/>
              </a:spcAft>
              <a:defRPr/>
            </a:pPr>
            <a:r>
              <a:rPr lang="en-US" altLang="en-US"/>
              <a:t>What have you tried so far to help your problem?</a:t>
            </a:r>
          </a:p>
          <a:p>
            <a:pPr lvl="1" fontAlgn="auto">
              <a:lnSpc>
                <a:spcPct val="90000"/>
              </a:lnSpc>
              <a:spcAft>
                <a:spcPts val="0"/>
              </a:spcAft>
              <a:defRPr/>
            </a:pPr>
            <a:r>
              <a:rPr lang="en-US" altLang="en-US"/>
              <a:t>How has that been working? (Are you getting what you want?)</a:t>
            </a:r>
          </a:p>
          <a:p>
            <a:pPr lvl="1" fontAlgn="auto">
              <a:lnSpc>
                <a:spcPct val="90000"/>
              </a:lnSpc>
              <a:spcAft>
                <a:spcPts val="0"/>
              </a:spcAft>
              <a:defRPr/>
            </a:pPr>
            <a:r>
              <a:rPr lang="en-US" altLang="en-US"/>
              <a:t>What else could you try?</a:t>
            </a:r>
          </a:p>
          <a:p>
            <a:pPr lvl="1" fontAlgn="auto">
              <a:lnSpc>
                <a:spcPct val="90000"/>
              </a:lnSpc>
              <a:spcAft>
                <a:spcPts val="0"/>
              </a:spcAft>
              <a:defRPr/>
            </a:pPr>
            <a:r>
              <a:rPr lang="en-US" altLang="en-US"/>
              <a:t>Which of these are you ready to commit to trying?</a:t>
            </a:r>
          </a:p>
          <a:p>
            <a:pPr lvl="1" fontAlgn="auto">
              <a:lnSpc>
                <a:spcPct val="90000"/>
              </a:lnSpc>
              <a:spcAft>
                <a:spcPts val="0"/>
              </a:spcAft>
              <a:defRPr/>
            </a:pPr>
            <a:r>
              <a:rPr lang="en-US" altLang="en-US"/>
              <a:t>When can we meet again to see if your idea has helped?</a:t>
            </a:r>
          </a:p>
        </p:txBody>
      </p:sp>
      <p:sp>
        <p:nvSpPr>
          <p:cNvPr id="2" name="Footer Placeholder 1">
            <a:extLst>
              <a:ext uri="{FF2B5EF4-FFF2-40B4-BE49-F238E27FC236}">
                <a16:creationId xmlns:a16="http://schemas.microsoft.com/office/drawing/2014/main" id="{300C0B13-285F-44F7-8392-5B0F635D07F0}"/>
              </a:ext>
            </a:extLst>
          </p:cNvPr>
          <p:cNvSpPr>
            <a:spLocks noGrp="1"/>
          </p:cNvSpPr>
          <p:nvPr>
            <p:ph type="ftr" sz="quarter" idx="11"/>
          </p:nvPr>
        </p:nvSpPr>
        <p:spPr/>
        <p:txBody>
          <a:bodyPr/>
          <a:lstStyle/>
          <a:p>
            <a:pPr>
              <a:defRPr/>
            </a:pPr>
            <a:r>
              <a:rPr lang="en-US"/>
              <a:t>Chapter 13</a:t>
            </a:r>
          </a:p>
        </p:txBody>
      </p:sp>
      <p:sp>
        <p:nvSpPr>
          <p:cNvPr id="3" name="Slide Number Placeholder 2">
            <a:extLst>
              <a:ext uri="{FF2B5EF4-FFF2-40B4-BE49-F238E27FC236}">
                <a16:creationId xmlns:a16="http://schemas.microsoft.com/office/drawing/2014/main" id="{2E78C544-90B5-414C-89A6-E356817AAE35}"/>
              </a:ext>
            </a:extLst>
          </p:cNvPr>
          <p:cNvSpPr>
            <a:spLocks noGrp="1"/>
          </p:cNvSpPr>
          <p:nvPr>
            <p:ph type="sldNum" sz="quarter" idx="12"/>
          </p:nvPr>
        </p:nvSpPr>
        <p:spPr/>
        <p:txBody>
          <a:bodyPr/>
          <a:lstStyle/>
          <a:p>
            <a:pPr>
              <a:defRPr/>
            </a:pPr>
            <a:fld id="{A2F862E9-20AA-4506-B48D-307118651A95}" type="slidenum">
              <a:rPr lang="en-US" smtClean="0"/>
              <a:pPr>
                <a:defRPr/>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a:extLst>
              <a:ext uri="{FF2B5EF4-FFF2-40B4-BE49-F238E27FC236}">
                <a16:creationId xmlns:a16="http://schemas.microsoft.com/office/drawing/2014/main" id="{35945AE5-CA3B-4A0A-8205-849F1B4D410D}"/>
              </a:ext>
            </a:extLst>
          </p:cNvPr>
          <p:cNvSpPr>
            <a:spLocks noGrp="1" noChangeArrowheads="1"/>
          </p:cNvSpPr>
          <p:nvPr>
            <p:ph type="title" idx="4294967295"/>
          </p:nvPr>
        </p:nvSpPr>
        <p:spPr>
          <a:xfrm>
            <a:off x="0" y="1143000"/>
            <a:ext cx="7391400" cy="838200"/>
          </a:xfrm>
        </p:spPr>
        <p:txBody>
          <a:bodyPr/>
          <a:lstStyle/>
          <a:p>
            <a:pPr fontAlgn="auto">
              <a:spcAft>
                <a:spcPts val="0"/>
              </a:spcAft>
              <a:defRPr/>
            </a:pPr>
            <a:r>
              <a:rPr lang="en-US" altLang="en-US"/>
              <a:t>Group Counseling in Schools</a:t>
            </a:r>
          </a:p>
        </p:txBody>
      </p:sp>
      <p:sp>
        <p:nvSpPr>
          <p:cNvPr id="307203" name="Rectangle 3">
            <a:extLst>
              <a:ext uri="{FF2B5EF4-FFF2-40B4-BE49-F238E27FC236}">
                <a16:creationId xmlns:a16="http://schemas.microsoft.com/office/drawing/2014/main" id="{73330A43-CCDE-4E90-8D88-5B44B123370B}"/>
              </a:ext>
            </a:extLst>
          </p:cNvPr>
          <p:cNvSpPr>
            <a:spLocks noGrp="1" noChangeArrowheads="1"/>
          </p:cNvSpPr>
          <p:nvPr>
            <p:ph type="body" idx="4294967295"/>
          </p:nvPr>
        </p:nvSpPr>
        <p:spPr>
          <a:xfrm>
            <a:off x="3276600" y="2133600"/>
            <a:ext cx="8915400" cy="4724400"/>
          </a:xfrm>
        </p:spPr>
        <p:txBody>
          <a:bodyPr/>
          <a:lstStyle/>
          <a:p>
            <a:pPr fontAlgn="auto">
              <a:lnSpc>
                <a:spcPct val="90000"/>
              </a:lnSpc>
              <a:spcAft>
                <a:spcPts val="0"/>
              </a:spcAft>
              <a:defRPr/>
            </a:pPr>
            <a:r>
              <a:rPr lang="en-US" altLang="en-US" sz="1800"/>
              <a:t>Group settings are ideal places to conduct both preventive guidance work and remedial counseling.</a:t>
            </a:r>
          </a:p>
          <a:p>
            <a:pPr fontAlgn="auto">
              <a:lnSpc>
                <a:spcPct val="90000"/>
              </a:lnSpc>
              <a:spcAft>
                <a:spcPts val="0"/>
              </a:spcAft>
              <a:defRPr/>
            </a:pPr>
            <a:r>
              <a:rPr lang="en-US" altLang="en-US" sz="1800"/>
              <a:t>Groups allow students to develop insights into themselves and others and provide an effective and efficient way of dealing with developmental and situational issues.</a:t>
            </a:r>
          </a:p>
          <a:p>
            <a:pPr fontAlgn="auto">
              <a:lnSpc>
                <a:spcPct val="90000"/>
              </a:lnSpc>
              <a:spcAft>
                <a:spcPts val="0"/>
              </a:spcAft>
              <a:defRPr/>
            </a:pPr>
            <a:r>
              <a:rPr lang="en-US" altLang="en-US" sz="1800"/>
              <a:t>Types of groups:</a:t>
            </a:r>
          </a:p>
          <a:p>
            <a:pPr fontAlgn="auto">
              <a:lnSpc>
                <a:spcPct val="90000"/>
              </a:lnSpc>
              <a:spcAft>
                <a:spcPts val="0"/>
              </a:spcAft>
              <a:defRPr/>
            </a:pPr>
            <a:r>
              <a:rPr lang="en-US" altLang="en-US" sz="1800"/>
              <a:t>		</a:t>
            </a:r>
            <a:r>
              <a:rPr lang="en-US" altLang="en-US" sz="1600"/>
              <a:t>1. Task group facilitation</a:t>
            </a:r>
          </a:p>
          <a:p>
            <a:pPr fontAlgn="auto">
              <a:lnSpc>
                <a:spcPct val="90000"/>
              </a:lnSpc>
              <a:spcAft>
                <a:spcPts val="0"/>
              </a:spcAft>
              <a:defRPr/>
            </a:pPr>
            <a:r>
              <a:rPr lang="en-US" altLang="en-US" sz="1600"/>
              <a:t>		2. Group psychoeducation</a:t>
            </a:r>
          </a:p>
          <a:p>
            <a:pPr fontAlgn="auto">
              <a:lnSpc>
                <a:spcPct val="90000"/>
              </a:lnSpc>
              <a:spcAft>
                <a:spcPts val="0"/>
              </a:spcAft>
              <a:defRPr/>
            </a:pPr>
            <a:r>
              <a:rPr lang="en-US" altLang="en-US" sz="1600"/>
              <a:t>		3. Group counseling</a:t>
            </a:r>
          </a:p>
          <a:p>
            <a:pPr fontAlgn="auto">
              <a:lnSpc>
                <a:spcPct val="90000"/>
              </a:lnSpc>
              <a:spcAft>
                <a:spcPts val="0"/>
              </a:spcAft>
              <a:defRPr/>
            </a:pPr>
            <a:r>
              <a:rPr lang="en-US" altLang="en-US" sz="1600"/>
              <a:t>		4. Group psychotherapy</a:t>
            </a:r>
          </a:p>
        </p:txBody>
      </p:sp>
      <p:sp>
        <p:nvSpPr>
          <p:cNvPr id="2" name="Footer Placeholder 1">
            <a:extLst>
              <a:ext uri="{FF2B5EF4-FFF2-40B4-BE49-F238E27FC236}">
                <a16:creationId xmlns:a16="http://schemas.microsoft.com/office/drawing/2014/main" id="{AC6168E3-5663-43AC-B68A-AADE29F9D12E}"/>
              </a:ext>
            </a:extLst>
          </p:cNvPr>
          <p:cNvSpPr>
            <a:spLocks noGrp="1"/>
          </p:cNvSpPr>
          <p:nvPr>
            <p:ph type="ftr" sz="quarter" idx="11"/>
          </p:nvPr>
        </p:nvSpPr>
        <p:spPr/>
        <p:txBody>
          <a:bodyPr/>
          <a:lstStyle/>
          <a:p>
            <a:pPr>
              <a:defRPr/>
            </a:pPr>
            <a:r>
              <a:rPr lang="en-US"/>
              <a:t>Chapter 13</a:t>
            </a:r>
          </a:p>
        </p:txBody>
      </p:sp>
      <p:sp>
        <p:nvSpPr>
          <p:cNvPr id="3" name="Slide Number Placeholder 2">
            <a:extLst>
              <a:ext uri="{FF2B5EF4-FFF2-40B4-BE49-F238E27FC236}">
                <a16:creationId xmlns:a16="http://schemas.microsoft.com/office/drawing/2014/main" id="{CFA5CA74-F6D7-4E83-B375-1C8EAA7A80EB}"/>
              </a:ext>
            </a:extLst>
          </p:cNvPr>
          <p:cNvSpPr>
            <a:spLocks noGrp="1"/>
          </p:cNvSpPr>
          <p:nvPr>
            <p:ph type="sldNum" sz="quarter" idx="12"/>
          </p:nvPr>
        </p:nvSpPr>
        <p:spPr/>
        <p:txBody>
          <a:bodyPr/>
          <a:lstStyle/>
          <a:p>
            <a:pPr>
              <a:defRPr/>
            </a:pPr>
            <a:fld id="{A2F862E9-20AA-4506-B48D-307118651A95}" type="slidenum">
              <a:rPr lang="en-US" smtClean="0"/>
              <a:pPr>
                <a:defRPr/>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a:extLst>
              <a:ext uri="{FF2B5EF4-FFF2-40B4-BE49-F238E27FC236}">
                <a16:creationId xmlns:a16="http://schemas.microsoft.com/office/drawing/2014/main" id="{7BF65691-F857-4342-8B6D-34D96F83F0CB}"/>
              </a:ext>
            </a:extLst>
          </p:cNvPr>
          <p:cNvSpPr>
            <a:spLocks noGrp="1" noChangeArrowheads="1"/>
          </p:cNvSpPr>
          <p:nvPr>
            <p:ph type="title" idx="4294967295"/>
          </p:nvPr>
        </p:nvSpPr>
        <p:spPr>
          <a:xfrm>
            <a:off x="0" y="533400"/>
            <a:ext cx="7696200" cy="1143000"/>
          </a:xfrm>
        </p:spPr>
        <p:txBody>
          <a:bodyPr/>
          <a:lstStyle/>
          <a:p>
            <a:pPr fontAlgn="auto">
              <a:spcAft>
                <a:spcPts val="0"/>
              </a:spcAft>
              <a:defRPr/>
            </a:pPr>
            <a:r>
              <a:rPr lang="en-US" altLang="en-US"/>
              <a:t>Psychoeducational Groups</a:t>
            </a:r>
          </a:p>
        </p:txBody>
      </p:sp>
      <p:sp>
        <p:nvSpPr>
          <p:cNvPr id="308227" name="Rectangle 3">
            <a:extLst>
              <a:ext uri="{FF2B5EF4-FFF2-40B4-BE49-F238E27FC236}">
                <a16:creationId xmlns:a16="http://schemas.microsoft.com/office/drawing/2014/main" id="{DA8468EE-8B38-46D2-93E5-A051561F86B9}"/>
              </a:ext>
            </a:extLst>
          </p:cNvPr>
          <p:cNvSpPr>
            <a:spLocks noGrp="1" noChangeArrowheads="1"/>
          </p:cNvSpPr>
          <p:nvPr>
            <p:ph type="body" idx="4294967295"/>
          </p:nvPr>
        </p:nvSpPr>
        <p:spPr>
          <a:xfrm>
            <a:off x="0" y="1524000"/>
            <a:ext cx="8915400" cy="5257800"/>
          </a:xfrm>
        </p:spPr>
        <p:txBody>
          <a:bodyPr/>
          <a:lstStyle/>
          <a:p>
            <a:pPr marL="609600" indent="-609600" fontAlgn="auto">
              <a:lnSpc>
                <a:spcPct val="90000"/>
              </a:lnSpc>
              <a:spcAft>
                <a:spcPts val="0"/>
              </a:spcAft>
              <a:defRPr/>
            </a:pPr>
            <a:r>
              <a:rPr lang="en-US" altLang="en-US" sz="1600"/>
              <a:t>These groups use educational methods to help students gain knowledge and skills in several domains. They:</a:t>
            </a:r>
          </a:p>
          <a:p>
            <a:pPr marL="990600" lvl="1" indent="-533400" fontAlgn="auto">
              <a:lnSpc>
                <a:spcPct val="90000"/>
              </a:lnSpc>
              <a:spcAft>
                <a:spcPts val="0"/>
              </a:spcAft>
              <a:defRPr/>
            </a:pPr>
            <a:r>
              <a:rPr lang="en-US" altLang="en-US" sz="1600"/>
              <a:t>Focus on personal and interpersonal areas</a:t>
            </a:r>
          </a:p>
          <a:p>
            <a:pPr marL="990600" lvl="1" indent="-533400" fontAlgn="auto">
              <a:lnSpc>
                <a:spcPct val="90000"/>
              </a:lnSpc>
              <a:spcAft>
                <a:spcPts val="0"/>
              </a:spcAft>
              <a:defRPr/>
            </a:pPr>
            <a:r>
              <a:rPr lang="en-US" altLang="en-US" sz="1600"/>
              <a:t>Have a proactive, preventive focus</a:t>
            </a:r>
          </a:p>
          <a:p>
            <a:pPr marL="990600" lvl="1" indent="-533400" fontAlgn="auto">
              <a:lnSpc>
                <a:spcPct val="90000"/>
              </a:lnSpc>
              <a:spcAft>
                <a:spcPts val="0"/>
              </a:spcAft>
              <a:defRPr/>
            </a:pPr>
            <a:r>
              <a:rPr lang="en-US" altLang="en-US" sz="1600"/>
              <a:t>Tend to focus on central themes that correspond with students’ developmental levels </a:t>
            </a:r>
          </a:p>
          <a:p>
            <a:pPr marL="609600" indent="-609600" fontAlgn="auto">
              <a:lnSpc>
                <a:spcPct val="90000"/>
              </a:lnSpc>
              <a:spcAft>
                <a:spcPts val="0"/>
              </a:spcAft>
              <a:defRPr/>
            </a:pPr>
            <a:r>
              <a:rPr lang="en-US" altLang="en-US" sz="1600"/>
              <a:t>A 6-step process is often followed:</a:t>
            </a:r>
          </a:p>
          <a:p>
            <a:pPr marL="990600" lvl="1" indent="-533400" fontAlgn="auto">
              <a:lnSpc>
                <a:spcPct val="90000"/>
              </a:lnSpc>
              <a:spcAft>
                <a:spcPts val="0"/>
              </a:spcAft>
              <a:buFont typeface="Wingdings" panose="05000000000000000000" pitchFamily="2" charset="2"/>
              <a:buAutoNum type="arabicPeriod"/>
              <a:defRPr/>
            </a:pPr>
            <a:r>
              <a:rPr lang="en-US" altLang="en-US" sz="1600"/>
              <a:t>Statement of purpose.</a:t>
            </a:r>
          </a:p>
          <a:p>
            <a:pPr marL="990600" lvl="1" indent="-533400" fontAlgn="auto">
              <a:lnSpc>
                <a:spcPct val="90000"/>
              </a:lnSpc>
              <a:spcAft>
                <a:spcPts val="0"/>
              </a:spcAft>
              <a:buFont typeface="Wingdings" panose="05000000000000000000" pitchFamily="2" charset="2"/>
              <a:buAutoNum type="arabicPeriod"/>
              <a:defRPr/>
            </a:pPr>
            <a:r>
              <a:rPr lang="en-US" altLang="en-US" sz="1600"/>
              <a:t>Establishing goals.</a:t>
            </a:r>
          </a:p>
          <a:p>
            <a:pPr marL="990600" lvl="1" indent="-533400" fontAlgn="auto">
              <a:lnSpc>
                <a:spcPct val="90000"/>
              </a:lnSpc>
              <a:spcAft>
                <a:spcPts val="0"/>
              </a:spcAft>
              <a:buFont typeface="Wingdings" panose="05000000000000000000" pitchFamily="2" charset="2"/>
              <a:buAutoNum type="arabicPeriod"/>
              <a:defRPr/>
            </a:pPr>
            <a:r>
              <a:rPr lang="en-US" altLang="en-US" sz="1600"/>
              <a:t>Setting objectives.</a:t>
            </a:r>
          </a:p>
          <a:p>
            <a:pPr marL="990600" lvl="1" indent="-533400" fontAlgn="auto">
              <a:lnSpc>
                <a:spcPct val="90000"/>
              </a:lnSpc>
              <a:spcAft>
                <a:spcPts val="0"/>
              </a:spcAft>
              <a:buFont typeface="Wingdings" panose="05000000000000000000" pitchFamily="2" charset="2"/>
              <a:buAutoNum type="arabicPeriod"/>
              <a:defRPr/>
            </a:pPr>
            <a:r>
              <a:rPr lang="en-US" altLang="en-US" sz="1600"/>
              <a:t>Selecting content.</a:t>
            </a:r>
          </a:p>
          <a:p>
            <a:pPr marL="990600" lvl="1" indent="-533400" fontAlgn="auto">
              <a:lnSpc>
                <a:spcPct val="90000"/>
              </a:lnSpc>
              <a:spcAft>
                <a:spcPts val="0"/>
              </a:spcAft>
              <a:buFont typeface="Wingdings" panose="05000000000000000000" pitchFamily="2" charset="2"/>
              <a:buAutoNum type="arabicPeriod"/>
              <a:defRPr/>
            </a:pPr>
            <a:r>
              <a:rPr lang="en-US" altLang="en-US" sz="1600"/>
              <a:t>Designing exercises.</a:t>
            </a:r>
          </a:p>
          <a:p>
            <a:pPr marL="990600" lvl="1" indent="-533400" fontAlgn="auto">
              <a:lnSpc>
                <a:spcPct val="90000"/>
              </a:lnSpc>
              <a:spcAft>
                <a:spcPts val="0"/>
              </a:spcAft>
              <a:buFont typeface="Wingdings" panose="05000000000000000000" pitchFamily="2" charset="2"/>
              <a:buAutoNum type="arabicPeriod"/>
              <a:defRPr/>
            </a:pPr>
            <a:r>
              <a:rPr lang="en-US" altLang="en-US" sz="1600"/>
              <a:t>Evaluation.</a:t>
            </a:r>
          </a:p>
        </p:txBody>
      </p:sp>
      <p:sp>
        <p:nvSpPr>
          <p:cNvPr id="2" name="Footer Placeholder 1">
            <a:extLst>
              <a:ext uri="{FF2B5EF4-FFF2-40B4-BE49-F238E27FC236}">
                <a16:creationId xmlns:a16="http://schemas.microsoft.com/office/drawing/2014/main" id="{5771FF65-8440-4DEB-87D5-56A45DD938EE}"/>
              </a:ext>
            </a:extLst>
          </p:cNvPr>
          <p:cNvSpPr>
            <a:spLocks noGrp="1"/>
          </p:cNvSpPr>
          <p:nvPr>
            <p:ph type="ftr" sz="quarter" idx="11"/>
          </p:nvPr>
        </p:nvSpPr>
        <p:spPr/>
        <p:txBody>
          <a:bodyPr/>
          <a:lstStyle/>
          <a:p>
            <a:pPr>
              <a:defRPr/>
            </a:pPr>
            <a:r>
              <a:rPr lang="en-US"/>
              <a:t>Chapter 13</a:t>
            </a:r>
          </a:p>
        </p:txBody>
      </p:sp>
      <p:sp>
        <p:nvSpPr>
          <p:cNvPr id="3" name="Slide Number Placeholder 2">
            <a:extLst>
              <a:ext uri="{FF2B5EF4-FFF2-40B4-BE49-F238E27FC236}">
                <a16:creationId xmlns:a16="http://schemas.microsoft.com/office/drawing/2014/main" id="{B821215F-6282-48C4-93C1-390BFB64E6AA}"/>
              </a:ext>
            </a:extLst>
          </p:cNvPr>
          <p:cNvSpPr>
            <a:spLocks noGrp="1"/>
          </p:cNvSpPr>
          <p:nvPr>
            <p:ph type="sldNum" sz="quarter" idx="12"/>
          </p:nvPr>
        </p:nvSpPr>
        <p:spPr/>
        <p:txBody>
          <a:bodyPr/>
          <a:lstStyle/>
          <a:p>
            <a:pPr>
              <a:defRPr/>
            </a:pPr>
            <a:fld id="{A2F862E9-20AA-4506-B48D-307118651A95}" type="slidenum">
              <a:rPr lang="en-US" smtClean="0"/>
              <a:pPr>
                <a:defRPr/>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a:extLst>
              <a:ext uri="{FF2B5EF4-FFF2-40B4-BE49-F238E27FC236}">
                <a16:creationId xmlns:a16="http://schemas.microsoft.com/office/drawing/2014/main" id="{EE9B78A1-BEEF-4A67-A68C-A9C4D117EE8E}"/>
              </a:ext>
            </a:extLst>
          </p:cNvPr>
          <p:cNvSpPr>
            <a:spLocks noGrp="1" noChangeArrowheads="1"/>
          </p:cNvSpPr>
          <p:nvPr>
            <p:ph type="title" idx="4294967295"/>
          </p:nvPr>
        </p:nvSpPr>
        <p:spPr>
          <a:xfrm>
            <a:off x="0" y="914400"/>
            <a:ext cx="7391400" cy="1066800"/>
          </a:xfrm>
        </p:spPr>
        <p:txBody>
          <a:bodyPr/>
          <a:lstStyle/>
          <a:p>
            <a:pPr fontAlgn="auto">
              <a:spcAft>
                <a:spcPts val="0"/>
              </a:spcAft>
              <a:defRPr/>
            </a:pPr>
            <a:r>
              <a:rPr lang="en-US" altLang="en-US"/>
              <a:t>Counseling Groups</a:t>
            </a:r>
          </a:p>
        </p:txBody>
      </p:sp>
      <p:sp>
        <p:nvSpPr>
          <p:cNvPr id="309251" name="Rectangle 3">
            <a:extLst>
              <a:ext uri="{FF2B5EF4-FFF2-40B4-BE49-F238E27FC236}">
                <a16:creationId xmlns:a16="http://schemas.microsoft.com/office/drawing/2014/main" id="{BE4EF0F6-7990-4DB5-BDC0-A7639EB8AC07}"/>
              </a:ext>
            </a:extLst>
          </p:cNvPr>
          <p:cNvSpPr>
            <a:spLocks noGrp="1" noChangeArrowheads="1"/>
          </p:cNvSpPr>
          <p:nvPr>
            <p:ph type="body" idx="4294967295"/>
          </p:nvPr>
        </p:nvSpPr>
        <p:spPr>
          <a:xfrm>
            <a:off x="3200400" y="2057400"/>
            <a:ext cx="8991600" cy="4800600"/>
          </a:xfrm>
        </p:spPr>
        <p:txBody>
          <a:bodyPr/>
          <a:lstStyle/>
          <a:p>
            <a:pPr algn="ctr" fontAlgn="auto">
              <a:lnSpc>
                <a:spcPct val="90000"/>
              </a:lnSpc>
              <a:spcAft>
                <a:spcPts val="0"/>
              </a:spcAft>
              <a:defRPr/>
            </a:pPr>
            <a:r>
              <a:rPr lang="en-US" altLang="en-US" sz="1800" b="1" i="1">
                <a:solidFill>
                  <a:schemeClr val="tx2"/>
                </a:solidFill>
              </a:rPr>
              <a:t>When Is Group Counseling Implemented?</a:t>
            </a:r>
          </a:p>
          <a:p>
            <a:pPr fontAlgn="auto">
              <a:lnSpc>
                <a:spcPct val="90000"/>
              </a:lnSpc>
              <a:spcAft>
                <a:spcPts val="0"/>
              </a:spcAft>
              <a:defRPr/>
            </a:pPr>
            <a:r>
              <a:rPr lang="en-US" altLang="en-US" sz="1700"/>
              <a:t>Usually offered in schools and is primarily remedial in dealing with concerns.</a:t>
            </a:r>
          </a:p>
          <a:p>
            <a:pPr fontAlgn="auto">
              <a:lnSpc>
                <a:spcPct val="90000"/>
              </a:lnSpc>
              <a:spcAft>
                <a:spcPts val="0"/>
              </a:spcAft>
              <a:defRPr/>
            </a:pPr>
            <a:r>
              <a:rPr lang="en-US" altLang="en-US" sz="1700"/>
              <a:t>Often employed after a significant event, such as death, divorce, or school failure.</a:t>
            </a:r>
          </a:p>
          <a:p>
            <a:pPr fontAlgn="auto">
              <a:lnSpc>
                <a:spcPct val="90000"/>
              </a:lnSpc>
              <a:spcAft>
                <a:spcPts val="0"/>
              </a:spcAft>
              <a:defRPr/>
            </a:pPr>
            <a:r>
              <a:rPr lang="en-US" altLang="en-US" sz="1700"/>
              <a:t>Also used with children who display disruptive behavior.</a:t>
            </a:r>
          </a:p>
          <a:p>
            <a:pPr fontAlgn="auto">
              <a:lnSpc>
                <a:spcPct val="90000"/>
              </a:lnSpc>
              <a:spcAft>
                <a:spcPts val="0"/>
              </a:spcAft>
              <a:defRPr/>
            </a:pPr>
            <a:endParaRPr lang="en-US" altLang="en-US" sz="800"/>
          </a:p>
          <a:p>
            <a:pPr lvl="1" algn="ctr" fontAlgn="auto">
              <a:lnSpc>
                <a:spcPct val="90000"/>
              </a:lnSpc>
              <a:spcAft>
                <a:spcPts val="0"/>
              </a:spcAft>
              <a:buFont typeface="Verdana" panose="020B0604030504040204" pitchFamily="34" charset="0"/>
              <a:buNone/>
              <a:defRPr/>
            </a:pPr>
            <a:r>
              <a:rPr lang="en-US" altLang="en-US" b="1" i="1">
                <a:solidFill>
                  <a:schemeClr val="tx2"/>
                </a:solidFill>
              </a:rPr>
              <a:t>Why Should I Implement Group Counseling In My School?</a:t>
            </a:r>
          </a:p>
          <a:p>
            <a:pPr fontAlgn="auto">
              <a:lnSpc>
                <a:spcPct val="90000"/>
              </a:lnSpc>
              <a:spcAft>
                <a:spcPts val="0"/>
              </a:spcAft>
              <a:defRPr/>
            </a:pPr>
            <a:r>
              <a:rPr lang="en-US" altLang="en-US" sz="1700"/>
              <a:t>The group creates a climate of trust, caring, understanding, and support.</a:t>
            </a:r>
          </a:p>
          <a:p>
            <a:pPr fontAlgn="auto">
              <a:lnSpc>
                <a:spcPct val="90000"/>
              </a:lnSpc>
              <a:spcAft>
                <a:spcPts val="0"/>
              </a:spcAft>
              <a:defRPr/>
            </a:pPr>
            <a:r>
              <a:rPr lang="en-US" altLang="en-US" sz="1700"/>
              <a:t>Maximizes the opportunity to help others.</a:t>
            </a:r>
          </a:p>
        </p:txBody>
      </p:sp>
      <p:sp>
        <p:nvSpPr>
          <p:cNvPr id="2" name="Footer Placeholder 1">
            <a:extLst>
              <a:ext uri="{FF2B5EF4-FFF2-40B4-BE49-F238E27FC236}">
                <a16:creationId xmlns:a16="http://schemas.microsoft.com/office/drawing/2014/main" id="{73294E75-03D9-42C2-965A-F49A85CD1F87}"/>
              </a:ext>
            </a:extLst>
          </p:cNvPr>
          <p:cNvSpPr>
            <a:spLocks noGrp="1"/>
          </p:cNvSpPr>
          <p:nvPr>
            <p:ph type="ftr" sz="quarter" idx="11"/>
          </p:nvPr>
        </p:nvSpPr>
        <p:spPr/>
        <p:txBody>
          <a:bodyPr/>
          <a:lstStyle/>
          <a:p>
            <a:pPr>
              <a:defRPr/>
            </a:pPr>
            <a:r>
              <a:rPr lang="en-US"/>
              <a:t>Chapter 13</a:t>
            </a:r>
          </a:p>
        </p:txBody>
      </p:sp>
      <p:sp>
        <p:nvSpPr>
          <p:cNvPr id="3" name="Slide Number Placeholder 2">
            <a:extLst>
              <a:ext uri="{FF2B5EF4-FFF2-40B4-BE49-F238E27FC236}">
                <a16:creationId xmlns:a16="http://schemas.microsoft.com/office/drawing/2014/main" id="{B978B263-3AEB-4D68-96A6-00DAF9B314A2}"/>
              </a:ext>
            </a:extLst>
          </p:cNvPr>
          <p:cNvSpPr>
            <a:spLocks noGrp="1"/>
          </p:cNvSpPr>
          <p:nvPr>
            <p:ph type="sldNum" sz="quarter" idx="12"/>
          </p:nvPr>
        </p:nvSpPr>
        <p:spPr/>
        <p:txBody>
          <a:bodyPr/>
          <a:lstStyle/>
          <a:p>
            <a:pPr>
              <a:defRPr/>
            </a:pPr>
            <a:fld id="{A2F862E9-20AA-4506-B48D-307118651A95}" type="slidenum">
              <a:rPr lang="en-US" smtClean="0"/>
              <a:pPr>
                <a:defRPr/>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a:extLst>
              <a:ext uri="{FF2B5EF4-FFF2-40B4-BE49-F238E27FC236}">
                <a16:creationId xmlns:a16="http://schemas.microsoft.com/office/drawing/2014/main" id="{F20739EE-49B7-4BFE-8F7C-0C4D54F9A63D}"/>
              </a:ext>
            </a:extLst>
          </p:cNvPr>
          <p:cNvSpPr>
            <a:spLocks noGrp="1" noChangeArrowheads="1"/>
          </p:cNvSpPr>
          <p:nvPr>
            <p:ph type="title" idx="4294967295"/>
          </p:nvPr>
        </p:nvSpPr>
        <p:spPr>
          <a:xfrm>
            <a:off x="0" y="1219200"/>
            <a:ext cx="7391400" cy="685800"/>
          </a:xfrm>
        </p:spPr>
        <p:txBody>
          <a:bodyPr/>
          <a:lstStyle/>
          <a:p>
            <a:pPr fontAlgn="auto">
              <a:spcAft>
                <a:spcPts val="0"/>
              </a:spcAft>
              <a:defRPr/>
            </a:pPr>
            <a:r>
              <a:rPr lang="en-US" altLang="en-US" dirty="0"/>
              <a:t>Counseling Groups</a:t>
            </a:r>
          </a:p>
        </p:txBody>
      </p:sp>
      <p:sp>
        <p:nvSpPr>
          <p:cNvPr id="310275" name="Rectangle 3">
            <a:extLst>
              <a:ext uri="{FF2B5EF4-FFF2-40B4-BE49-F238E27FC236}">
                <a16:creationId xmlns:a16="http://schemas.microsoft.com/office/drawing/2014/main" id="{078189D2-3DBE-40B8-9AF2-EFD732DE067B}"/>
              </a:ext>
            </a:extLst>
          </p:cNvPr>
          <p:cNvSpPr>
            <a:spLocks noGrp="1" noChangeArrowheads="1"/>
          </p:cNvSpPr>
          <p:nvPr>
            <p:ph type="body" idx="4294967295"/>
          </p:nvPr>
        </p:nvSpPr>
        <p:spPr>
          <a:xfrm>
            <a:off x="3276600" y="2133600"/>
            <a:ext cx="8915400" cy="4419600"/>
          </a:xfrm>
        </p:spPr>
        <p:txBody>
          <a:bodyPr/>
          <a:lstStyle/>
          <a:p>
            <a:pPr marL="609600" indent="-609600" fontAlgn="auto">
              <a:lnSpc>
                <a:spcPct val="90000"/>
              </a:lnSpc>
              <a:spcAft>
                <a:spcPts val="0"/>
              </a:spcAft>
              <a:defRPr/>
            </a:pPr>
            <a:r>
              <a:rPr lang="en-US" altLang="en-US" sz="1800">
                <a:solidFill>
                  <a:schemeClr val="tx2"/>
                </a:solidFill>
              </a:rPr>
              <a:t>Three approaches to group counseling:</a:t>
            </a:r>
          </a:p>
          <a:p>
            <a:pPr marL="609600" indent="-609600" fontAlgn="auto">
              <a:lnSpc>
                <a:spcPct val="90000"/>
              </a:lnSpc>
              <a:spcAft>
                <a:spcPts val="0"/>
              </a:spcAft>
              <a:buFont typeface="Arial" panose="020B0604020202020204" pitchFamily="34" charset="0"/>
              <a:buNone/>
              <a:defRPr/>
            </a:pPr>
            <a:r>
              <a:rPr lang="en-US" altLang="en-US" sz="1700" b="1">
                <a:solidFill>
                  <a:schemeClr val="tx2"/>
                </a:solidFill>
              </a:rPr>
              <a:t>Crisis-centered groups</a:t>
            </a:r>
            <a:r>
              <a:rPr lang="en-US" altLang="en-US" sz="1700">
                <a:solidFill>
                  <a:schemeClr val="tx2"/>
                </a:solidFill>
              </a:rPr>
              <a:t> </a:t>
            </a:r>
            <a:r>
              <a:rPr lang="en-US" altLang="en-US" sz="1700"/>
              <a:t>- formed due to some emergency. Usually meet until the situation is resolved.</a:t>
            </a:r>
          </a:p>
          <a:p>
            <a:pPr marL="609600" indent="-609600" fontAlgn="auto">
              <a:lnSpc>
                <a:spcPct val="90000"/>
              </a:lnSpc>
              <a:spcAft>
                <a:spcPts val="0"/>
              </a:spcAft>
              <a:buFont typeface="Arial" panose="020B0604020202020204" pitchFamily="34" charset="0"/>
              <a:buNone/>
              <a:defRPr/>
            </a:pPr>
            <a:r>
              <a:rPr lang="en-US" altLang="en-US" sz="1700" b="1">
                <a:solidFill>
                  <a:schemeClr val="tx2"/>
                </a:solidFill>
              </a:rPr>
              <a:t>Problem-centered groups</a:t>
            </a:r>
            <a:r>
              <a:rPr lang="en-US" altLang="en-US" sz="1700">
                <a:solidFill>
                  <a:schemeClr val="tx2"/>
                </a:solidFill>
              </a:rPr>
              <a:t> </a:t>
            </a:r>
            <a:r>
              <a:rPr lang="en-US" altLang="en-US" sz="1700"/>
              <a:t>- set up to focus on one particular concern that is interfering with educational progress. Examples include coping with stress, making career choices, and substance abuse.</a:t>
            </a:r>
          </a:p>
          <a:p>
            <a:pPr marL="609600" indent="-609600" fontAlgn="auto">
              <a:lnSpc>
                <a:spcPct val="90000"/>
              </a:lnSpc>
              <a:spcAft>
                <a:spcPts val="0"/>
              </a:spcAft>
              <a:buFont typeface="Arial" panose="020B0604020202020204" pitchFamily="34" charset="0"/>
              <a:buNone/>
              <a:defRPr/>
            </a:pPr>
            <a:r>
              <a:rPr lang="en-US" altLang="en-US" sz="1700" b="1">
                <a:solidFill>
                  <a:schemeClr val="tx2"/>
                </a:solidFill>
              </a:rPr>
              <a:t>Growth-centered groups</a:t>
            </a:r>
            <a:r>
              <a:rPr lang="en-US" altLang="en-US" sz="1700">
                <a:solidFill>
                  <a:schemeClr val="tx2"/>
                </a:solidFill>
              </a:rPr>
              <a:t> </a:t>
            </a:r>
            <a:r>
              <a:rPr lang="en-US" altLang="en-US" sz="1700"/>
              <a:t>- focus on personal and social development. Their purpose is to enable children to explore their feelings, concerns, values, and behaviors about a number of everyday subjects, such as social competence and making transitions. </a:t>
            </a:r>
          </a:p>
        </p:txBody>
      </p:sp>
      <p:sp>
        <p:nvSpPr>
          <p:cNvPr id="2" name="Footer Placeholder 1">
            <a:extLst>
              <a:ext uri="{FF2B5EF4-FFF2-40B4-BE49-F238E27FC236}">
                <a16:creationId xmlns:a16="http://schemas.microsoft.com/office/drawing/2014/main" id="{C85C4CE9-BF99-4935-9B20-E7E379733C68}"/>
              </a:ext>
            </a:extLst>
          </p:cNvPr>
          <p:cNvSpPr>
            <a:spLocks noGrp="1"/>
          </p:cNvSpPr>
          <p:nvPr>
            <p:ph type="ftr" sz="quarter" idx="11"/>
          </p:nvPr>
        </p:nvSpPr>
        <p:spPr/>
        <p:txBody>
          <a:bodyPr/>
          <a:lstStyle/>
          <a:p>
            <a:pPr>
              <a:defRPr/>
            </a:pPr>
            <a:r>
              <a:rPr lang="en-US"/>
              <a:t>Chapter 13</a:t>
            </a:r>
          </a:p>
        </p:txBody>
      </p:sp>
      <p:sp>
        <p:nvSpPr>
          <p:cNvPr id="3" name="Slide Number Placeholder 2">
            <a:extLst>
              <a:ext uri="{FF2B5EF4-FFF2-40B4-BE49-F238E27FC236}">
                <a16:creationId xmlns:a16="http://schemas.microsoft.com/office/drawing/2014/main" id="{881F1A66-CBB5-4437-92F6-BAC063DA19D4}"/>
              </a:ext>
            </a:extLst>
          </p:cNvPr>
          <p:cNvSpPr>
            <a:spLocks noGrp="1"/>
          </p:cNvSpPr>
          <p:nvPr>
            <p:ph type="sldNum" sz="quarter" idx="12"/>
          </p:nvPr>
        </p:nvSpPr>
        <p:spPr/>
        <p:txBody>
          <a:bodyPr/>
          <a:lstStyle/>
          <a:p>
            <a:pPr>
              <a:defRPr/>
            </a:pPr>
            <a:fld id="{A2F862E9-20AA-4506-B48D-307118651A95}" type="slidenum">
              <a:rPr lang="en-US" smtClean="0"/>
              <a:pPr>
                <a:defRPr/>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a:extLst>
              <a:ext uri="{FF2B5EF4-FFF2-40B4-BE49-F238E27FC236}">
                <a16:creationId xmlns:a16="http://schemas.microsoft.com/office/drawing/2014/main" id="{3D173690-FB4F-4F36-B312-28B34ADE21E3}"/>
              </a:ext>
            </a:extLst>
          </p:cNvPr>
          <p:cNvSpPr>
            <a:spLocks noGrp="1" noChangeArrowheads="1"/>
          </p:cNvSpPr>
          <p:nvPr>
            <p:ph type="title" idx="4294967295"/>
          </p:nvPr>
        </p:nvSpPr>
        <p:spPr>
          <a:xfrm>
            <a:off x="0" y="381000"/>
            <a:ext cx="7772400" cy="1752600"/>
          </a:xfrm>
        </p:spPr>
        <p:txBody>
          <a:bodyPr/>
          <a:lstStyle/>
          <a:p>
            <a:pPr fontAlgn="auto">
              <a:spcAft>
                <a:spcPts val="0"/>
              </a:spcAft>
              <a:defRPr/>
            </a:pPr>
            <a:r>
              <a:rPr lang="en-US" altLang="en-US"/>
              <a:t>Setting up Groups in Schools</a:t>
            </a:r>
          </a:p>
        </p:txBody>
      </p:sp>
      <p:sp>
        <p:nvSpPr>
          <p:cNvPr id="311299" name="Rectangle 3">
            <a:extLst>
              <a:ext uri="{FF2B5EF4-FFF2-40B4-BE49-F238E27FC236}">
                <a16:creationId xmlns:a16="http://schemas.microsoft.com/office/drawing/2014/main" id="{44DE1A9E-AF6B-47B8-BDA7-634B80DA6FC3}"/>
              </a:ext>
            </a:extLst>
          </p:cNvPr>
          <p:cNvSpPr>
            <a:spLocks noGrp="1" noChangeArrowheads="1"/>
          </p:cNvSpPr>
          <p:nvPr>
            <p:ph type="body" idx="4294967295"/>
          </p:nvPr>
        </p:nvSpPr>
        <p:spPr>
          <a:xfrm>
            <a:off x="3276600" y="1981200"/>
            <a:ext cx="8915400" cy="4114800"/>
          </a:xfrm>
        </p:spPr>
        <p:txBody>
          <a:bodyPr/>
          <a:lstStyle/>
          <a:p>
            <a:pPr fontAlgn="auto">
              <a:lnSpc>
                <a:spcPct val="90000"/>
              </a:lnSpc>
              <a:spcAft>
                <a:spcPts val="0"/>
              </a:spcAft>
              <a:defRPr/>
            </a:pPr>
            <a:r>
              <a:rPr lang="en-US" altLang="en-US" sz="1800"/>
              <a:t>Factors to be considered in planning for group work in schools:</a:t>
            </a:r>
          </a:p>
          <a:p>
            <a:pPr lvl="1" fontAlgn="auto">
              <a:lnSpc>
                <a:spcPct val="90000"/>
              </a:lnSpc>
              <a:spcAft>
                <a:spcPts val="0"/>
              </a:spcAft>
              <a:defRPr/>
            </a:pPr>
            <a:r>
              <a:rPr lang="en-US" altLang="en-US"/>
              <a:t>Collaborating with school staff and parents</a:t>
            </a:r>
          </a:p>
          <a:p>
            <a:pPr lvl="2" fontAlgn="auto">
              <a:lnSpc>
                <a:spcPct val="90000"/>
              </a:lnSpc>
              <a:spcAft>
                <a:spcPts val="0"/>
              </a:spcAft>
              <a:defRPr/>
            </a:pPr>
            <a:r>
              <a:rPr lang="en-US" altLang="en-US" sz="1800"/>
              <a:t>Open, clear communication about the nature and purpose of a comprehensive developmental school counseling program is key to successful group work</a:t>
            </a:r>
          </a:p>
          <a:p>
            <a:pPr lvl="2" fontAlgn="auto">
              <a:lnSpc>
                <a:spcPct val="90000"/>
              </a:lnSpc>
              <a:spcAft>
                <a:spcPts val="0"/>
              </a:spcAft>
              <a:defRPr/>
            </a:pPr>
            <a:r>
              <a:rPr lang="en-US" altLang="en-US" sz="1800"/>
              <a:t>Distribute needs assessment surveys to parents and teachers, meet regularly with the principal regarding program concerns and goals, provide outcome data to faculty and parents regarding effectiveness of groups and encourage feedback.</a:t>
            </a:r>
          </a:p>
          <a:p>
            <a:pPr lvl="1" fontAlgn="auto">
              <a:lnSpc>
                <a:spcPct val="90000"/>
              </a:lnSpc>
              <a:spcAft>
                <a:spcPts val="0"/>
              </a:spcAft>
              <a:defRPr/>
            </a:pPr>
            <a:r>
              <a:rPr lang="en-US" altLang="en-US"/>
              <a:t>Determining group topics</a:t>
            </a:r>
          </a:p>
          <a:p>
            <a:pPr lvl="2" fontAlgn="auto">
              <a:lnSpc>
                <a:spcPct val="90000"/>
              </a:lnSpc>
              <a:spcAft>
                <a:spcPts val="0"/>
              </a:spcAft>
              <a:defRPr/>
            </a:pPr>
            <a:r>
              <a:rPr lang="en-US" altLang="en-US" sz="1800"/>
              <a:t>Use needs assessments or confidential “counselor suggestion box”</a:t>
            </a:r>
          </a:p>
          <a:p>
            <a:pPr lvl="1" fontAlgn="auto">
              <a:lnSpc>
                <a:spcPct val="90000"/>
              </a:lnSpc>
              <a:spcAft>
                <a:spcPts val="0"/>
              </a:spcAft>
              <a:defRPr/>
            </a:pPr>
            <a:r>
              <a:rPr lang="en-US" altLang="en-US"/>
              <a:t>Logistics</a:t>
            </a:r>
          </a:p>
          <a:p>
            <a:pPr lvl="2" fontAlgn="auto">
              <a:lnSpc>
                <a:spcPct val="90000"/>
              </a:lnSpc>
              <a:spcAft>
                <a:spcPts val="0"/>
              </a:spcAft>
              <a:defRPr/>
            </a:pPr>
            <a:r>
              <a:rPr lang="en-US" altLang="en-US" sz="1800"/>
              <a:t>Group size, length of sessions, scheduling, group composition</a:t>
            </a:r>
          </a:p>
        </p:txBody>
      </p:sp>
      <p:sp>
        <p:nvSpPr>
          <p:cNvPr id="2" name="Footer Placeholder 1">
            <a:extLst>
              <a:ext uri="{FF2B5EF4-FFF2-40B4-BE49-F238E27FC236}">
                <a16:creationId xmlns:a16="http://schemas.microsoft.com/office/drawing/2014/main" id="{123DD08C-CD80-4294-8623-DE6E4E951405}"/>
              </a:ext>
            </a:extLst>
          </p:cNvPr>
          <p:cNvSpPr>
            <a:spLocks noGrp="1"/>
          </p:cNvSpPr>
          <p:nvPr>
            <p:ph type="ftr" sz="quarter" idx="11"/>
          </p:nvPr>
        </p:nvSpPr>
        <p:spPr/>
        <p:txBody>
          <a:bodyPr/>
          <a:lstStyle/>
          <a:p>
            <a:pPr>
              <a:defRPr/>
            </a:pPr>
            <a:r>
              <a:rPr lang="en-US"/>
              <a:t>Chapter 13</a:t>
            </a:r>
          </a:p>
        </p:txBody>
      </p:sp>
      <p:sp>
        <p:nvSpPr>
          <p:cNvPr id="3" name="Slide Number Placeholder 2">
            <a:extLst>
              <a:ext uri="{FF2B5EF4-FFF2-40B4-BE49-F238E27FC236}">
                <a16:creationId xmlns:a16="http://schemas.microsoft.com/office/drawing/2014/main" id="{48EF69AE-AE00-4EB0-9A45-02839632C170}"/>
              </a:ext>
            </a:extLst>
          </p:cNvPr>
          <p:cNvSpPr>
            <a:spLocks noGrp="1"/>
          </p:cNvSpPr>
          <p:nvPr>
            <p:ph type="sldNum" sz="quarter" idx="12"/>
          </p:nvPr>
        </p:nvSpPr>
        <p:spPr/>
        <p:txBody>
          <a:bodyPr/>
          <a:lstStyle/>
          <a:p>
            <a:pPr>
              <a:defRPr/>
            </a:pPr>
            <a:fld id="{A2F862E9-20AA-4506-B48D-307118651A95}" type="slidenum">
              <a:rPr lang="en-US" smtClean="0"/>
              <a:pPr>
                <a:defRPr/>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a:extLst>
              <a:ext uri="{FF2B5EF4-FFF2-40B4-BE49-F238E27FC236}">
                <a16:creationId xmlns:a16="http://schemas.microsoft.com/office/drawing/2014/main" id="{9D65CD3D-D3E7-4833-9140-3599DB961B03}"/>
              </a:ext>
            </a:extLst>
          </p:cNvPr>
          <p:cNvSpPr>
            <a:spLocks noGrp="1" noChangeArrowheads="1"/>
          </p:cNvSpPr>
          <p:nvPr>
            <p:ph type="title" idx="4294967295"/>
          </p:nvPr>
        </p:nvSpPr>
        <p:spPr>
          <a:xfrm>
            <a:off x="2895600" y="381000"/>
            <a:ext cx="8568088" cy="1752600"/>
          </a:xfrm>
        </p:spPr>
        <p:txBody>
          <a:bodyPr/>
          <a:lstStyle/>
          <a:p>
            <a:pPr fontAlgn="auto">
              <a:spcAft>
                <a:spcPts val="0"/>
              </a:spcAft>
              <a:defRPr/>
            </a:pPr>
            <a:r>
              <a:rPr lang="en-US" altLang="en-US" dirty="0"/>
              <a:t>Setting up Groups in Schools</a:t>
            </a:r>
          </a:p>
        </p:txBody>
      </p:sp>
      <p:sp>
        <p:nvSpPr>
          <p:cNvPr id="312323" name="Rectangle 3">
            <a:extLst>
              <a:ext uri="{FF2B5EF4-FFF2-40B4-BE49-F238E27FC236}">
                <a16:creationId xmlns:a16="http://schemas.microsoft.com/office/drawing/2014/main" id="{C0236160-CAEB-4BA3-B44B-F6CED47EA6BB}"/>
              </a:ext>
            </a:extLst>
          </p:cNvPr>
          <p:cNvSpPr>
            <a:spLocks noGrp="1" noChangeArrowheads="1"/>
          </p:cNvSpPr>
          <p:nvPr>
            <p:ph type="body" idx="4294967295"/>
          </p:nvPr>
        </p:nvSpPr>
        <p:spPr>
          <a:xfrm>
            <a:off x="0" y="2133600"/>
            <a:ext cx="8686800" cy="4114800"/>
          </a:xfrm>
        </p:spPr>
        <p:txBody>
          <a:bodyPr>
            <a:normAutofit lnSpcReduction="10000"/>
          </a:bodyPr>
          <a:lstStyle/>
          <a:p>
            <a:pPr lvl="1" fontAlgn="auto">
              <a:lnSpc>
                <a:spcPct val="90000"/>
              </a:lnSpc>
              <a:spcAft>
                <a:spcPts val="0"/>
              </a:spcAft>
              <a:defRPr/>
            </a:pPr>
            <a:r>
              <a:rPr lang="en-US" altLang="en-US"/>
              <a:t>Recruiting and screening group members</a:t>
            </a:r>
          </a:p>
          <a:p>
            <a:pPr lvl="2" fontAlgn="auto">
              <a:lnSpc>
                <a:spcPct val="90000"/>
              </a:lnSpc>
              <a:spcAft>
                <a:spcPts val="0"/>
              </a:spcAft>
              <a:defRPr/>
            </a:pPr>
            <a:r>
              <a:rPr lang="en-US" altLang="en-US" sz="1800"/>
              <a:t>Provide parents, teachers, and students with an information statement.</a:t>
            </a:r>
          </a:p>
          <a:p>
            <a:pPr lvl="2" fontAlgn="auto">
              <a:lnSpc>
                <a:spcPct val="90000"/>
              </a:lnSpc>
              <a:spcAft>
                <a:spcPts val="0"/>
              </a:spcAft>
              <a:defRPr/>
            </a:pPr>
            <a:r>
              <a:rPr lang="en-US" altLang="en-US" sz="1800"/>
              <a:t>Use flyers, bulletin boards, newsletters, and word of mouth.</a:t>
            </a:r>
          </a:p>
          <a:p>
            <a:pPr lvl="2" fontAlgn="auto">
              <a:lnSpc>
                <a:spcPct val="90000"/>
              </a:lnSpc>
              <a:spcAft>
                <a:spcPts val="0"/>
              </a:spcAft>
              <a:defRPr/>
            </a:pPr>
            <a:r>
              <a:rPr lang="en-US" altLang="en-US" sz="1800"/>
              <a:t>During screening, talk with students about the purpose of the group, and expectations of group members, and assess students’ motivation and level of commitment.</a:t>
            </a:r>
          </a:p>
          <a:p>
            <a:pPr lvl="2" fontAlgn="auto">
              <a:lnSpc>
                <a:spcPct val="90000"/>
              </a:lnSpc>
              <a:spcAft>
                <a:spcPts val="0"/>
              </a:spcAft>
              <a:defRPr/>
            </a:pPr>
            <a:r>
              <a:rPr lang="en-US" altLang="en-US" sz="1800"/>
              <a:t>Obtain letters of permission from parents of students participating in the group.</a:t>
            </a:r>
          </a:p>
          <a:p>
            <a:pPr lvl="1" fontAlgn="auto">
              <a:lnSpc>
                <a:spcPct val="90000"/>
              </a:lnSpc>
              <a:spcAft>
                <a:spcPts val="0"/>
              </a:spcAft>
              <a:defRPr/>
            </a:pPr>
            <a:r>
              <a:rPr lang="en-US" altLang="en-US"/>
              <a:t>Groups guidelines and confidentiality</a:t>
            </a:r>
          </a:p>
          <a:p>
            <a:pPr lvl="2" fontAlgn="auto">
              <a:lnSpc>
                <a:spcPct val="90000"/>
              </a:lnSpc>
              <a:spcAft>
                <a:spcPts val="0"/>
              </a:spcAft>
              <a:defRPr/>
            </a:pPr>
            <a:r>
              <a:rPr lang="en-US" altLang="en-US" sz="1800"/>
              <a:t>If possible, conduct a pregroup meeting to help members get acquainted and prepare them for the group experience, and explain issues of confidentiality.</a:t>
            </a:r>
          </a:p>
          <a:p>
            <a:pPr lvl="2" fontAlgn="auto">
              <a:lnSpc>
                <a:spcPct val="90000"/>
              </a:lnSpc>
              <a:spcAft>
                <a:spcPts val="0"/>
              </a:spcAft>
              <a:defRPr/>
            </a:pPr>
            <a:r>
              <a:rPr lang="en-US" altLang="en-US" sz="1800"/>
              <a:t>Group guidelines are needed to set the foundation for cooperative group relationships.</a:t>
            </a:r>
          </a:p>
          <a:p>
            <a:pPr fontAlgn="auto">
              <a:lnSpc>
                <a:spcPct val="90000"/>
              </a:lnSpc>
              <a:spcAft>
                <a:spcPts val="0"/>
              </a:spcAft>
              <a:defRPr/>
            </a:pPr>
            <a:endParaRPr lang="en-US" altLang="en-US" sz="1800"/>
          </a:p>
        </p:txBody>
      </p:sp>
      <p:sp>
        <p:nvSpPr>
          <p:cNvPr id="2" name="Footer Placeholder 1">
            <a:extLst>
              <a:ext uri="{FF2B5EF4-FFF2-40B4-BE49-F238E27FC236}">
                <a16:creationId xmlns:a16="http://schemas.microsoft.com/office/drawing/2014/main" id="{89A515C3-B661-4828-8CF6-086673E467FF}"/>
              </a:ext>
            </a:extLst>
          </p:cNvPr>
          <p:cNvSpPr>
            <a:spLocks noGrp="1"/>
          </p:cNvSpPr>
          <p:nvPr>
            <p:ph type="ftr" sz="quarter" idx="11"/>
          </p:nvPr>
        </p:nvSpPr>
        <p:spPr/>
        <p:txBody>
          <a:bodyPr/>
          <a:lstStyle/>
          <a:p>
            <a:pPr>
              <a:defRPr/>
            </a:pPr>
            <a:r>
              <a:rPr lang="en-US"/>
              <a:t>Chapter 13</a:t>
            </a:r>
          </a:p>
        </p:txBody>
      </p:sp>
      <p:sp>
        <p:nvSpPr>
          <p:cNvPr id="3" name="Slide Number Placeholder 2">
            <a:extLst>
              <a:ext uri="{FF2B5EF4-FFF2-40B4-BE49-F238E27FC236}">
                <a16:creationId xmlns:a16="http://schemas.microsoft.com/office/drawing/2014/main" id="{89979C93-2A66-4E8E-ABEC-E9E7B17DA95D}"/>
              </a:ext>
            </a:extLst>
          </p:cNvPr>
          <p:cNvSpPr>
            <a:spLocks noGrp="1"/>
          </p:cNvSpPr>
          <p:nvPr>
            <p:ph type="sldNum" sz="quarter" idx="12"/>
          </p:nvPr>
        </p:nvSpPr>
        <p:spPr/>
        <p:txBody>
          <a:bodyPr/>
          <a:lstStyle/>
          <a:p>
            <a:pPr>
              <a:defRPr/>
            </a:pPr>
            <a:fld id="{A2F862E9-20AA-4506-B48D-307118651A95}" type="slidenum">
              <a:rPr lang="en-US" smtClean="0"/>
              <a:pPr>
                <a:defRPr/>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a:extLst>
              <a:ext uri="{FF2B5EF4-FFF2-40B4-BE49-F238E27FC236}">
                <a16:creationId xmlns:a16="http://schemas.microsoft.com/office/drawing/2014/main" id="{431DE639-E897-4E5A-8E3E-4549E3A7FE3E}"/>
              </a:ext>
            </a:extLst>
          </p:cNvPr>
          <p:cNvSpPr>
            <a:spLocks noGrp="1" noChangeArrowheads="1"/>
          </p:cNvSpPr>
          <p:nvPr>
            <p:ph type="title" idx="4294967295"/>
          </p:nvPr>
        </p:nvSpPr>
        <p:spPr>
          <a:xfrm>
            <a:off x="0" y="381000"/>
            <a:ext cx="7772400" cy="1752600"/>
          </a:xfrm>
        </p:spPr>
        <p:txBody>
          <a:bodyPr/>
          <a:lstStyle/>
          <a:p>
            <a:pPr fontAlgn="auto">
              <a:spcAft>
                <a:spcPts val="0"/>
              </a:spcAft>
              <a:defRPr/>
            </a:pPr>
            <a:r>
              <a:rPr lang="en-US" altLang="en-US"/>
              <a:t>Conducting Group Work</a:t>
            </a:r>
          </a:p>
        </p:txBody>
      </p:sp>
      <p:sp>
        <p:nvSpPr>
          <p:cNvPr id="313347" name="Rectangle 3">
            <a:extLst>
              <a:ext uri="{FF2B5EF4-FFF2-40B4-BE49-F238E27FC236}">
                <a16:creationId xmlns:a16="http://schemas.microsoft.com/office/drawing/2014/main" id="{C1C8B5E9-D9F4-4672-AD06-384C40CFA3F7}"/>
              </a:ext>
            </a:extLst>
          </p:cNvPr>
          <p:cNvSpPr>
            <a:spLocks noGrp="1" noChangeArrowheads="1"/>
          </p:cNvSpPr>
          <p:nvPr>
            <p:ph type="body" idx="4294967295"/>
          </p:nvPr>
        </p:nvSpPr>
        <p:spPr>
          <a:xfrm>
            <a:off x="0" y="2366963"/>
            <a:ext cx="10363200" cy="3424237"/>
          </a:xfrm>
        </p:spPr>
        <p:txBody>
          <a:bodyPr/>
          <a:lstStyle/>
          <a:p>
            <a:pPr fontAlgn="auto">
              <a:spcAft>
                <a:spcPts val="0"/>
              </a:spcAft>
              <a:defRPr/>
            </a:pPr>
            <a:r>
              <a:rPr lang="en-US" altLang="en-US"/>
              <a:t>Role and Functions of Group Leaders</a:t>
            </a:r>
          </a:p>
          <a:p>
            <a:pPr lvl="1" fontAlgn="auto">
              <a:spcAft>
                <a:spcPts val="0"/>
              </a:spcAft>
              <a:defRPr/>
            </a:pPr>
            <a:r>
              <a:rPr lang="en-US" altLang="en-US"/>
              <a:t>5 areas of knowledge and skill:</a:t>
            </a:r>
          </a:p>
          <a:p>
            <a:pPr lvl="2" fontAlgn="auto">
              <a:spcAft>
                <a:spcPts val="0"/>
              </a:spcAft>
              <a:defRPr/>
            </a:pPr>
            <a:r>
              <a:rPr lang="en-US" altLang="en-US"/>
              <a:t>Be clear as to the purpose of the group.</a:t>
            </a:r>
          </a:p>
          <a:p>
            <a:pPr lvl="2" fontAlgn="auto">
              <a:spcAft>
                <a:spcPts val="0"/>
              </a:spcAft>
              <a:defRPr/>
            </a:pPr>
            <a:r>
              <a:rPr lang="en-US" altLang="en-US"/>
              <a:t>Know how to relate developmental theory and counseling theory to group work.</a:t>
            </a:r>
          </a:p>
          <a:p>
            <a:pPr lvl="2" fontAlgn="auto">
              <a:spcAft>
                <a:spcPts val="0"/>
              </a:spcAft>
              <a:defRPr/>
            </a:pPr>
            <a:r>
              <a:rPr lang="en-US" altLang="en-US"/>
              <a:t>Be knowledgeable about the topic or content being covered in the group.</a:t>
            </a:r>
          </a:p>
          <a:p>
            <a:pPr lvl="2" fontAlgn="auto">
              <a:spcAft>
                <a:spcPts val="0"/>
              </a:spcAft>
              <a:defRPr/>
            </a:pPr>
            <a:r>
              <a:rPr lang="en-US" altLang="en-US"/>
              <a:t>Be creative and multisensory.</a:t>
            </a:r>
          </a:p>
          <a:p>
            <a:pPr lvl="2" fontAlgn="auto">
              <a:spcAft>
                <a:spcPts val="0"/>
              </a:spcAft>
              <a:defRPr/>
            </a:pPr>
            <a:r>
              <a:rPr lang="en-US" altLang="en-US"/>
              <a:t>Possess multicultural understanding.</a:t>
            </a:r>
          </a:p>
        </p:txBody>
      </p:sp>
      <p:sp>
        <p:nvSpPr>
          <p:cNvPr id="2" name="Footer Placeholder 1">
            <a:extLst>
              <a:ext uri="{FF2B5EF4-FFF2-40B4-BE49-F238E27FC236}">
                <a16:creationId xmlns:a16="http://schemas.microsoft.com/office/drawing/2014/main" id="{B879DD86-44BF-4780-9E19-F05988B111C3}"/>
              </a:ext>
            </a:extLst>
          </p:cNvPr>
          <p:cNvSpPr>
            <a:spLocks noGrp="1"/>
          </p:cNvSpPr>
          <p:nvPr>
            <p:ph type="ftr" sz="quarter" idx="11"/>
          </p:nvPr>
        </p:nvSpPr>
        <p:spPr/>
        <p:txBody>
          <a:bodyPr/>
          <a:lstStyle/>
          <a:p>
            <a:pPr>
              <a:defRPr/>
            </a:pPr>
            <a:r>
              <a:rPr lang="en-US"/>
              <a:t>Chapter 13</a:t>
            </a:r>
          </a:p>
        </p:txBody>
      </p:sp>
      <p:sp>
        <p:nvSpPr>
          <p:cNvPr id="3" name="Slide Number Placeholder 2">
            <a:extLst>
              <a:ext uri="{FF2B5EF4-FFF2-40B4-BE49-F238E27FC236}">
                <a16:creationId xmlns:a16="http://schemas.microsoft.com/office/drawing/2014/main" id="{061778F7-5367-4626-8C02-10BD03D6F05D}"/>
              </a:ext>
            </a:extLst>
          </p:cNvPr>
          <p:cNvSpPr>
            <a:spLocks noGrp="1"/>
          </p:cNvSpPr>
          <p:nvPr>
            <p:ph type="sldNum" sz="quarter" idx="12"/>
          </p:nvPr>
        </p:nvSpPr>
        <p:spPr/>
        <p:txBody>
          <a:bodyPr/>
          <a:lstStyle/>
          <a:p>
            <a:pPr>
              <a:defRPr/>
            </a:pPr>
            <a:fld id="{A2F862E9-20AA-4506-B48D-307118651A95}" type="slidenum">
              <a:rPr lang="en-US" smtClean="0"/>
              <a:pPr>
                <a:defRPr/>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a:extLst>
              <a:ext uri="{FF2B5EF4-FFF2-40B4-BE49-F238E27FC236}">
                <a16:creationId xmlns:a16="http://schemas.microsoft.com/office/drawing/2014/main" id="{9A670733-B448-4D51-933B-1E866F6A9475}"/>
              </a:ext>
            </a:extLst>
          </p:cNvPr>
          <p:cNvSpPr>
            <a:spLocks noGrp="1" noChangeArrowheads="1"/>
          </p:cNvSpPr>
          <p:nvPr>
            <p:ph type="title" idx="4294967295"/>
          </p:nvPr>
        </p:nvSpPr>
        <p:spPr>
          <a:xfrm>
            <a:off x="0" y="1066800"/>
            <a:ext cx="8686800" cy="762000"/>
          </a:xfrm>
        </p:spPr>
        <p:txBody>
          <a:bodyPr/>
          <a:lstStyle/>
          <a:p>
            <a:pPr fontAlgn="auto">
              <a:spcAft>
                <a:spcPts val="0"/>
              </a:spcAft>
              <a:defRPr/>
            </a:pPr>
            <a:r>
              <a:rPr lang="en-US" altLang="en-US"/>
              <a:t>Counseling In Schools Defined</a:t>
            </a:r>
          </a:p>
        </p:txBody>
      </p:sp>
      <p:sp>
        <p:nvSpPr>
          <p:cNvPr id="277507" name="Rectangle 3">
            <a:extLst>
              <a:ext uri="{FF2B5EF4-FFF2-40B4-BE49-F238E27FC236}">
                <a16:creationId xmlns:a16="http://schemas.microsoft.com/office/drawing/2014/main" id="{B43D763E-0404-4155-ACF3-8F35A50E4BD2}"/>
              </a:ext>
            </a:extLst>
          </p:cNvPr>
          <p:cNvSpPr>
            <a:spLocks noGrp="1" noChangeArrowheads="1"/>
          </p:cNvSpPr>
          <p:nvPr>
            <p:ph type="body" idx="4294967295"/>
          </p:nvPr>
        </p:nvSpPr>
        <p:spPr>
          <a:xfrm>
            <a:off x="0" y="2133600"/>
            <a:ext cx="8610600" cy="4419600"/>
          </a:xfrm>
        </p:spPr>
        <p:txBody>
          <a:bodyPr/>
          <a:lstStyle/>
          <a:p>
            <a:pPr fontAlgn="auto">
              <a:lnSpc>
                <a:spcPct val="90000"/>
              </a:lnSpc>
              <a:spcAft>
                <a:spcPts val="0"/>
              </a:spcAft>
              <a:defRPr/>
            </a:pPr>
            <a:r>
              <a:rPr lang="en-US" altLang="en-US" dirty="0"/>
              <a:t>The goal of implementing counseling interventions is to promote students’ personal and social growth and foster their educational progress.</a:t>
            </a:r>
          </a:p>
          <a:p>
            <a:pPr fontAlgn="auto">
              <a:lnSpc>
                <a:spcPct val="90000"/>
              </a:lnSpc>
              <a:spcAft>
                <a:spcPts val="0"/>
              </a:spcAft>
              <a:defRPr/>
            </a:pPr>
            <a:r>
              <a:rPr lang="en-US" altLang="en-US" dirty="0"/>
              <a:t>ACA defines </a:t>
            </a:r>
            <a:r>
              <a:rPr lang="en-US" altLang="en-US" b="1" dirty="0">
                <a:solidFill>
                  <a:srgbClr val="FFFF00"/>
                </a:solidFill>
              </a:rPr>
              <a:t>counseling</a:t>
            </a:r>
            <a:r>
              <a:rPr lang="en-US" altLang="en-US" dirty="0"/>
              <a:t> as “a professional relationship that empowers diverse individuals, families, and groups to accomplish mental health, wellness, education, and career goals.”</a:t>
            </a:r>
          </a:p>
          <a:p>
            <a:pPr lvl="1" fontAlgn="auto">
              <a:lnSpc>
                <a:spcPct val="90000"/>
              </a:lnSpc>
              <a:spcAft>
                <a:spcPts val="0"/>
              </a:spcAft>
              <a:defRPr/>
            </a:pPr>
            <a:r>
              <a:rPr lang="en-US" altLang="en-US" sz="2000" dirty="0"/>
              <a:t>Some concerns that may be addressed include academic problems, relationship issues, grief and loss, abuse, and stress management.</a:t>
            </a:r>
          </a:p>
          <a:p>
            <a:pPr lvl="1" fontAlgn="auto">
              <a:lnSpc>
                <a:spcPct val="90000"/>
              </a:lnSpc>
              <a:spcAft>
                <a:spcPts val="0"/>
              </a:spcAft>
              <a:defRPr/>
            </a:pPr>
            <a:r>
              <a:rPr lang="en-US" altLang="en-US" sz="2000" dirty="0"/>
              <a:t>Referrals for individual counseling may come from students, parents, teachers, or others who are involved with the students.</a:t>
            </a:r>
          </a:p>
        </p:txBody>
      </p:sp>
      <p:sp>
        <p:nvSpPr>
          <p:cNvPr id="2" name="Footer Placeholder 1">
            <a:extLst>
              <a:ext uri="{FF2B5EF4-FFF2-40B4-BE49-F238E27FC236}">
                <a16:creationId xmlns:a16="http://schemas.microsoft.com/office/drawing/2014/main" id="{AC8A0D11-5AF2-4D97-A53B-E9FE3C4F9F81}"/>
              </a:ext>
            </a:extLst>
          </p:cNvPr>
          <p:cNvSpPr>
            <a:spLocks noGrp="1"/>
          </p:cNvSpPr>
          <p:nvPr>
            <p:ph type="ftr" sz="quarter" idx="11"/>
          </p:nvPr>
        </p:nvSpPr>
        <p:spPr/>
        <p:txBody>
          <a:bodyPr/>
          <a:lstStyle/>
          <a:p>
            <a:pPr>
              <a:defRPr/>
            </a:pPr>
            <a:r>
              <a:rPr lang="en-US"/>
              <a:t>Chapter 13</a:t>
            </a:r>
          </a:p>
        </p:txBody>
      </p:sp>
      <p:sp>
        <p:nvSpPr>
          <p:cNvPr id="3" name="Slide Number Placeholder 2">
            <a:extLst>
              <a:ext uri="{FF2B5EF4-FFF2-40B4-BE49-F238E27FC236}">
                <a16:creationId xmlns:a16="http://schemas.microsoft.com/office/drawing/2014/main" id="{CD4DA72F-B66F-43F9-9AA9-01F40E19561E}"/>
              </a:ext>
            </a:extLst>
          </p:cNvPr>
          <p:cNvSpPr>
            <a:spLocks noGrp="1"/>
          </p:cNvSpPr>
          <p:nvPr>
            <p:ph type="sldNum" sz="quarter" idx="12"/>
          </p:nvPr>
        </p:nvSpPr>
        <p:spPr/>
        <p:txBody>
          <a:bodyPr/>
          <a:lstStyle/>
          <a:p>
            <a:pPr>
              <a:defRPr/>
            </a:pPr>
            <a:fld id="{A2F862E9-20AA-4506-B48D-307118651A95}" type="slidenum">
              <a:rPr lang="en-US" smtClean="0"/>
              <a:pPr>
                <a:defRPr/>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a:extLst>
              <a:ext uri="{FF2B5EF4-FFF2-40B4-BE49-F238E27FC236}">
                <a16:creationId xmlns:a16="http://schemas.microsoft.com/office/drawing/2014/main" id="{934DE31A-AA4C-46D0-97E5-750C63DC193A}"/>
              </a:ext>
            </a:extLst>
          </p:cNvPr>
          <p:cNvSpPr>
            <a:spLocks noGrp="1" noChangeArrowheads="1"/>
          </p:cNvSpPr>
          <p:nvPr>
            <p:ph type="title" idx="4294967295"/>
          </p:nvPr>
        </p:nvSpPr>
        <p:spPr>
          <a:xfrm>
            <a:off x="3276600" y="914400"/>
            <a:ext cx="8915400" cy="1143000"/>
          </a:xfrm>
        </p:spPr>
        <p:txBody>
          <a:bodyPr/>
          <a:lstStyle/>
          <a:p>
            <a:pPr fontAlgn="auto">
              <a:spcAft>
                <a:spcPts val="0"/>
              </a:spcAft>
              <a:defRPr/>
            </a:pPr>
            <a:r>
              <a:rPr lang="en-US" altLang="en-US" dirty="0"/>
              <a:t>Conducting Group Work</a:t>
            </a:r>
          </a:p>
        </p:txBody>
      </p:sp>
      <p:sp>
        <p:nvSpPr>
          <p:cNvPr id="314371" name="Rectangle 3">
            <a:extLst>
              <a:ext uri="{FF2B5EF4-FFF2-40B4-BE49-F238E27FC236}">
                <a16:creationId xmlns:a16="http://schemas.microsoft.com/office/drawing/2014/main" id="{1C159D11-8A8D-4491-803C-55E477306529}"/>
              </a:ext>
            </a:extLst>
          </p:cNvPr>
          <p:cNvSpPr>
            <a:spLocks noGrp="1" noChangeArrowheads="1"/>
          </p:cNvSpPr>
          <p:nvPr>
            <p:ph type="body" idx="4294967295"/>
          </p:nvPr>
        </p:nvSpPr>
        <p:spPr>
          <a:xfrm>
            <a:off x="0" y="2005013"/>
            <a:ext cx="8610600" cy="4114800"/>
          </a:xfrm>
        </p:spPr>
        <p:txBody>
          <a:bodyPr/>
          <a:lstStyle/>
          <a:p>
            <a:pPr fontAlgn="auto">
              <a:lnSpc>
                <a:spcPct val="90000"/>
              </a:lnSpc>
              <a:spcAft>
                <a:spcPts val="0"/>
              </a:spcAft>
              <a:defRPr/>
            </a:pPr>
            <a:r>
              <a:rPr lang="en-US" altLang="en-US" sz="1800"/>
              <a:t>Planning, Implementing, and Evaluating Groups</a:t>
            </a:r>
          </a:p>
          <a:p>
            <a:pPr lvl="1" fontAlgn="auto">
              <a:lnSpc>
                <a:spcPct val="90000"/>
              </a:lnSpc>
              <a:spcAft>
                <a:spcPts val="0"/>
              </a:spcAft>
              <a:defRPr/>
            </a:pPr>
            <a:r>
              <a:rPr lang="en-US" altLang="en-US"/>
              <a:t>Be well-prepared ahead of time, balancing intentionality with flexibility.</a:t>
            </a:r>
          </a:p>
          <a:p>
            <a:pPr lvl="1" fontAlgn="auto">
              <a:lnSpc>
                <a:spcPct val="90000"/>
              </a:lnSpc>
              <a:spcAft>
                <a:spcPts val="0"/>
              </a:spcAft>
              <a:defRPr/>
            </a:pPr>
            <a:r>
              <a:rPr lang="en-US" altLang="en-US"/>
              <a:t>During beginning sessions, create a safe environment.</a:t>
            </a:r>
          </a:p>
          <a:p>
            <a:pPr lvl="1" fontAlgn="auto">
              <a:lnSpc>
                <a:spcPct val="90000"/>
              </a:lnSpc>
              <a:spcAft>
                <a:spcPts val="0"/>
              </a:spcAft>
              <a:defRPr/>
            </a:pPr>
            <a:r>
              <a:rPr lang="en-US" altLang="en-US"/>
              <a:t>During middle sessions, establish a routine.</a:t>
            </a:r>
          </a:p>
          <a:p>
            <a:pPr lvl="1" fontAlgn="auto">
              <a:lnSpc>
                <a:spcPct val="90000"/>
              </a:lnSpc>
              <a:spcAft>
                <a:spcPts val="0"/>
              </a:spcAft>
              <a:defRPr/>
            </a:pPr>
            <a:r>
              <a:rPr lang="en-US" altLang="en-US"/>
              <a:t>During the final group session, take time for summarization and termination.</a:t>
            </a:r>
          </a:p>
          <a:p>
            <a:pPr lvl="1" fontAlgn="auto">
              <a:lnSpc>
                <a:spcPct val="90000"/>
              </a:lnSpc>
              <a:spcAft>
                <a:spcPts val="0"/>
              </a:spcAft>
              <a:defRPr/>
            </a:pPr>
            <a:r>
              <a:rPr lang="en-US" altLang="en-US"/>
              <a:t>During the final session or a follow-up meeting, give members an opportunity to evaluate the group experience.</a:t>
            </a:r>
          </a:p>
          <a:p>
            <a:pPr lvl="1" fontAlgn="auto">
              <a:lnSpc>
                <a:spcPct val="90000"/>
              </a:lnSpc>
              <a:spcAft>
                <a:spcPts val="0"/>
              </a:spcAft>
              <a:defRPr/>
            </a:pPr>
            <a:r>
              <a:rPr lang="en-US" altLang="en-US"/>
              <a:t>Follow up with students 6-8 weeks after the group has ended to obtain information about the group’s impact and effectiveness.</a:t>
            </a:r>
          </a:p>
        </p:txBody>
      </p:sp>
      <p:sp>
        <p:nvSpPr>
          <p:cNvPr id="2" name="Footer Placeholder 1">
            <a:extLst>
              <a:ext uri="{FF2B5EF4-FFF2-40B4-BE49-F238E27FC236}">
                <a16:creationId xmlns:a16="http://schemas.microsoft.com/office/drawing/2014/main" id="{4E5F6D4F-1E01-48CF-A0DC-808888B44B13}"/>
              </a:ext>
            </a:extLst>
          </p:cNvPr>
          <p:cNvSpPr>
            <a:spLocks noGrp="1"/>
          </p:cNvSpPr>
          <p:nvPr>
            <p:ph type="ftr" sz="quarter" idx="11"/>
          </p:nvPr>
        </p:nvSpPr>
        <p:spPr/>
        <p:txBody>
          <a:bodyPr/>
          <a:lstStyle/>
          <a:p>
            <a:pPr>
              <a:defRPr/>
            </a:pPr>
            <a:r>
              <a:rPr lang="en-US"/>
              <a:t>Chapter 13</a:t>
            </a:r>
          </a:p>
        </p:txBody>
      </p:sp>
      <p:sp>
        <p:nvSpPr>
          <p:cNvPr id="3" name="Slide Number Placeholder 2">
            <a:extLst>
              <a:ext uri="{FF2B5EF4-FFF2-40B4-BE49-F238E27FC236}">
                <a16:creationId xmlns:a16="http://schemas.microsoft.com/office/drawing/2014/main" id="{9FEF098E-40DD-4434-84B9-0F6907843A44}"/>
              </a:ext>
            </a:extLst>
          </p:cNvPr>
          <p:cNvSpPr>
            <a:spLocks noGrp="1"/>
          </p:cNvSpPr>
          <p:nvPr>
            <p:ph type="sldNum" sz="quarter" idx="12"/>
          </p:nvPr>
        </p:nvSpPr>
        <p:spPr/>
        <p:txBody>
          <a:bodyPr/>
          <a:lstStyle/>
          <a:p>
            <a:pPr>
              <a:defRPr/>
            </a:pPr>
            <a:fld id="{A2F862E9-20AA-4506-B48D-307118651A95}" type="slidenum">
              <a:rPr lang="en-US" smtClean="0"/>
              <a:pPr>
                <a:defRPr/>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a:extLst>
              <a:ext uri="{FF2B5EF4-FFF2-40B4-BE49-F238E27FC236}">
                <a16:creationId xmlns:a16="http://schemas.microsoft.com/office/drawing/2014/main" id="{FC077F1E-F8AC-42D4-A5FA-20318BA219B9}"/>
              </a:ext>
            </a:extLst>
          </p:cNvPr>
          <p:cNvSpPr>
            <a:spLocks noGrp="1" noChangeArrowheads="1"/>
          </p:cNvSpPr>
          <p:nvPr>
            <p:ph type="title" idx="4294967295"/>
          </p:nvPr>
        </p:nvSpPr>
        <p:spPr>
          <a:xfrm>
            <a:off x="0" y="395288"/>
            <a:ext cx="8594725" cy="900112"/>
          </a:xfrm>
        </p:spPr>
        <p:txBody>
          <a:bodyPr/>
          <a:lstStyle/>
          <a:p>
            <a:pPr fontAlgn="auto">
              <a:spcAft>
                <a:spcPts val="0"/>
              </a:spcAft>
              <a:defRPr/>
            </a:pPr>
            <a:r>
              <a:rPr lang="en-US" altLang="en-US"/>
              <a:t>Conclusion</a:t>
            </a:r>
          </a:p>
        </p:txBody>
      </p:sp>
      <p:sp>
        <p:nvSpPr>
          <p:cNvPr id="315395" name="Rectangle 3">
            <a:extLst>
              <a:ext uri="{FF2B5EF4-FFF2-40B4-BE49-F238E27FC236}">
                <a16:creationId xmlns:a16="http://schemas.microsoft.com/office/drawing/2014/main" id="{E2F68D27-E067-4E51-B3CA-B578A2B06F8F}"/>
              </a:ext>
            </a:extLst>
          </p:cNvPr>
          <p:cNvSpPr>
            <a:spLocks noGrp="1" noChangeArrowheads="1"/>
          </p:cNvSpPr>
          <p:nvPr>
            <p:ph type="body" idx="4294967295"/>
          </p:nvPr>
        </p:nvSpPr>
        <p:spPr>
          <a:xfrm>
            <a:off x="0" y="2133600"/>
            <a:ext cx="9144000" cy="4724400"/>
          </a:xfrm>
        </p:spPr>
        <p:txBody>
          <a:bodyPr/>
          <a:lstStyle/>
          <a:p>
            <a:pPr fontAlgn="auto">
              <a:lnSpc>
                <a:spcPct val="96000"/>
              </a:lnSpc>
              <a:spcBef>
                <a:spcPts val="600"/>
              </a:spcBef>
              <a:spcAft>
                <a:spcPts val="0"/>
              </a:spcAft>
              <a:defRPr/>
            </a:pPr>
            <a:r>
              <a:rPr lang="en-US" altLang="en-US" sz="1600" noProof="1"/>
              <a:t>Individual and group counseling are important components of a comprehensive developmental school counseling program. </a:t>
            </a:r>
          </a:p>
          <a:p>
            <a:pPr fontAlgn="auto">
              <a:lnSpc>
                <a:spcPct val="96000"/>
              </a:lnSpc>
              <a:spcBef>
                <a:spcPts val="600"/>
              </a:spcBef>
              <a:spcAft>
                <a:spcPts val="0"/>
              </a:spcAft>
              <a:defRPr/>
            </a:pPr>
            <a:r>
              <a:rPr lang="en-US" altLang="en-US" sz="1600" noProof="1"/>
              <a:t>Individual and group counseling are ways to help students who are facing problems that interfere with their personal, social, career, or academic development.</a:t>
            </a:r>
            <a:endParaRPr lang="en-US" altLang="en-US" sz="1600" noProof="1">
              <a:latin typeface="Times New Roman" panose="02020603050405020304" pitchFamily="18" charset="0"/>
            </a:endParaRPr>
          </a:p>
          <a:p>
            <a:pPr fontAlgn="auto">
              <a:lnSpc>
                <a:spcPct val="90000"/>
              </a:lnSpc>
              <a:spcAft>
                <a:spcPts val="0"/>
              </a:spcAft>
              <a:defRPr/>
            </a:pPr>
            <a:r>
              <a:rPr lang="en-US" altLang="en-US" sz="1600"/>
              <a:t>The manner in which professional school counselors carry out individual counseling and group work is affected by a number of factors, including the developmental characteristics of students, personal philosophical orientations, and specific school demands.</a:t>
            </a:r>
          </a:p>
          <a:p>
            <a:pPr fontAlgn="auto">
              <a:lnSpc>
                <a:spcPct val="90000"/>
              </a:lnSpc>
              <a:spcAft>
                <a:spcPts val="0"/>
              </a:spcAft>
              <a:defRPr/>
            </a:pPr>
            <a:r>
              <a:rPr lang="en-US" altLang="en-US" sz="1600"/>
              <a:t>Group work is integral in the </a:t>
            </a:r>
            <a:r>
              <a:rPr lang="en-US" altLang="en-US" sz="1600" i="1"/>
              <a:t>ASCA National Model </a:t>
            </a:r>
            <a:r>
              <a:rPr lang="en-US" altLang="en-US" sz="1600"/>
              <a:t>(2012) and the Transforming School Counseling Initiative (TSCI)</a:t>
            </a:r>
          </a:p>
        </p:txBody>
      </p:sp>
      <p:sp>
        <p:nvSpPr>
          <p:cNvPr id="2" name="Footer Placeholder 1">
            <a:extLst>
              <a:ext uri="{FF2B5EF4-FFF2-40B4-BE49-F238E27FC236}">
                <a16:creationId xmlns:a16="http://schemas.microsoft.com/office/drawing/2014/main" id="{65B58164-A3C5-495C-A949-6B0D5E22031D}"/>
              </a:ext>
            </a:extLst>
          </p:cNvPr>
          <p:cNvSpPr>
            <a:spLocks noGrp="1"/>
          </p:cNvSpPr>
          <p:nvPr>
            <p:ph type="ftr" sz="quarter" idx="11"/>
          </p:nvPr>
        </p:nvSpPr>
        <p:spPr/>
        <p:txBody>
          <a:bodyPr/>
          <a:lstStyle/>
          <a:p>
            <a:pPr>
              <a:defRPr/>
            </a:pPr>
            <a:r>
              <a:rPr lang="en-US"/>
              <a:t>Chapter 13</a:t>
            </a:r>
          </a:p>
        </p:txBody>
      </p:sp>
      <p:sp>
        <p:nvSpPr>
          <p:cNvPr id="3" name="Slide Number Placeholder 2">
            <a:extLst>
              <a:ext uri="{FF2B5EF4-FFF2-40B4-BE49-F238E27FC236}">
                <a16:creationId xmlns:a16="http://schemas.microsoft.com/office/drawing/2014/main" id="{8BA94640-8895-49F7-ADCE-B4BABDF95B8F}"/>
              </a:ext>
            </a:extLst>
          </p:cNvPr>
          <p:cNvSpPr>
            <a:spLocks noGrp="1"/>
          </p:cNvSpPr>
          <p:nvPr>
            <p:ph type="sldNum" sz="quarter" idx="12"/>
          </p:nvPr>
        </p:nvSpPr>
        <p:spPr/>
        <p:txBody>
          <a:bodyPr/>
          <a:lstStyle/>
          <a:p>
            <a:pPr>
              <a:defRPr/>
            </a:pPr>
            <a:fld id="{A2F862E9-20AA-4506-B48D-307118651A95}" type="slidenum">
              <a:rPr lang="en-US" smtClean="0"/>
              <a:pPr>
                <a:defRPr/>
              </a:pPr>
              <a:t>41</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a:extLst>
              <a:ext uri="{FF2B5EF4-FFF2-40B4-BE49-F238E27FC236}">
                <a16:creationId xmlns:a16="http://schemas.microsoft.com/office/drawing/2014/main" id="{0FD3636F-B0A7-419B-9EB3-E0B9AC62AD2D}"/>
              </a:ext>
            </a:extLst>
          </p:cNvPr>
          <p:cNvSpPr>
            <a:spLocks noGrp="1" noChangeArrowheads="1"/>
          </p:cNvSpPr>
          <p:nvPr>
            <p:ph type="title" idx="4294967295"/>
          </p:nvPr>
        </p:nvSpPr>
        <p:spPr>
          <a:xfrm>
            <a:off x="0" y="619125"/>
            <a:ext cx="10363200" cy="1595438"/>
          </a:xfrm>
        </p:spPr>
        <p:txBody>
          <a:bodyPr/>
          <a:lstStyle/>
          <a:p>
            <a:pPr fontAlgn="auto">
              <a:spcAft>
                <a:spcPts val="0"/>
              </a:spcAft>
              <a:defRPr/>
            </a:pPr>
            <a:r>
              <a:rPr lang="en-US" altLang="en-US"/>
              <a:t>Counseling in Schools Defined</a:t>
            </a:r>
          </a:p>
        </p:txBody>
      </p:sp>
      <p:sp>
        <p:nvSpPr>
          <p:cNvPr id="278531" name="Rectangle 3">
            <a:extLst>
              <a:ext uri="{FF2B5EF4-FFF2-40B4-BE49-F238E27FC236}">
                <a16:creationId xmlns:a16="http://schemas.microsoft.com/office/drawing/2014/main" id="{460E6345-3FD3-4D4C-8A11-CA2656CB697A}"/>
              </a:ext>
            </a:extLst>
          </p:cNvPr>
          <p:cNvSpPr>
            <a:spLocks noGrp="1" noChangeArrowheads="1"/>
          </p:cNvSpPr>
          <p:nvPr>
            <p:ph type="body" idx="4294967295"/>
          </p:nvPr>
        </p:nvSpPr>
        <p:spPr>
          <a:xfrm>
            <a:off x="0" y="2366963"/>
            <a:ext cx="10363200" cy="3424237"/>
          </a:xfrm>
        </p:spPr>
        <p:txBody>
          <a:bodyPr/>
          <a:lstStyle/>
          <a:p>
            <a:pPr fontAlgn="auto">
              <a:lnSpc>
                <a:spcPct val="90000"/>
              </a:lnSpc>
              <a:spcAft>
                <a:spcPts val="0"/>
              </a:spcAft>
              <a:defRPr/>
            </a:pPr>
            <a:r>
              <a:rPr lang="en-US" altLang="en-US" sz="1800"/>
              <a:t>Individual counseling involves a confidential relationship between a student and the professional school counselor and can last from a single session to several sessions.</a:t>
            </a:r>
          </a:p>
          <a:p>
            <a:pPr fontAlgn="auto">
              <a:lnSpc>
                <a:spcPct val="90000"/>
              </a:lnSpc>
              <a:spcAft>
                <a:spcPts val="0"/>
              </a:spcAft>
              <a:defRPr/>
            </a:pPr>
            <a:r>
              <a:rPr lang="en-US" altLang="en-US" sz="1800"/>
              <a:t>What sets it apart from other forms of interaction is the close emotional contact between the student and the professional school counselor.</a:t>
            </a:r>
          </a:p>
          <a:p>
            <a:pPr fontAlgn="auto">
              <a:lnSpc>
                <a:spcPct val="90000"/>
              </a:lnSpc>
              <a:spcAft>
                <a:spcPts val="0"/>
              </a:spcAft>
              <a:defRPr/>
            </a:pPr>
            <a:r>
              <a:rPr lang="en-US" altLang="en-US" sz="1800"/>
              <a:t>The focus is on the student’s problem or concern, and the goal is to help the student make positive changes.</a:t>
            </a:r>
          </a:p>
        </p:txBody>
      </p:sp>
      <p:sp>
        <p:nvSpPr>
          <p:cNvPr id="2" name="Footer Placeholder 1">
            <a:extLst>
              <a:ext uri="{FF2B5EF4-FFF2-40B4-BE49-F238E27FC236}">
                <a16:creationId xmlns:a16="http://schemas.microsoft.com/office/drawing/2014/main" id="{7FED8E84-E353-4531-9815-6649590B9386}"/>
              </a:ext>
            </a:extLst>
          </p:cNvPr>
          <p:cNvSpPr>
            <a:spLocks noGrp="1"/>
          </p:cNvSpPr>
          <p:nvPr>
            <p:ph type="ftr" sz="quarter" idx="11"/>
          </p:nvPr>
        </p:nvSpPr>
        <p:spPr/>
        <p:txBody>
          <a:bodyPr/>
          <a:lstStyle/>
          <a:p>
            <a:pPr>
              <a:defRPr/>
            </a:pPr>
            <a:r>
              <a:rPr lang="en-US"/>
              <a:t>Chapter 13</a:t>
            </a:r>
          </a:p>
        </p:txBody>
      </p:sp>
      <p:sp>
        <p:nvSpPr>
          <p:cNvPr id="3" name="Slide Number Placeholder 2">
            <a:extLst>
              <a:ext uri="{FF2B5EF4-FFF2-40B4-BE49-F238E27FC236}">
                <a16:creationId xmlns:a16="http://schemas.microsoft.com/office/drawing/2014/main" id="{BFFF3EBF-5C8C-4C78-A280-D4BAC01C64A8}"/>
              </a:ext>
            </a:extLst>
          </p:cNvPr>
          <p:cNvSpPr>
            <a:spLocks noGrp="1"/>
          </p:cNvSpPr>
          <p:nvPr>
            <p:ph type="sldNum" sz="quarter" idx="12"/>
          </p:nvPr>
        </p:nvSpPr>
        <p:spPr/>
        <p:txBody>
          <a:bodyPr/>
          <a:lstStyle/>
          <a:p>
            <a:pPr>
              <a:defRPr/>
            </a:pPr>
            <a:fld id="{A2F862E9-20AA-4506-B48D-307118651A95}"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a:extLst>
              <a:ext uri="{FF2B5EF4-FFF2-40B4-BE49-F238E27FC236}">
                <a16:creationId xmlns:a16="http://schemas.microsoft.com/office/drawing/2014/main" id="{6DEF114F-2313-4B4D-BB5A-CFA13E0792C1}"/>
              </a:ext>
            </a:extLst>
          </p:cNvPr>
          <p:cNvSpPr>
            <a:spLocks noGrp="1" noChangeArrowheads="1"/>
          </p:cNvSpPr>
          <p:nvPr>
            <p:ph type="title" idx="4294967295"/>
          </p:nvPr>
        </p:nvSpPr>
        <p:spPr>
          <a:xfrm>
            <a:off x="1828800" y="450850"/>
            <a:ext cx="10363200" cy="1597025"/>
          </a:xfrm>
        </p:spPr>
        <p:txBody>
          <a:bodyPr/>
          <a:lstStyle/>
          <a:p>
            <a:pPr fontAlgn="auto">
              <a:spcAft>
                <a:spcPts val="0"/>
              </a:spcAft>
              <a:defRPr/>
            </a:pPr>
            <a:r>
              <a:rPr lang="en-US" altLang="en-US" dirty="0"/>
              <a:t>Counseling in Schools Defined</a:t>
            </a:r>
          </a:p>
        </p:txBody>
      </p:sp>
      <p:sp>
        <p:nvSpPr>
          <p:cNvPr id="279555" name="Rectangle 3">
            <a:extLst>
              <a:ext uri="{FF2B5EF4-FFF2-40B4-BE49-F238E27FC236}">
                <a16:creationId xmlns:a16="http://schemas.microsoft.com/office/drawing/2014/main" id="{3CBD6FE2-5BE3-4FB3-AB63-06C47210E6D8}"/>
              </a:ext>
            </a:extLst>
          </p:cNvPr>
          <p:cNvSpPr>
            <a:spLocks noGrp="1" noChangeArrowheads="1"/>
          </p:cNvSpPr>
          <p:nvPr>
            <p:ph type="body" idx="4294967295"/>
          </p:nvPr>
        </p:nvSpPr>
        <p:spPr>
          <a:xfrm>
            <a:off x="0" y="2047875"/>
            <a:ext cx="9969500" cy="4171950"/>
          </a:xfrm>
        </p:spPr>
        <p:txBody>
          <a:bodyPr/>
          <a:lstStyle/>
          <a:p>
            <a:pPr fontAlgn="auto">
              <a:lnSpc>
                <a:spcPct val="90000"/>
              </a:lnSpc>
              <a:spcAft>
                <a:spcPts val="0"/>
              </a:spcAft>
              <a:defRPr/>
            </a:pPr>
            <a:r>
              <a:rPr lang="en-US" altLang="en-US" sz="2400" dirty="0"/>
              <a:t>Challenges professional school counselors encounter may include:</a:t>
            </a:r>
          </a:p>
          <a:p>
            <a:pPr lvl="1" fontAlgn="auto">
              <a:lnSpc>
                <a:spcPct val="90000"/>
              </a:lnSpc>
              <a:spcAft>
                <a:spcPts val="0"/>
              </a:spcAft>
              <a:defRPr/>
            </a:pPr>
            <a:r>
              <a:rPr lang="en-US" altLang="en-US" sz="2400" dirty="0"/>
              <a:t>Identifying which students will benefit the most from individual counseling</a:t>
            </a:r>
          </a:p>
          <a:p>
            <a:pPr lvl="1" fontAlgn="auto">
              <a:lnSpc>
                <a:spcPct val="90000"/>
              </a:lnSpc>
              <a:spcAft>
                <a:spcPts val="0"/>
              </a:spcAft>
              <a:defRPr/>
            </a:pPr>
            <a:r>
              <a:rPr lang="en-US" altLang="en-US" sz="2400" dirty="0"/>
              <a:t>How to integrate these services into the school day</a:t>
            </a:r>
          </a:p>
          <a:p>
            <a:pPr lvl="1" fontAlgn="auto">
              <a:lnSpc>
                <a:spcPct val="90000"/>
              </a:lnSpc>
              <a:spcAft>
                <a:spcPts val="0"/>
              </a:spcAft>
              <a:defRPr/>
            </a:pPr>
            <a:r>
              <a:rPr lang="en-US" altLang="en-US" sz="2400" dirty="0"/>
              <a:t>How to conduct the counseling process</a:t>
            </a:r>
          </a:p>
          <a:p>
            <a:pPr lvl="1" fontAlgn="auto">
              <a:lnSpc>
                <a:spcPct val="90000"/>
              </a:lnSpc>
              <a:spcAft>
                <a:spcPts val="0"/>
              </a:spcAft>
              <a:defRPr/>
            </a:pPr>
            <a:r>
              <a:rPr lang="en-US" altLang="en-US" sz="2400" dirty="0"/>
              <a:t>How to evaluate the effectiveness of the interventions</a:t>
            </a:r>
          </a:p>
          <a:p>
            <a:pPr fontAlgn="auto">
              <a:lnSpc>
                <a:spcPct val="90000"/>
              </a:lnSpc>
              <a:spcAft>
                <a:spcPts val="0"/>
              </a:spcAft>
              <a:defRPr/>
            </a:pPr>
            <a:r>
              <a:rPr lang="en-US" altLang="en-US" sz="2400" dirty="0"/>
              <a:t>Professional school counselors need to be proactive in making decisions about how to conduct individual counseling, with whom, at what time, and under what circumstances.</a:t>
            </a:r>
          </a:p>
          <a:p>
            <a:pPr fontAlgn="auto">
              <a:lnSpc>
                <a:spcPct val="90000"/>
              </a:lnSpc>
              <a:spcAft>
                <a:spcPts val="0"/>
              </a:spcAft>
              <a:defRPr/>
            </a:pPr>
            <a:endParaRPr lang="en-US" altLang="en-US" sz="2400" dirty="0"/>
          </a:p>
        </p:txBody>
      </p:sp>
      <p:sp>
        <p:nvSpPr>
          <p:cNvPr id="2" name="Footer Placeholder 1">
            <a:extLst>
              <a:ext uri="{FF2B5EF4-FFF2-40B4-BE49-F238E27FC236}">
                <a16:creationId xmlns:a16="http://schemas.microsoft.com/office/drawing/2014/main" id="{14CF6658-E7D9-4CE3-B43C-8153DEAD4CAC}"/>
              </a:ext>
            </a:extLst>
          </p:cNvPr>
          <p:cNvSpPr>
            <a:spLocks noGrp="1"/>
          </p:cNvSpPr>
          <p:nvPr>
            <p:ph type="ftr" sz="quarter" idx="11"/>
          </p:nvPr>
        </p:nvSpPr>
        <p:spPr/>
        <p:txBody>
          <a:bodyPr/>
          <a:lstStyle/>
          <a:p>
            <a:pPr>
              <a:defRPr/>
            </a:pPr>
            <a:r>
              <a:rPr lang="en-US"/>
              <a:t>Chapter 13</a:t>
            </a:r>
          </a:p>
        </p:txBody>
      </p:sp>
      <p:sp>
        <p:nvSpPr>
          <p:cNvPr id="3" name="Slide Number Placeholder 2">
            <a:extLst>
              <a:ext uri="{FF2B5EF4-FFF2-40B4-BE49-F238E27FC236}">
                <a16:creationId xmlns:a16="http://schemas.microsoft.com/office/drawing/2014/main" id="{5DDB8005-FE92-47DD-A2FD-A32D2ED828FE}"/>
              </a:ext>
            </a:extLst>
          </p:cNvPr>
          <p:cNvSpPr>
            <a:spLocks noGrp="1"/>
          </p:cNvSpPr>
          <p:nvPr>
            <p:ph type="sldNum" sz="quarter" idx="12"/>
          </p:nvPr>
        </p:nvSpPr>
        <p:spPr/>
        <p:txBody>
          <a:bodyPr/>
          <a:lstStyle/>
          <a:p>
            <a:pPr>
              <a:defRPr/>
            </a:pPr>
            <a:fld id="{A2F862E9-20AA-4506-B48D-307118651A95}"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a:extLst>
              <a:ext uri="{FF2B5EF4-FFF2-40B4-BE49-F238E27FC236}">
                <a16:creationId xmlns:a16="http://schemas.microsoft.com/office/drawing/2014/main" id="{D944FE75-C713-4346-A35F-0929A4F228E3}"/>
              </a:ext>
            </a:extLst>
          </p:cNvPr>
          <p:cNvSpPr>
            <a:spLocks noGrp="1" noChangeArrowheads="1"/>
          </p:cNvSpPr>
          <p:nvPr>
            <p:ph type="title" idx="4294967295"/>
          </p:nvPr>
        </p:nvSpPr>
        <p:spPr>
          <a:xfrm>
            <a:off x="0" y="838200"/>
            <a:ext cx="8458200" cy="838200"/>
          </a:xfrm>
        </p:spPr>
        <p:txBody>
          <a:bodyPr/>
          <a:lstStyle/>
          <a:p>
            <a:pPr fontAlgn="auto">
              <a:spcAft>
                <a:spcPts val="0"/>
              </a:spcAft>
              <a:defRPr/>
            </a:pPr>
            <a:r>
              <a:rPr lang="en-US" altLang="en-US"/>
              <a:t>Developmental Considerations</a:t>
            </a:r>
          </a:p>
        </p:txBody>
      </p:sp>
      <p:sp>
        <p:nvSpPr>
          <p:cNvPr id="280579" name="Rectangle 3">
            <a:extLst>
              <a:ext uri="{FF2B5EF4-FFF2-40B4-BE49-F238E27FC236}">
                <a16:creationId xmlns:a16="http://schemas.microsoft.com/office/drawing/2014/main" id="{797F12EF-8EFB-42E5-857E-E9CE22C9E865}"/>
              </a:ext>
            </a:extLst>
          </p:cNvPr>
          <p:cNvSpPr>
            <a:spLocks noGrp="1" noChangeArrowheads="1"/>
          </p:cNvSpPr>
          <p:nvPr>
            <p:ph type="body" idx="4294967295"/>
          </p:nvPr>
        </p:nvSpPr>
        <p:spPr>
          <a:xfrm>
            <a:off x="3276600" y="2133600"/>
            <a:ext cx="8915400" cy="4343400"/>
          </a:xfrm>
        </p:spPr>
        <p:txBody>
          <a:bodyPr/>
          <a:lstStyle/>
          <a:p>
            <a:pPr fontAlgn="auto">
              <a:lnSpc>
                <a:spcPct val="90000"/>
              </a:lnSpc>
              <a:spcAft>
                <a:spcPts val="0"/>
              </a:spcAft>
              <a:defRPr/>
            </a:pPr>
            <a:r>
              <a:rPr lang="en-US" altLang="en-US" sz="1800"/>
              <a:t>Knowledge of developmental theory can help professional school counselors make decisions about what approaches to use with students at different levels. </a:t>
            </a:r>
          </a:p>
          <a:p>
            <a:pPr lvl="1" fontAlgn="auto">
              <a:lnSpc>
                <a:spcPct val="90000"/>
              </a:lnSpc>
              <a:spcAft>
                <a:spcPts val="0"/>
              </a:spcAft>
              <a:defRPr/>
            </a:pPr>
            <a:r>
              <a:rPr lang="en-US" altLang="en-US"/>
              <a:t>Such knowledge helps professional school counselors make informed decisions about whether a particular behavior is developmentally appropriate or is out of the range of </a:t>
            </a:r>
            <a:r>
              <a:rPr lang="en-US" altLang="en-US">
                <a:ea typeface="ヒラギノ角ゴ Pro W3" pitchFamily="28" charset="-128"/>
              </a:rPr>
              <a:t>“n</a:t>
            </a:r>
            <a:r>
              <a:rPr lang="en-US" altLang="en-US"/>
              <a:t>ormal.”</a:t>
            </a:r>
            <a:endParaRPr lang="en-US" altLang="en-US" sz="1600"/>
          </a:p>
          <a:p>
            <a:pPr fontAlgn="auto">
              <a:lnSpc>
                <a:spcPct val="90000"/>
              </a:lnSpc>
              <a:spcAft>
                <a:spcPts val="0"/>
              </a:spcAft>
              <a:defRPr/>
            </a:pPr>
            <a:r>
              <a:rPr lang="en-US" altLang="en-US" sz="1800"/>
              <a:t>Developmental knowledge helps professional school counselors build relationships, assess concerns, and design effective interventions for students at all grade levels.</a:t>
            </a:r>
            <a:endParaRPr lang="en-US" altLang="en-US" sz="1600"/>
          </a:p>
        </p:txBody>
      </p:sp>
      <p:sp>
        <p:nvSpPr>
          <p:cNvPr id="2" name="Footer Placeholder 1">
            <a:extLst>
              <a:ext uri="{FF2B5EF4-FFF2-40B4-BE49-F238E27FC236}">
                <a16:creationId xmlns:a16="http://schemas.microsoft.com/office/drawing/2014/main" id="{19B69C4D-8070-49E9-B979-F9AD5A07091F}"/>
              </a:ext>
            </a:extLst>
          </p:cNvPr>
          <p:cNvSpPr>
            <a:spLocks noGrp="1"/>
          </p:cNvSpPr>
          <p:nvPr>
            <p:ph type="ftr" sz="quarter" idx="11"/>
          </p:nvPr>
        </p:nvSpPr>
        <p:spPr/>
        <p:txBody>
          <a:bodyPr/>
          <a:lstStyle/>
          <a:p>
            <a:pPr>
              <a:defRPr/>
            </a:pPr>
            <a:r>
              <a:rPr lang="en-US"/>
              <a:t>Chapter 13</a:t>
            </a:r>
          </a:p>
        </p:txBody>
      </p:sp>
      <p:sp>
        <p:nvSpPr>
          <p:cNvPr id="3" name="Slide Number Placeholder 2">
            <a:extLst>
              <a:ext uri="{FF2B5EF4-FFF2-40B4-BE49-F238E27FC236}">
                <a16:creationId xmlns:a16="http://schemas.microsoft.com/office/drawing/2014/main" id="{CB391205-CA29-4CBB-ABD6-FBFE8934BE33}"/>
              </a:ext>
            </a:extLst>
          </p:cNvPr>
          <p:cNvSpPr>
            <a:spLocks noGrp="1"/>
          </p:cNvSpPr>
          <p:nvPr>
            <p:ph type="sldNum" sz="quarter" idx="12"/>
          </p:nvPr>
        </p:nvSpPr>
        <p:spPr/>
        <p:txBody>
          <a:bodyPr/>
          <a:lstStyle/>
          <a:p>
            <a:pPr>
              <a:defRPr/>
            </a:pPr>
            <a:fld id="{A2F862E9-20AA-4506-B48D-307118651A95}"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a:extLst>
              <a:ext uri="{FF2B5EF4-FFF2-40B4-BE49-F238E27FC236}">
                <a16:creationId xmlns:a16="http://schemas.microsoft.com/office/drawing/2014/main" id="{B88CF5C9-0D37-4EC8-8A94-8E3B8A5B14E5}"/>
              </a:ext>
            </a:extLst>
          </p:cNvPr>
          <p:cNvSpPr>
            <a:spLocks noGrp="1" noChangeArrowheads="1"/>
          </p:cNvSpPr>
          <p:nvPr>
            <p:ph type="title" idx="4294967295"/>
          </p:nvPr>
        </p:nvSpPr>
        <p:spPr>
          <a:xfrm>
            <a:off x="0" y="609600"/>
            <a:ext cx="7848600" cy="838200"/>
          </a:xfrm>
        </p:spPr>
        <p:txBody>
          <a:bodyPr/>
          <a:lstStyle/>
          <a:p>
            <a:pPr fontAlgn="auto">
              <a:spcAft>
                <a:spcPts val="0"/>
              </a:spcAft>
              <a:defRPr/>
            </a:pPr>
            <a:r>
              <a:rPr lang="en-US" altLang="en-US"/>
              <a:t>Early Childhood</a:t>
            </a:r>
            <a:endParaRPr lang="en-US" altLang="en-US" sz="1800"/>
          </a:p>
        </p:txBody>
      </p:sp>
      <p:sp>
        <p:nvSpPr>
          <p:cNvPr id="281603" name="Rectangle 3">
            <a:extLst>
              <a:ext uri="{FF2B5EF4-FFF2-40B4-BE49-F238E27FC236}">
                <a16:creationId xmlns:a16="http://schemas.microsoft.com/office/drawing/2014/main" id="{02D3CDB4-BEF4-44F7-B83F-166D6F41115D}"/>
              </a:ext>
            </a:extLst>
          </p:cNvPr>
          <p:cNvSpPr>
            <a:spLocks noGrp="1" noChangeArrowheads="1"/>
          </p:cNvSpPr>
          <p:nvPr>
            <p:ph type="body" idx="4294967295"/>
          </p:nvPr>
        </p:nvSpPr>
        <p:spPr>
          <a:xfrm>
            <a:off x="3048000" y="2057400"/>
            <a:ext cx="9144000" cy="6248400"/>
          </a:xfrm>
        </p:spPr>
        <p:txBody>
          <a:bodyPr/>
          <a:lstStyle/>
          <a:p>
            <a:pPr fontAlgn="auto">
              <a:spcAft>
                <a:spcPts val="0"/>
              </a:spcAft>
              <a:defRPr/>
            </a:pPr>
            <a:r>
              <a:rPr lang="en-US" altLang="en-US" sz="1600" b="1"/>
              <a:t>According to Piaget, children in early childhood are in the preoperational stage of cognitive development (ages 2-7).</a:t>
            </a:r>
          </a:p>
          <a:p>
            <a:pPr lvl="1" fontAlgn="auto">
              <a:spcAft>
                <a:spcPts val="0"/>
              </a:spcAft>
              <a:defRPr/>
            </a:pPr>
            <a:r>
              <a:rPr lang="en-US" altLang="en-US" sz="1400"/>
              <a:t>In this stage, children are developing the ability to represent objects and events through imitation, symbolic play, drawing, and spoken language.</a:t>
            </a:r>
          </a:p>
          <a:p>
            <a:pPr lvl="1" fontAlgn="auto">
              <a:spcAft>
                <a:spcPts val="0"/>
              </a:spcAft>
              <a:defRPr/>
            </a:pPr>
            <a:r>
              <a:rPr lang="en-US" altLang="en-US" sz="1400"/>
              <a:t>Children may attribute lifelike qualities to inanimate objects and have difficulty with abstract concepts.</a:t>
            </a:r>
          </a:p>
          <a:p>
            <a:pPr fontAlgn="auto">
              <a:spcAft>
                <a:spcPts val="0"/>
              </a:spcAft>
              <a:defRPr/>
            </a:pPr>
            <a:r>
              <a:rPr lang="en-US" altLang="en-US" sz="1600" b="1"/>
              <a:t>From a psychosocial perspective, children are dealing with the developmental crisis of initiative verses guilt</a:t>
            </a:r>
            <a:r>
              <a:rPr lang="en-US" altLang="en-US" sz="1600"/>
              <a:t> </a:t>
            </a:r>
            <a:r>
              <a:rPr lang="en-US" altLang="en-US" sz="1000"/>
              <a:t>(Erikson, 1963).</a:t>
            </a:r>
          </a:p>
          <a:p>
            <a:pPr lvl="1" fontAlgn="auto">
              <a:spcAft>
                <a:spcPts val="0"/>
              </a:spcAft>
              <a:defRPr/>
            </a:pPr>
            <a:r>
              <a:rPr lang="en-US" altLang="en-US" sz="1400"/>
              <a:t>Children are discovering what kinds of people they are, particularly in regard to gender.</a:t>
            </a:r>
          </a:p>
          <a:p>
            <a:pPr lvl="1" fontAlgn="auto">
              <a:spcAft>
                <a:spcPts val="0"/>
              </a:spcAft>
              <a:defRPr/>
            </a:pPr>
            <a:r>
              <a:rPr lang="en-US" altLang="en-US" sz="1400"/>
              <a:t>Children need to be given opportunities to explore, experiment, and ask questions.</a:t>
            </a:r>
          </a:p>
          <a:p>
            <a:pPr fontAlgn="auto">
              <a:spcAft>
                <a:spcPts val="0"/>
              </a:spcAft>
              <a:defRPr/>
            </a:pPr>
            <a:r>
              <a:rPr lang="en-US" altLang="en-US" sz="1600" b="1"/>
              <a:t>Play is an important activity at this age.</a:t>
            </a:r>
          </a:p>
          <a:p>
            <a:pPr lvl="1" fontAlgn="auto">
              <a:spcAft>
                <a:spcPts val="0"/>
              </a:spcAft>
              <a:defRPr/>
            </a:pPr>
            <a:r>
              <a:rPr lang="en-US" altLang="en-US" sz="1400"/>
              <a:t>Play is a young child’s form of communication.</a:t>
            </a:r>
          </a:p>
        </p:txBody>
      </p:sp>
      <p:sp>
        <p:nvSpPr>
          <p:cNvPr id="2" name="Footer Placeholder 1">
            <a:extLst>
              <a:ext uri="{FF2B5EF4-FFF2-40B4-BE49-F238E27FC236}">
                <a16:creationId xmlns:a16="http://schemas.microsoft.com/office/drawing/2014/main" id="{33568DE6-EA61-4C4C-ACFF-55D80CA529DB}"/>
              </a:ext>
            </a:extLst>
          </p:cNvPr>
          <p:cNvSpPr>
            <a:spLocks noGrp="1"/>
          </p:cNvSpPr>
          <p:nvPr>
            <p:ph type="ftr" sz="quarter" idx="11"/>
          </p:nvPr>
        </p:nvSpPr>
        <p:spPr/>
        <p:txBody>
          <a:bodyPr/>
          <a:lstStyle/>
          <a:p>
            <a:pPr>
              <a:defRPr/>
            </a:pPr>
            <a:r>
              <a:rPr lang="en-US"/>
              <a:t>Chapter 13</a:t>
            </a:r>
          </a:p>
        </p:txBody>
      </p:sp>
      <p:sp>
        <p:nvSpPr>
          <p:cNvPr id="3" name="Slide Number Placeholder 2">
            <a:extLst>
              <a:ext uri="{FF2B5EF4-FFF2-40B4-BE49-F238E27FC236}">
                <a16:creationId xmlns:a16="http://schemas.microsoft.com/office/drawing/2014/main" id="{060B7037-8CD2-408F-8D0A-3F938700FB81}"/>
              </a:ext>
            </a:extLst>
          </p:cNvPr>
          <p:cNvSpPr>
            <a:spLocks noGrp="1"/>
          </p:cNvSpPr>
          <p:nvPr>
            <p:ph type="sldNum" sz="quarter" idx="12"/>
          </p:nvPr>
        </p:nvSpPr>
        <p:spPr/>
        <p:txBody>
          <a:bodyPr/>
          <a:lstStyle/>
          <a:p>
            <a:pPr>
              <a:defRPr/>
            </a:pPr>
            <a:fld id="{A2F862E9-20AA-4506-B48D-307118651A95}"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a:extLst>
              <a:ext uri="{FF2B5EF4-FFF2-40B4-BE49-F238E27FC236}">
                <a16:creationId xmlns:a16="http://schemas.microsoft.com/office/drawing/2014/main" id="{3B9C1DB7-F718-4746-8DF4-D253F194A5E9}"/>
              </a:ext>
            </a:extLst>
          </p:cNvPr>
          <p:cNvSpPr>
            <a:spLocks noGrp="1" noChangeArrowheads="1"/>
          </p:cNvSpPr>
          <p:nvPr>
            <p:ph type="title" idx="4294967295"/>
          </p:nvPr>
        </p:nvSpPr>
        <p:spPr>
          <a:xfrm>
            <a:off x="0" y="304800"/>
            <a:ext cx="7848600" cy="914400"/>
          </a:xfrm>
        </p:spPr>
        <p:txBody>
          <a:bodyPr/>
          <a:lstStyle/>
          <a:p>
            <a:pPr fontAlgn="auto">
              <a:spcAft>
                <a:spcPts val="0"/>
              </a:spcAft>
              <a:defRPr/>
            </a:pPr>
            <a:r>
              <a:rPr lang="en-US" altLang="en-US"/>
              <a:t>Middle Childhood</a:t>
            </a:r>
          </a:p>
        </p:txBody>
      </p:sp>
      <p:sp>
        <p:nvSpPr>
          <p:cNvPr id="282627" name="Rectangle 3">
            <a:extLst>
              <a:ext uri="{FF2B5EF4-FFF2-40B4-BE49-F238E27FC236}">
                <a16:creationId xmlns:a16="http://schemas.microsoft.com/office/drawing/2014/main" id="{363132FE-3B2D-4B4E-836E-70A66A716644}"/>
              </a:ext>
            </a:extLst>
          </p:cNvPr>
          <p:cNvSpPr>
            <a:spLocks noGrp="1" noChangeArrowheads="1"/>
          </p:cNvSpPr>
          <p:nvPr>
            <p:ph type="body" idx="4294967295"/>
          </p:nvPr>
        </p:nvSpPr>
        <p:spPr>
          <a:xfrm>
            <a:off x="0" y="1854200"/>
            <a:ext cx="8839200" cy="5638800"/>
          </a:xfrm>
        </p:spPr>
        <p:txBody>
          <a:bodyPr/>
          <a:lstStyle/>
          <a:p>
            <a:pPr fontAlgn="auto">
              <a:spcAft>
                <a:spcPts val="0"/>
              </a:spcAft>
              <a:defRPr/>
            </a:pPr>
            <a:r>
              <a:rPr lang="en-US" altLang="en-US" sz="1800"/>
              <a:t>Around ages 7-11 years, children enter into Piaget’s Concrete Operational stage.</a:t>
            </a:r>
            <a:endParaRPr lang="en-US" altLang="en-US"/>
          </a:p>
          <a:p>
            <a:pPr lvl="1" fontAlgn="auto">
              <a:spcAft>
                <a:spcPts val="0"/>
              </a:spcAft>
              <a:defRPr/>
            </a:pPr>
            <a:r>
              <a:rPr lang="en-US" altLang="en-US"/>
              <a:t>This stage is characterized by more logical thinking and the ability to mentally reverse actions.</a:t>
            </a:r>
          </a:p>
          <a:p>
            <a:pPr lvl="1" fontAlgn="auto">
              <a:spcAft>
                <a:spcPts val="0"/>
              </a:spcAft>
              <a:defRPr/>
            </a:pPr>
            <a:r>
              <a:rPr lang="en-US" altLang="en-US"/>
              <a:t>Children in this stage learn best through questioning, exploring, manipulating, and doing.</a:t>
            </a:r>
          </a:p>
          <a:p>
            <a:pPr fontAlgn="auto">
              <a:spcAft>
                <a:spcPts val="0"/>
              </a:spcAft>
              <a:defRPr/>
            </a:pPr>
            <a:r>
              <a:rPr lang="en-US" altLang="en-US" sz="1800"/>
              <a:t>Psychosocially, children are resolving the crisis of industry versus inferiority.</a:t>
            </a:r>
            <a:endParaRPr lang="en-US" altLang="en-US"/>
          </a:p>
          <a:p>
            <a:pPr lvl="1" fontAlgn="auto">
              <a:spcAft>
                <a:spcPts val="0"/>
              </a:spcAft>
              <a:defRPr/>
            </a:pPr>
            <a:r>
              <a:rPr lang="en-US" altLang="en-US"/>
              <a:t>As a result, children need opportunities to develop a sense of competence and capability.</a:t>
            </a:r>
          </a:p>
          <a:p>
            <a:pPr lvl="1" fontAlgn="auto">
              <a:spcAft>
                <a:spcPts val="0"/>
              </a:spcAft>
              <a:defRPr/>
            </a:pPr>
            <a:r>
              <a:rPr lang="en-US" altLang="en-US"/>
              <a:t>Socialization with peers is important in developing a sense of competence, self-esteem, and an understanding of others.</a:t>
            </a:r>
          </a:p>
        </p:txBody>
      </p:sp>
      <p:sp>
        <p:nvSpPr>
          <p:cNvPr id="2" name="Footer Placeholder 1">
            <a:extLst>
              <a:ext uri="{FF2B5EF4-FFF2-40B4-BE49-F238E27FC236}">
                <a16:creationId xmlns:a16="http://schemas.microsoft.com/office/drawing/2014/main" id="{F2C757FF-0062-41E8-92B3-F4C998E6A02B}"/>
              </a:ext>
            </a:extLst>
          </p:cNvPr>
          <p:cNvSpPr>
            <a:spLocks noGrp="1"/>
          </p:cNvSpPr>
          <p:nvPr>
            <p:ph type="ftr" sz="quarter" idx="11"/>
          </p:nvPr>
        </p:nvSpPr>
        <p:spPr/>
        <p:txBody>
          <a:bodyPr/>
          <a:lstStyle/>
          <a:p>
            <a:pPr>
              <a:defRPr/>
            </a:pPr>
            <a:r>
              <a:rPr lang="en-US"/>
              <a:t>Chapter 13</a:t>
            </a:r>
          </a:p>
        </p:txBody>
      </p:sp>
      <p:sp>
        <p:nvSpPr>
          <p:cNvPr id="3" name="Slide Number Placeholder 2">
            <a:extLst>
              <a:ext uri="{FF2B5EF4-FFF2-40B4-BE49-F238E27FC236}">
                <a16:creationId xmlns:a16="http://schemas.microsoft.com/office/drawing/2014/main" id="{4FDE362F-472A-4E13-82F4-2EB13691EFBA}"/>
              </a:ext>
            </a:extLst>
          </p:cNvPr>
          <p:cNvSpPr>
            <a:spLocks noGrp="1"/>
          </p:cNvSpPr>
          <p:nvPr>
            <p:ph type="sldNum" sz="quarter" idx="12"/>
          </p:nvPr>
        </p:nvSpPr>
        <p:spPr/>
        <p:txBody>
          <a:bodyPr/>
          <a:lstStyle/>
          <a:p>
            <a:pPr>
              <a:defRPr/>
            </a:pPr>
            <a:fld id="{A2F862E9-20AA-4506-B48D-307118651A95}"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47</TotalTime>
  <Words>3487</Words>
  <Application>Microsoft Office PowerPoint</Application>
  <PresentationFormat>Widescreen</PresentationFormat>
  <Paragraphs>380</Paragraphs>
  <Slides>41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41</vt:i4>
      </vt:variant>
    </vt:vector>
  </HeadingPairs>
  <TitlesOfParts>
    <vt:vector size="50" baseType="lpstr">
      <vt:lpstr>Tw Cen MT</vt:lpstr>
      <vt:lpstr>Arial</vt:lpstr>
      <vt:lpstr>Calibri</vt:lpstr>
      <vt:lpstr>Cooper Black</vt:lpstr>
      <vt:lpstr>ヒラギノ角ゴ Pro W3</vt:lpstr>
      <vt:lpstr>Verdana</vt:lpstr>
      <vt:lpstr>Wingdings</vt:lpstr>
      <vt:lpstr>Times New Roman</vt:lpstr>
      <vt:lpstr>Droplet</vt:lpstr>
      <vt:lpstr>CHAPTER 13</vt:lpstr>
      <vt:lpstr>Introduction</vt:lpstr>
      <vt:lpstr>Individual Counseling in Schools</vt:lpstr>
      <vt:lpstr>Counseling In Schools Defined</vt:lpstr>
      <vt:lpstr>Counseling in Schools Defined</vt:lpstr>
      <vt:lpstr>Counseling in Schools Defined</vt:lpstr>
      <vt:lpstr>Developmental Considerations</vt:lpstr>
      <vt:lpstr>Early Childhood</vt:lpstr>
      <vt:lpstr>Middle Childhood</vt:lpstr>
      <vt:lpstr>Adolescence</vt:lpstr>
      <vt:lpstr>Adolescence</vt:lpstr>
      <vt:lpstr>Adolescence</vt:lpstr>
      <vt:lpstr>A Counseling Model For  Children &amp; Adolescents</vt:lpstr>
      <vt:lpstr>Building A Counseling Relationship</vt:lpstr>
      <vt:lpstr>Assessing Specific Counseling Needs</vt:lpstr>
      <vt:lpstr>Assessing Specific Counseling Needs </vt:lpstr>
      <vt:lpstr>Designing &amp; Implementing Interventions</vt:lpstr>
      <vt:lpstr>Designing &amp; Implementing Interventions (cont.)</vt:lpstr>
      <vt:lpstr>Designing &amp; Implementing Interventions (cont.)</vt:lpstr>
      <vt:lpstr>Designing &amp; Implementing Interventions (cont.)</vt:lpstr>
      <vt:lpstr>Conducting Evaluation &amp; Closure</vt:lpstr>
      <vt:lpstr>Solution-Focused Brief Counseling</vt:lpstr>
      <vt:lpstr>SFBC: Core Beliefs, Assumptions, &amp; Concepts</vt:lpstr>
      <vt:lpstr>Implementing the SFBC Model</vt:lpstr>
      <vt:lpstr>Reality Therapy/Choice Theory</vt:lpstr>
      <vt:lpstr>Reality Therapy: Core Beliefs</vt:lpstr>
      <vt:lpstr>Reality Therapy: Concepts</vt:lpstr>
      <vt:lpstr>Total Behavior</vt:lpstr>
      <vt:lpstr>Implementing the RT Model</vt:lpstr>
      <vt:lpstr>Implementing the RT Model</vt:lpstr>
      <vt:lpstr>Implementing the RT Model</vt:lpstr>
      <vt:lpstr>Implementing the RT Model</vt:lpstr>
      <vt:lpstr>Group Counseling in Schools</vt:lpstr>
      <vt:lpstr>Psychoeducational Groups</vt:lpstr>
      <vt:lpstr>Counseling Groups</vt:lpstr>
      <vt:lpstr>Counseling Groups</vt:lpstr>
      <vt:lpstr>Setting up Groups in Schools</vt:lpstr>
      <vt:lpstr>Setting up Groups in Schools</vt:lpstr>
      <vt:lpstr>Conducting Group Work</vt:lpstr>
      <vt:lpstr>Conducting Group Work</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13</dc:title>
  <dc:creator>Karen Rowland</dc:creator>
  <cp:lastModifiedBy>Karen Rowland</cp:lastModifiedBy>
  <cp:revision>5</cp:revision>
  <dcterms:created xsi:type="dcterms:W3CDTF">2014-09-25T18:28:32Z</dcterms:created>
  <dcterms:modified xsi:type="dcterms:W3CDTF">2018-05-18T01:27:02Z</dcterms:modified>
</cp:coreProperties>
</file>