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66" r:id="rId4"/>
    <p:sldId id="273" r:id="rId5"/>
    <p:sldId id="275" r:id="rId6"/>
    <p:sldId id="297" r:id="rId7"/>
    <p:sldId id="258" r:id="rId8"/>
    <p:sldId id="276" r:id="rId9"/>
    <p:sldId id="277" r:id="rId10"/>
    <p:sldId id="278" r:id="rId11"/>
    <p:sldId id="259" r:id="rId12"/>
    <p:sldId id="293" r:id="rId13"/>
    <p:sldId id="294" r:id="rId14"/>
    <p:sldId id="295" r:id="rId15"/>
    <p:sldId id="296" r:id="rId16"/>
    <p:sldId id="260" r:id="rId17"/>
    <p:sldId id="272" r:id="rId18"/>
    <p:sldId id="279" r:id="rId19"/>
    <p:sldId id="280" r:id="rId20"/>
    <p:sldId id="281" r:id="rId21"/>
    <p:sldId id="268" r:id="rId22"/>
    <p:sldId id="282" r:id="rId23"/>
    <p:sldId id="283" r:id="rId24"/>
    <p:sldId id="269" r:id="rId25"/>
    <p:sldId id="284" r:id="rId26"/>
    <p:sldId id="285" r:id="rId27"/>
    <p:sldId id="286" r:id="rId28"/>
    <p:sldId id="287" r:id="rId29"/>
    <p:sldId id="288" r:id="rId30"/>
    <p:sldId id="289" r:id="rId31"/>
    <p:sldId id="270" r:id="rId32"/>
    <p:sldId id="290" r:id="rId33"/>
    <p:sldId id="261" r:id="rId34"/>
    <p:sldId id="292" r:id="rId35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00"/>
    <a:srgbClr val="800080"/>
    <a:srgbClr val="660066"/>
    <a:srgbClr val="0000CC"/>
    <a:srgbClr val="000099"/>
    <a:srgbClr val="0099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9550" autoAdjust="0"/>
  </p:normalViewPr>
  <p:slideViewPr>
    <p:cSldViewPr>
      <p:cViewPr>
        <p:scale>
          <a:sx n="80" d="100"/>
          <a:sy n="80" d="100"/>
        </p:scale>
        <p:origin x="-78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4D4F27-3FE1-4745-9E90-23C2D279045F}" type="doc">
      <dgm:prSet loTypeId="urn:microsoft.com/office/officeart/2005/8/layout/radial5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C46522D-5032-43FF-B3A0-97C616BB9C0A}">
      <dgm:prSet phldrT="[Text]"/>
      <dgm:spPr/>
      <dgm:t>
        <a:bodyPr/>
        <a:lstStyle/>
        <a:p>
          <a:r>
            <a:rPr lang="en-US" b="1" dirty="0" smtClean="0"/>
            <a:t>You</a:t>
          </a:r>
          <a:endParaRPr lang="en-US" b="1" dirty="0"/>
        </a:p>
      </dgm:t>
    </dgm:pt>
    <dgm:pt modelId="{635F4083-98D0-451A-A4B2-FB2DD85CC93E}" type="parTrans" cxnId="{046A5FD3-CD5C-44DA-81CD-BAC9EA83D3EC}">
      <dgm:prSet/>
      <dgm:spPr/>
      <dgm:t>
        <a:bodyPr/>
        <a:lstStyle/>
        <a:p>
          <a:endParaRPr lang="en-US"/>
        </a:p>
      </dgm:t>
    </dgm:pt>
    <dgm:pt modelId="{D6E24F71-E40A-4C81-9B39-BE622F2EA992}" type="sibTrans" cxnId="{046A5FD3-CD5C-44DA-81CD-BAC9EA83D3EC}">
      <dgm:prSet/>
      <dgm:spPr/>
      <dgm:t>
        <a:bodyPr/>
        <a:lstStyle/>
        <a:p>
          <a:endParaRPr lang="en-US"/>
        </a:p>
      </dgm:t>
    </dgm:pt>
    <dgm:pt modelId="{FDB10061-AB07-4CA6-8A34-F09DE61AE3FC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Love/ Belonging</a:t>
          </a:r>
          <a:endParaRPr lang="en-US" b="1" dirty="0">
            <a:solidFill>
              <a:srgbClr val="FF0000"/>
            </a:solidFill>
          </a:endParaRPr>
        </a:p>
      </dgm:t>
    </dgm:pt>
    <dgm:pt modelId="{18995AF7-24AC-4435-8FE5-D6FDAB13286B}" type="parTrans" cxnId="{E06FA806-C621-4B85-A9A1-57F529E24DD1}">
      <dgm:prSet/>
      <dgm:spPr/>
      <dgm:t>
        <a:bodyPr/>
        <a:lstStyle/>
        <a:p>
          <a:endParaRPr lang="en-US"/>
        </a:p>
      </dgm:t>
    </dgm:pt>
    <dgm:pt modelId="{EA57ECD8-DC84-4734-A52D-5E281A60D4E6}" type="sibTrans" cxnId="{E06FA806-C621-4B85-A9A1-57F529E24DD1}">
      <dgm:prSet/>
      <dgm:spPr/>
      <dgm:t>
        <a:bodyPr/>
        <a:lstStyle/>
        <a:p>
          <a:endParaRPr lang="en-US"/>
        </a:p>
      </dgm:t>
    </dgm:pt>
    <dgm:pt modelId="{B002D084-171F-44BF-8D19-A152C2A6962A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</a:rPr>
            <a:t>Freedom</a:t>
          </a:r>
          <a:endParaRPr lang="en-US" sz="1400" b="1" dirty="0">
            <a:solidFill>
              <a:srgbClr val="FF0000"/>
            </a:solidFill>
          </a:endParaRPr>
        </a:p>
      </dgm:t>
    </dgm:pt>
    <dgm:pt modelId="{9012713B-4378-4C2C-A58D-901F5070FDA7}" type="parTrans" cxnId="{BEB90F7A-94AC-4038-896C-A5F032B6990F}">
      <dgm:prSet/>
      <dgm:spPr/>
      <dgm:t>
        <a:bodyPr/>
        <a:lstStyle/>
        <a:p>
          <a:endParaRPr lang="en-US"/>
        </a:p>
      </dgm:t>
    </dgm:pt>
    <dgm:pt modelId="{F89A9229-2678-4F29-A8C9-1D5AD85B79C7}" type="sibTrans" cxnId="{BEB90F7A-94AC-4038-896C-A5F032B6990F}">
      <dgm:prSet/>
      <dgm:spPr/>
      <dgm:t>
        <a:bodyPr/>
        <a:lstStyle/>
        <a:p>
          <a:endParaRPr lang="en-US"/>
        </a:p>
      </dgm:t>
    </dgm:pt>
    <dgm:pt modelId="{ECA3E3B1-6E35-4336-8A15-1818B4EC508F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0000"/>
              </a:solidFill>
            </a:rPr>
            <a:t>Power</a:t>
          </a:r>
          <a:endParaRPr lang="en-US" sz="2000" b="1" dirty="0">
            <a:solidFill>
              <a:srgbClr val="FF0000"/>
            </a:solidFill>
          </a:endParaRPr>
        </a:p>
      </dgm:t>
    </dgm:pt>
    <dgm:pt modelId="{5D8D1256-2274-43B6-AE3E-A56C61BAA595}" type="parTrans" cxnId="{5E032060-BC91-4C33-8971-D5B480787FC0}">
      <dgm:prSet/>
      <dgm:spPr/>
      <dgm:t>
        <a:bodyPr/>
        <a:lstStyle/>
        <a:p>
          <a:endParaRPr lang="en-US" dirty="0"/>
        </a:p>
      </dgm:t>
    </dgm:pt>
    <dgm:pt modelId="{FA0C2D6E-585F-4E4D-8E3C-8ADD2B6AAB9C}" type="sibTrans" cxnId="{5E032060-BC91-4C33-8971-D5B480787FC0}">
      <dgm:prSet/>
      <dgm:spPr/>
      <dgm:t>
        <a:bodyPr/>
        <a:lstStyle/>
        <a:p>
          <a:endParaRPr lang="en-US"/>
        </a:p>
      </dgm:t>
    </dgm:pt>
    <dgm:pt modelId="{E3CCDA85-02A8-40F9-8046-34ADCA7C0443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C00"/>
              </a:solidFill>
            </a:rPr>
            <a:t>Fun</a:t>
          </a:r>
          <a:endParaRPr lang="en-US" sz="1800" b="1" dirty="0">
            <a:solidFill>
              <a:srgbClr val="FFCC00"/>
            </a:solidFill>
          </a:endParaRPr>
        </a:p>
      </dgm:t>
    </dgm:pt>
    <dgm:pt modelId="{F77AE7DC-635F-4AF0-8E93-905ACE8D2F1C}" type="parTrans" cxnId="{6C147B63-DE57-439C-958F-615125156F88}">
      <dgm:prSet/>
      <dgm:spPr/>
      <dgm:t>
        <a:bodyPr/>
        <a:lstStyle/>
        <a:p>
          <a:endParaRPr lang="en-US" dirty="0"/>
        </a:p>
      </dgm:t>
    </dgm:pt>
    <dgm:pt modelId="{4CC7A9A1-8A64-4FA2-B48B-308E0EEE06AE}" type="sibTrans" cxnId="{6C147B63-DE57-439C-958F-615125156F88}">
      <dgm:prSet/>
      <dgm:spPr/>
      <dgm:t>
        <a:bodyPr/>
        <a:lstStyle/>
        <a:p>
          <a:endParaRPr lang="en-US"/>
        </a:p>
      </dgm:t>
    </dgm:pt>
    <dgm:pt modelId="{0824E3A3-67AF-4D10-8B2A-7D859BF2C733}">
      <dgm:prSet phldrT="[Text]"/>
      <dgm:spPr/>
      <dgm:t>
        <a:bodyPr/>
        <a:lstStyle/>
        <a:p>
          <a:endParaRPr lang="en-US"/>
        </a:p>
      </dgm:t>
    </dgm:pt>
    <dgm:pt modelId="{1ED3D66F-4184-46EF-A32C-FB6C3915F035}" type="parTrans" cxnId="{A911CB91-4278-4207-8160-1F0FC8E16603}">
      <dgm:prSet/>
      <dgm:spPr/>
      <dgm:t>
        <a:bodyPr/>
        <a:lstStyle/>
        <a:p>
          <a:endParaRPr lang="en-US"/>
        </a:p>
      </dgm:t>
    </dgm:pt>
    <dgm:pt modelId="{D8633972-980A-4C7A-AFA8-20179D706A1C}" type="sibTrans" cxnId="{A911CB91-4278-4207-8160-1F0FC8E16603}">
      <dgm:prSet/>
      <dgm:spPr/>
      <dgm:t>
        <a:bodyPr/>
        <a:lstStyle/>
        <a:p>
          <a:endParaRPr lang="en-US"/>
        </a:p>
      </dgm:t>
    </dgm:pt>
    <dgm:pt modelId="{9A225B71-A7FB-4E40-825C-144422D4454E}">
      <dgm:prSet phldrT="[Text]" phldr="1"/>
      <dgm:spPr/>
      <dgm:t>
        <a:bodyPr/>
        <a:lstStyle/>
        <a:p>
          <a:endParaRPr lang="en-US" dirty="0"/>
        </a:p>
      </dgm:t>
    </dgm:pt>
    <dgm:pt modelId="{CCFC8435-C6AE-4DF5-B7FD-FA81522DAA66}" type="parTrans" cxnId="{C1A92E45-E9F5-4D02-AB5B-BCB4623091D0}">
      <dgm:prSet/>
      <dgm:spPr/>
      <dgm:t>
        <a:bodyPr/>
        <a:lstStyle/>
        <a:p>
          <a:endParaRPr lang="en-US"/>
        </a:p>
      </dgm:t>
    </dgm:pt>
    <dgm:pt modelId="{129A499D-252E-41D5-B7B6-AC57B615D0F9}" type="sibTrans" cxnId="{C1A92E45-E9F5-4D02-AB5B-BCB4623091D0}">
      <dgm:prSet/>
      <dgm:spPr/>
      <dgm:t>
        <a:bodyPr/>
        <a:lstStyle/>
        <a:p>
          <a:endParaRPr lang="en-US"/>
        </a:p>
      </dgm:t>
    </dgm:pt>
    <dgm:pt modelId="{D55E46A0-E0CE-4541-9DD5-D1BE09A76894}">
      <dgm:prSet phldrT="[Text]" phldr="1"/>
      <dgm:spPr/>
      <dgm:t>
        <a:bodyPr/>
        <a:lstStyle/>
        <a:p>
          <a:endParaRPr lang="en-US" dirty="0"/>
        </a:p>
      </dgm:t>
    </dgm:pt>
    <dgm:pt modelId="{399841ED-FC09-4A2D-B32D-E4421830DAC1}" type="parTrans" cxnId="{24DF66FC-1F9B-49F7-A1E8-0B27E2DA1E47}">
      <dgm:prSet/>
      <dgm:spPr/>
      <dgm:t>
        <a:bodyPr/>
        <a:lstStyle/>
        <a:p>
          <a:endParaRPr lang="en-US"/>
        </a:p>
      </dgm:t>
    </dgm:pt>
    <dgm:pt modelId="{8206D777-F0BF-4F2C-8825-A3B878E0B82C}" type="sibTrans" cxnId="{24DF66FC-1F9B-49F7-A1E8-0B27E2DA1E47}">
      <dgm:prSet/>
      <dgm:spPr/>
      <dgm:t>
        <a:bodyPr/>
        <a:lstStyle/>
        <a:p>
          <a:endParaRPr lang="en-US"/>
        </a:p>
      </dgm:t>
    </dgm:pt>
    <dgm:pt modelId="{F5E2E144-5241-4464-8778-E9E6179D95D2}">
      <dgm:prSet/>
      <dgm:spPr/>
      <dgm:t>
        <a:bodyPr/>
        <a:lstStyle/>
        <a:p>
          <a:endParaRPr lang="en-US" dirty="0"/>
        </a:p>
      </dgm:t>
    </dgm:pt>
    <dgm:pt modelId="{38737A2E-78B7-4439-96DC-B52690CFA057}" type="parTrans" cxnId="{EA90371A-0986-4C4D-B80E-F2EA8A5430EF}">
      <dgm:prSet/>
      <dgm:spPr/>
      <dgm:t>
        <a:bodyPr/>
        <a:lstStyle/>
        <a:p>
          <a:endParaRPr lang="en-US"/>
        </a:p>
      </dgm:t>
    </dgm:pt>
    <dgm:pt modelId="{5DBF4625-ADFC-43DD-8392-2C5160886565}" type="sibTrans" cxnId="{EA90371A-0986-4C4D-B80E-F2EA8A5430EF}">
      <dgm:prSet/>
      <dgm:spPr/>
      <dgm:t>
        <a:bodyPr/>
        <a:lstStyle/>
        <a:p>
          <a:endParaRPr lang="en-US"/>
        </a:p>
      </dgm:t>
    </dgm:pt>
    <dgm:pt modelId="{D45F3EB4-7F3C-4995-9770-223F92492C7F}">
      <dgm:prSet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Physiology</a:t>
          </a:r>
          <a:endParaRPr lang="en-US" b="1" dirty="0">
            <a:solidFill>
              <a:srgbClr val="FF0000"/>
            </a:solidFill>
          </a:endParaRPr>
        </a:p>
      </dgm:t>
    </dgm:pt>
    <dgm:pt modelId="{4C3C7899-623C-4C52-A657-D804C56A8DAE}" type="parTrans" cxnId="{E68139E6-35FD-46C6-8620-C05113FFD85E}">
      <dgm:prSet/>
      <dgm:spPr/>
      <dgm:t>
        <a:bodyPr/>
        <a:lstStyle/>
        <a:p>
          <a:endParaRPr lang="en-US"/>
        </a:p>
      </dgm:t>
    </dgm:pt>
    <dgm:pt modelId="{EA35DE3F-9905-4B81-813D-6ECFB51BE568}" type="sibTrans" cxnId="{E68139E6-35FD-46C6-8620-C05113FFD85E}">
      <dgm:prSet/>
      <dgm:spPr/>
      <dgm:t>
        <a:bodyPr/>
        <a:lstStyle/>
        <a:p>
          <a:endParaRPr lang="en-US"/>
        </a:p>
      </dgm:t>
    </dgm:pt>
    <dgm:pt modelId="{40DD8C3D-CEFB-4E27-AE3A-7C902D2C5091}" type="pres">
      <dgm:prSet presAssocID="{514D4F27-3FE1-4745-9E90-23C2D279045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2E8C29-DDA7-4C36-B5DE-703DE191CC86}" type="pres">
      <dgm:prSet presAssocID="{BC46522D-5032-43FF-B3A0-97C616BB9C0A}" presName="centerShape" presStyleLbl="node0" presStyleIdx="0" presStyleCnt="1"/>
      <dgm:spPr/>
      <dgm:t>
        <a:bodyPr/>
        <a:lstStyle/>
        <a:p>
          <a:endParaRPr lang="en-US"/>
        </a:p>
      </dgm:t>
    </dgm:pt>
    <dgm:pt modelId="{1A19D892-6EEC-477C-951A-EF9C290921DF}" type="pres">
      <dgm:prSet presAssocID="{18995AF7-24AC-4435-8FE5-D6FDAB13286B}" presName="parTrans" presStyleLbl="sibTrans2D1" presStyleIdx="0" presStyleCnt="5"/>
      <dgm:spPr/>
      <dgm:t>
        <a:bodyPr/>
        <a:lstStyle/>
        <a:p>
          <a:endParaRPr lang="en-US"/>
        </a:p>
      </dgm:t>
    </dgm:pt>
    <dgm:pt modelId="{EFF0AF32-FE4D-42B0-AC7B-E4F9E299EA54}" type="pres">
      <dgm:prSet presAssocID="{18995AF7-24AC-4435-8FE5-D6FDAB13286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FD7EC3DA-4F12-4786-A45C-778D53169641}" type="pres">
      <dgm:prSet presAssocID="{FDB10061-AB07-4CA6-8A34-F09DE61AE3F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366766-5261-492D-BA75-E14884F7C80A}" type="pres">
      <dgm:prSet presAssocID="{9012713B-4378-4C2C-A58D-901F5070FDA7}" presName="parTrans" presStyleLbl="sibTrans2D1" presStyleIdx="1" presStyleCnt="5"/>
      <dgm:spPr/>
      <dgm:t>
        <a:bodyPr/>
        <a:lstStyle/>
        <a:p>
          <a:endParaRPr lang="en-US"/>
        </a:p>
      </dgm:t>
    </dgm:pt>
    <dgm:pt modelId="{B4A4A8A1-52D5-4910-AA8A-C501BC92EE41}" type="pres">
      <dgm:prSet presAssocID="{9012713B-4378-4C2C-A58D-901F5070FDA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21D7B968-8BB1-4491-8CF7-307915B03BA3}" type="pres">
      <dgm:prSet presAssocID="{B002D084-171F-44BF-8D19-A152C2A6962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B475E-9977-492F-8614-36382834D5B3}" type="pres">
      <dgm:prSet presAssocID="{4C3C7899-623C-4C52-A657-D804C56A8DAE}" presName="parTrans" presStyleLbl="sibTrans2D1" presStyleIdx="2" presStyleCnt="5"/>
      <dgm:spPr/>
      <dgm:t>
        <a:bodyPr/>
        <a:lstStyle/>
        <a:p>
          <a:endParaRPr lang="en-US"/>
        </a:p>
      </dgm:t>
    </dgm:pt>
    <dgm:pt modelId="{CCB3655F-892B-4F87-B8B8-2D8DDFA0F419}" type="pres">
      <dgm:prSet presAssocID="{4C3C7899-623C-4C52-A657-D804C56A8DAE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A40249E-4C89-4B8C-9973-3BE8A0F7864E}" type="pres">
      <dgm:prSet presAssocID="{D45F3EB4-7F3C-4995-9770-223F92492C7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EAAE4-8544-46C5-9B66-32E79534D634}" type="pres">
      <dgm:prSet presAssocID="{5D8D1256-2274-43B6-AE3E-A56C61BAA595}" presName="parTrans" presStyleLbl="sibTrans2D1" presStyleIdx="3" presStyleCnt="5" custLinFactNeighborX="5168" custLinFactNeighborY="12693"/>
      <dgm:spPr/>
      <dgm:t>
        <a:bodyPr/>
        <a:lstStyle/>
        <a:p>
          <a:endParaRPr lang="en-US"/>
        </a:p>
      </dgm:t>
    </dgm:pt>
    <dgm:pt modelId="{91896B7B-B6C2-4596-B228-4A78D15173A0}" type="pres">
      <dgm:prSet presAssocID="{5D8D1256-2274-43B6-AE3E-A56C61BAA59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F05625F-ED9D-4F79-901E-66198372CDA3}" type="pres">
      <dgm:prSet presAssocID="{ECA3E3B1-6E35-4336-8A15-1818B4EC508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6ED53-6F71-4D18-99E8-DD1A3DB92095}" type="pres">
      <dgm:prSet presAssocID="{F77AE7DC-635F-4AF0-8E93-905ACE8D2F1C}" presName="parTrans" presStyleLbl="sibTrans2D1" presStyleIdx="4" presStyleCnt="5"/>
      <dgm:spPr/>
      <dgm:t>
        <a:bodyPr/>
        <a:lstStyle/>
        <a:p>
          <a:endParaRPr lang="en-US"/>
        </a:p>
      </dgm:t>
    </dgm:pt>
    <dgm:pt modelId="{BAB6CA7E-5A87-4430-876F-E4BF87BD68CD}" type="pres">
      <dgm:prSet presAssocID="{F77AE7DC-635F-4AF0-8E93-905ACE8D2F1C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4A2659B3-8C54-4FD5-9B11-2C89ED5ED7AE}" type="pres">
      <dgm:prSet presAssocID="{E3CCDA85-02A8-40F9-8046-34ADCA7C044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716B79-7D88-4A7F-820A-67AB1768164E}" type="presOf" srcId="{4C3C7899-623C-4C52-A657-D804C56A8DAE}" destId="{AB9B475E-9977-492F-8614-36382834D5B3}" srcOrd="0" destOrd="0" presId="urn:microsoft.com/office/officeart/2005/8/layout/radial5"/>
    <dgm:cxn modelId="{BEB90F7A-94AC-4038-896C-A5F032B6990F}" srcId="{BC46522D-5032-43FF-B3A0-97C616BB9C0A}" destId="{B002D084-171F-44BF-8D19-A152C2A6962A}" srcOrd="1" destOrd="0" parTransId="{9012713B-4378-4C2C-A58D-901F5070FDA7}" sibTransId="{F89A9229-2678-4F29-A8C9-1D5AD85B79C7}"/>
    <dgm:cxn modelId="{13178ECA-455C-45F4-9752-0ED2CE2AD6CF}" type="presOf" srcId="{18995AF7-24AC-4435-8FE5-D6FDAB13286B}" destId="{1A19D892-6EEC-477C-951A-EF9C290921DF}" srcOrd="0" destOrd="0" presId="urn:microsoft.com/office/officeart/2005/8/layout/radial5"/>
    <dgm:cxn modelId="{D581675B-3E77-42C7-80E9-30485592DAF1}" type="presOf" srcId="{B002D084-171F-44BF-8D19-A152C2A6962A}" destId="{21D7B968-8BB1-4491-8CF7-307915B03BA3}" srcOrd="0" destOrd="0" presId="urn:microsoft.com/office/officeart/2005/8/layout/radial5"/>
    <dgm:cxn modelId="{8C59FE8E-CD49-4B91-B39F-D7BCFE797298}" type="presOf" srcId="{514D4F27-3FE1-4745-9E90-23C2D279045F}" destId="{40DD8C3D-CEFB-4E27-AE3A-7C902D2C5091}" srcOrd="0" destOrd="0" presId="urn:microsoft.com/office/officeart/2005/8/layout/radial5"/>
    <dgm:cxn modelId="{7F9A488C-056B-47F9-A9B0-E2B67496B044}" type="presOf" srcId="{18995AF7-24AC-4435-8FE5-D6FDAB13286B}" destId="{EFF0AF32-FE4D-42B0-AC7B-E4F9E299EA54}" srcOrd="1" destOrd="0" presId="urn:microsoft.com/office/officeart/2005/8/layout/radial5"/>
    <dgm:cxn modelId="{5E032060-BC91-4C33-8971-D5B480787FC0}" srcId="{BC46522D-5032-43FF-B3A0-97C616BB9C0A}" destId="{ECA3E3B1-6E35-4336-8A15-1818B4EC508F}" srcOrd="3" destOrd="0" parTransId="{5D8D1256-2274-43B6-AE3E-A56C61BAA595}" sibTransId="{FA0C2D6E-585F-4E4D-8E3C-8ADD2B6AAB9C}"/>
    <dgm:cxn modelId="{0ADFDD14-DFE3-4670-85C0-7C29F0878C6A}" type="presOf" srcId="{E3CCDA85-02A8-40F9-8046-34ADCA7C0443}" destId="{4A2659B3-8C54-4FD5-9B11-2C89ED5ED7AE}" srcOrd="0" destOrd="0" presId="urn:microsoft.com/office/officeart/2005/8/layout/radial5"/>
    <dgm:cxn modelId="{713291EF-61DC-4D70-AEA0-7BD01A1C77E2}" type="presOf" srcId="{FDB10061-AB07-4CA6-8A34-F09DE61AE3FC}" destId="{FD7EC3DA-4F12-4786-A45C-778D53169641}" srcOrd="0" destOrd="0" presId="urn:microsoft.com/office/officeart/2005/8/layout/radial5"/>
    <dgm:cxn modelId="{E06FA806-C621-4B85-A9A1-57F529E24DD1}" srcId="{BC46522D-5032-43FF-B3A0-97C616BB9C0A}" destId="{FDB10061-AB07-4CA6-8A34-F09DE61AE3FC}" srcOrd="0" destOrd="0" parTransId="{18995AF7-24AC-4435-8FE5-D6FDAB13286B}" sibTransId="{EA57ECD8-DC84-4734-A52D-5E281A60D4E6}"/>
    <dgm:cxn modelId="{6C147B63-DE57-439C-958F-615125156F88}" srcId="{BC46522D-5032-43FF-B3A0-97C616BB9C0A}" destId="{E3CCDA85-02A8-40F9-8046-34ADCA7C0443}" srcOrd="4" destOrd="0" parTransId="{F77AE7DC-635F-4AF0-8E93-905ACE8D2F1C}" sibTransId="{4CC7A9A1-8A64-4FA2-B48B-308E0EEE06AE}"/>
    <dgm:cxn modelId="{4E5F486E-3568-4E2D-9427-C9DE8F306D69}" type="presOf" srcId="{9012713B-4378-4C2C-A58D-901F5070FDA7}" destId="{B0366766-5261-492D-BA75-E14884F7C80A}" srcOrd="0" destOrd="0" presId="urn:microsoft.com/office/officeart/2005/8/layout/radial5"/>
    <dgm:cxn modelId="{C1A92E45-E9F5-4D02-AB5B-BCB4623091D0}" srcId="{514D4F27-3FE1-4745-9E90-23C2D279045F}" destId="{9A225B71-A7FB-4E40-825C-144422D4454E}" srcOrd="3" destOrd="0" parTransId="{CCFC8435-C6AE-4DF5-B7FD-FA81522DAA66}" sibTransId="{129A499D-252E-41D5-B7B6-AC57B615D0F9}"/>
    <dgm:cxn modelId="{046A5FD3-CD5C-44DA-81CD-BAC9EA83D3EC}" srcId="{514D4F27-3FE1-4745-9E90-23C2D279045F}" destId="{BC46522D-5032-43FF-B3A0-97C616BB9C0A}" srcOrd="0" destOrd="0" parTransId="{635F4083-98D0-451A-A4B2-FB2DD85CC93E}" sibTransId="{D6E24F71-E40A-4C81-9B39-BE622F2EA992}"/>
    <dgm:cxn modelId="{A911CB91-4278-4207-8160-1F0FC8E16603}" srcId="{514D4F27-3FE1-4745-9E90-23C2D279045F}" destId="{0824E3A3-67AF-4D10-8B2A-7D859BF2C733}" srcOrd="2" destOrd="0" parTransId="{1ED3D66F-4184-46EF-A32C-FB6C3915F035}" sibTransId="{D8633972-980A-4C7A-AFA8-20179D706A1C}"/>
    <dgm:cxn modelId="{9187120B-FAF9-4227-8B27-42FD044AEDFE}" type="presOf" srcId="{F77AE7DC-635F-4AF0-8E93-905ACE8D2F1C}" destId="{BAB6CA7E-5A87-4430-876F-E4BF87BD68CD}" srcOrd="1" destOrd="0" presId="urn:microsoft.com/office/officeart/2005/8/layout/radial5"/>
    <dgm:cxn modelId="{CECD7780-359A-476D-88AA-11241FF4DE25}" type="presOf" srcId="{D45F3EB4-7F3C-4995-9770-223F92492C7F}" destId="{6A40249E-4C89-4B8C-9973-3BE8A0F7864E}" srcOrd="0" destOrd="0" presId="urn:microsoft.com/office/officeart/2005/8/layout/radial5"/>
    <dgm:cxn modelId="{EA90371A-0986-4C4D-B80E-F2EA8A5430EF}" srcId="{514D4F27-3FE1-4745-9E90-23C2D279045F}" destId="{F5E2E144-5241-4464-8778-E9E6179D95D2}" srcOrd="1" destOrd="0" parTransId="{38737A2E-78B7-4439-96DC-B52690CFA057}" sibTransId="{5DBF4625-ADFC-43DD-8392-2C5160886565}"/>
    <dgm:cxn modelId="{8560E145-D5FB-43C9-94AC-691645ECB602}" type="presOf" srcId="{BC46522D-5032-43FF-B3A0-97C616BB9C0A}" destId="{302E8C29-DDA7-4C36-B5DE-703DE191CC86}" srcOrd="0" destOrd="0" presId="urn:microsoft.com/office/officeart/2005/8/layout/radial5"/>
    <dgm:cxn modelId="{A103181A-F0E7-47FD-B8E8-25CBE61B4E3A}" type="presOf" srcId="{5D8D1256-2274-43B6-AE3E-A56C61BAA595}" destId="{5C9EAAE4-8544-46C5-9B66-32E79534D634}" srcOrd="0" destOrd="0" presId="urn:microsoft.com/office/officeart/2005/8/layout/radial5"/>
    <dgm:cxn modelId="{6C5FE7E0-0473-48C6-83AE-DFE67643F2F4}" type="presOf" srcId="{F77AE7DC-635F-4AF0-8E93-905ACE8D2F1C}" destId="{6C46ED53-6F71-4D18-99E8-DD1A3DB92095}" srcOrd="0" destOrd="0" presId="urn:microsoft.com/office/officeart/2005/8/layout/radial5"/>
    <dgm:cxn modelId="{2DEAAFEE-AC2C-4479-88CA-01AC85ECA98D}" type="presOf" srcId="{5D8D1256-2274-43B6-AE3E-A56C61BAA595}" destId="{91896B7B-B6C2-4596-B228-4A78D15173A0}" srcOrd="1" destOrd="0" presId="urn:microsoft.com/office/officeart/2005/8/layout/radial5"/>
    <dgm:cxn modelId="{34D78BD8-1B1A-4FBD-9A20-32CCFD26ABA1}" type="presOf" srcId="{4C3C7899-623C-4C52-A657-D804C56A8DAE}" destId="{CCB3655F-892B-4F87-B8B8-2D8DDFA0F419}" srcOrd="1" destOrd="0" presId="urn:microsoft.com/office/officeart/2005/8/layout/radial5"/>
    <dgm:cxn modelId="{B850BB0E-858C-4E17-AD8D-3CD1A68E61D2}" type="presOf" srcId="{9012713B-4378-4C2C-A58D-901F5070FDA7}" destId="{B4A4A8A1-52D5-4910-AA8A-C501BC92EE41}" srcOrd="1" destOrd="0" presId="urn:microsoft.com/office/officeart/2005/8/layout/radial5"/>
    <dgm:cxn modelId="{B7951CAE-F508-496E-B5AB-68A373C94CC1}" type="presOf" srcId="{ECA3E3B1-6E35-4336-8A15-1818B4EC508F}" destId="{BF05625F-ED9D-4F79-901E-66198372CDA3}" srcOrd="0" destOrd="0" presId="urn:microsoft.com/office/officeart/2005/8/layout/radial5"/>
    <dgm:cxn modelId="{E68139E6-35FD-46C6-8620-C05113FFD85E}" srcId="{BC46522D-5032-43FF-B3A0-97C616BB9C0A}" destId="{D45F3EB4-7F3C-4995-9770-223F92492C7F}" srcOrd="2" destOrd="0" parTransId="{4C3C7899-623C-4C52-A657-D804C56A8DAE}" sibTransId="{EA35DE3F-9905-4B81-813D-6ECFB51BE568}"/>
    <dgm:cxn modelId="{24DF66FC-1F9B-49F7-A1E8-0B27E2DA1E47}" srcId="{514D4F27-3FE1-4745-9E90-23C2D279045F}" destId="{D55E46A0-E0CE-4541-9DD5-D1BE09A76894}" srcOrd="4" destOrd="0" parTransId="{399841ED-FC09-4A2D-B32D-E4421830DAC1}" sibTransId="{8206D777-F0BF-4F2C-8825-A3B878E0B82C}"/>
    <dgm:cxn modelId="{99441C34-EFFA-4180-8731-E9F009B00C7F}" type="presParOf" srcId="{40DD8C3D-CEFB-4E27-AE3A-7C902D2C5091}" destId="{302E8C29-DDA7-4C36-B5DE-703DE191CC86}" srcOrd="0" destOrd="0" presId="urn:microsoft.com/office/officeart/2005/8/layout/radial5"/>
    <dgm:cxn modelId="{AB08F4E4-084B-4E42-A3B0-3C7E1040DF74}" type="presParOf" srcId="{40DD8C3D-CEFB-4E27-AE3A-7C902D2C5091}" destId="{1A19D892-6EEC-477C-951A-EF9C290921DF}" srcOrd="1" destOrd="0" presId="urn:microsoft.com/office/officeart/2005/8/layout/radial5"/>
    <dgm:cxn modelId="{E14184E8-D685-498F-979E-34DD85B4BB4B}" type="presParOf" srcId="{1A19D892-6EEC-477C-951A-EF9C290921DF}" destId="{EFF0AF32-FE4D-42B0-AC7B-E4F9E299EA54}" srcOrd="0" destOrd="0" presId="urn:microsoft.com/office/officeart/2005/8/layout/radial5"/>
    <dgm:cxn modelId="{FCB44DCD-8206-4F09-AEF6-4BDBB7E4DAF1}" type="presParOf" srcId="{40DD8C3D-CEFB-4E27-AE3A-7C902D2C5091}" destId="{FD7EC3DA-4F12-4786-A45C-778D53169641}" srcOrd="2" destOrd="0" presId="urn:microsoft.com/office/officeart/2005/8/layout/radial5"/>
    <dgm:cxn modelId="{97D60833-390B-40B4-8A49-88E26687C94B}" type="presParOf" srcId="{40DD8C3D-CEFB-4E27-AE3A-7C902D2C5091}" destId="{B0366766-5261-492D-BA75-E14884F7C80A}" srcOrd="3" destOrd="0" presId="urn:microsoft.com/office/officeart/2005/8/layout/radial5"/>
    <dgm:cxn modelId="{C669960E-1632-4F45-8FE7-AF363AE3ADE5}" type="presParOf" srcId="{B0366766-5261-492D-BA75-E14884F7C80A}" destId="{B4A4A8A1-52D5-4910-AA8A-C501BC92EE41}" srcOrd="0" destOrd="0" presId="urn:microsoft.com/office/officeart/2005/8/layout/radial5"/>
    <dgm:cxn modelId="{DBF5C206-27F2-443F-989A-7DDA1583BB28}" type="presParOf" srcId="{40DD8C3D-CEFB-4E27-AE3A-7C902D2C5091}" destId="{21D7B968-8BB1-4491-8CF7-307915B03BA3}" srcOrd="4" destOrd="0" presId="urn:microsoft.com/office/officeart/2005/8/layout/radial5"/>
    <dgm:cxn modelId="{1BE9BE14-BEF6-4B88-B37E-694045D6A538}" type="presParOf" srcId="{40DD8C3D-CEFB-4E27-AE3A-7C902D2C5091}" destId="{AB9B475E-9977-492F-8614-36382834D5B3}" srcOrd="5" destOrd="0" presId="urn:microsoft.com/office/officeart/2005/8/layout/radial5"/>
    <dgm:cxn modelId="{34B4D4DA-A6E1-412D-8535-80AA7F8AFA6C}" type="presParOf" srcId="{AB9B475E-9977-492F-8614-36382834D5B3}" destId="{CCB3655F-892B-4F87-B8B8-2D8DDFA0F419}" srcOrd="0" destOrd="0" presId="urn:microsoft.com/office/officeart/2005/8/layout/radial5"/>
    <dgm:cxn modelId="{C606918D-E6B0-4D95-8D4D-6D7E67C004A6}" type="presParOf" srcId="{40DD8C3D-CEFB-4E27-AE3A-7C902D2C5091}" destId="{6A40249E-4C89-4B8C-9973-3BE8A0F7864E}" srcOrd="6" destOrd="0" presId="urn:microsoft.com/office/officeart/2005/8/layout/radial5"/>
    <dgm:cxn modelId="{7A96981C-A419-46BD-8236-16F1E533A9D7}" type="presParOf" srcId="{40DD8C3D-CEFB-4E27-AE3A-7C902D2C5091}" destId="{5C9EAAE4-8544-46C5-9B66-32E79534D634}" srcOrd="7" destOrd="0" presId="urn:microsoft.com/office/officeart/2005/8/layout/radial5"/>
    <dgm:cxn modelId="{95528DD2-54FF-47EF-B545-59246D1E8DDF}" type="presParOf" srcId="{5C9EAAE4-8544-46C5-9B66-32E79534D634}" destId="{91896B7B-B6C2-4596-B228-4A78D15173A0}" srcOrd="0" destOrd="0" presId="urn:microsoft.com/office/officeart/2005/8/layout/radial5"/>
    <dgm:cxn modelId="{E0A3298D-F80E-4077-B998-74816632ED7A}" type="presParOf" srcId="{40DD8C3D-CEFB-4E27-AE3A-7C902D2C5091}" destId="{BF05625F-ED9D-4F79-901E-66198372CDA3}" srcOrd="8" destOrd="0" presId="urn:microsoft.com/office/officeart/2005/8/layout/radial5"/>
    <dgm:cxn modelId="{54816F63-05C4-494A-8E29-88D63C9FDB47}" type="presParOf" srcId="{40DD8C3D-CEFB-4E27-AE3A-7C902D2C5091}" destId="{6C46ED53-6F71-4D18-99E8-DD1A3DB92095}" srcOrd="9" destOrd="0" presId="urn:microsoft.com/office/officeart/2005/8/layout/radial5"/>
    <dgm:cxn modelId="{01168BAF-1D07-42A4-9E53-F0D249C24AB8}" type="presParOf" srcId="{6C46ED53-6F71-4D18-99E8-DD1A3DB92095}" destId="{BAB6CA7E-5A87-4430-876F-E4BF87BD68CD}" srcOrd="0" destOrd="0" presId="urn:microsoft.com/office/officeart/2005/8/layout/radial5"/>
    <dgm:cxn modelId="{26EE7207-6457-4FF5-A8BB-AEBDDD1D2492}" type="presParOf" srcId="{40DD8C3D-CEFB-4E27-AE3A-7C902D2C5091}" destId="{4A2659B3-8C54-4FD5-9B11-2C89ED5ED7AE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2E8C29-DDA7-4C36-B5DE-703DE191CC86}">
      <dsp:nvSpPr>
        <dsp:cNvPr id="0" name=""/>
        <dsp:cNvSpPr/>
      </dsp:nvSpPr>
      <dsp:spPr>
        <a:xfrm>
          <a:off x="2930983" y="1611335"/>
          <a:ext cx="1148432" cy="114843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You</a:t>
          </a:r>
          <a:endParaRPr lang="en-US" sz="3400" b="1" kern="1200" dirty="0"/>
        </a:p>
      </dsp:txBody>
      <dsp:txXfrm>
        <a:off x="2930983" y="1611335"/>
        <a:ext cx="1148432" cy="1148432"/>
      </dsp:txXfrm>
    </dsp:sp>
    <dsp:sp modelId="{1A19D892-6EEC-477C-951A-EF9C290921DF}">
      <dsp:nvSpPr>
        <dsp:cNvPr id="0" name=""/>
        <dsp:cNvSpPr/>
      </dsp:nvSpPr>
      <dsp:spPr>
        <a:xfrm rot="16200000">
          <a:off x="3383411" y="1193205"/>
          <a:ext cx="243577" cy="3904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6200000">
        <a:off x="3383411" y="1193205"/>
        <a:ext cx="243577" cy="390466"/>
      </dsp:txXfrm>
    </dsp:sp>
    <dsp:sp modelId="{FD7EC3DA-4F12-4786-A45C-778D53169641}">
      <dsp:nvSpPr>
        <dsp:cNvPr id="0" name=""/>
        <dsp:cNvSpPr/>
      </dsp:nvSpPr>
      <dsp:spPr>
        <a:xfrm>
          <a:off x="2930983" y="3323"/>
          <a:ext cx="1148432" cy="114843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0000"/>
              </a:solidFill>
            </a:rPr>
            <a:t>Love/ Belonging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2930983" y="3323"/>
        <a:ext cx="1148432" cy="1148432"/>
      </dsp:txXfrm>
    </dsp:sp>
    <dsp:sp modelId="{B0366766-5261-492D-BA75-E14884F7C80A}">
      <dsp:nvSpPr>
        <dsp:cNvPr id="0" name=""/>
        <dsp:cNvSpPr/>
      </dsp:nvSpPr>
      <dsp:spPr>
        <a:xfrm rot="20520000">
          <a:off x="4141510" y="1743996"/>
          <a:ext cx="243577" cy="3904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285709"/>
            <a:satOff val="2937"/>
            <a:lumOff val="-81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20520000">
        <a:off x="4141510" y="1743996"/>
        <a:ext cx="243577" cy="390466"/>
      </dsp:txXfrm>
    </dsp:sp>
    <dsp:sp modelId="{21D7B968-8BB1-4491-8CF7-307915B03BA3}">
      <dsp:nvSpPr>
        <dsp:cNvPr id="0" name=""/>
        <dsp:cNvSpPr/>
      </dsp:nvSpPr>
      <dsp:spPr>
        <a:xfrm>
          <a:off x="4460294" y="1114432"/>
          <a:ext cx="1148432" cy="1148432"/>
        </a:xfrm>
        <a:prstGeom prst="ellipse">
          <a:avLst/>
        </a:prstGeom>
        <a:gradFill rotWithShape="0">
          <a:gsLst>
            <a:gs pos="0">
              <a:schemeClr val="accent5">
                <a:hueOff val="1285709"/>
                <a:satOff val="2937"/>
                <a:lumOff val="-8137"/>
                <a:alphaOff val="0"/>
                <a:shade val="51000"/>
                <a:satMod val="130000"/>
              </a:schemeClr>
            </a:gs>
            <a:gs pos="80000">
              <a:schemeClr val="accent5">
                <a:hueOff val="1285709"/>
                <a:satOff val="2937"/>
                <a:lumOff val="-8137"/>
                <a:alphaOff val="0"/>
                <a:shade val="93000"/>
                <a:satMod val="130000"/>
              </a:schemeClr>
            </a:gs>
            <a:gs pos="100000">
              <a:schemeClr val="accent5">
                <a:hueOff val="1285709"/>
                <a:satOff val="2937"/>
                <a:lumOff val="-81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Freedom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4460294" y="1114432"/>
        <a:ext cx="1148432" cy="1148432"/>
      </dsp:txXfrm>
    </dsp:sp>
    <dsp:sp modelId="{AB9B475E-9977-492F-8614-36382834D5B3}">
      <dsp:nvSpPr>
        <dsp:cNvPr id="0" name=""/>
        <dsp:cNvSpPr/>
      </dsp:nvSpPr>
      <dsp:spPr>
        <a:xfrm rot="3240000">
          <a:off x="3851942" y="2635195"/>
          <a:ext cx="243577" cy="3904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571418"/>
            <a:satOff val="5874"/>
            <a:lumOff val="-1627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3240000">
        <a:off x="3851942" y="2635195"/>
        <a:ext cx="243577" cy="390466"/>
      </dsp:txXfrm>
    </dsp:sp>
    <dsp:sp modelId="{6A40249E-4C89-4B8C-9973-3BE8A0F7864E}">
      <dsp:nvSpPr>
        <dsp:cNvPr id="0" name=""/>
        <dsp:cNvSpPr/>
      </dsp:nvSpPr>
      <dsp:spPr>
        <a:xfrm>
          <a:off x="3876149" y="2912244"/>
          <a:ext cx="1148432" cy="1148432"/>
        </a:xfrm>
        <a:prstGeom prst="ellipse">
          <a:avLst/>
        </a:prstGeom>
        <a:gradFill rotWithShape="0">
          <a:gsLst>
            <a:gs pos="0">
              <a:schemeClr val="accent5">
                <a:hueOff val="2571418"/>
                <a:satOff val="5874"/>
                <a:lumOff val="-16274"/>
                <a:alphaOff val="0"/>
                <a:shade val="51000"/>
                <a:satMod val="130000"/>
              </a:schemeClr>
            </a:gs>
            <a:gs pos="80000">
              <a:schemeClr val="accent5">
                <a:hueOff val="2571418"/>
                <a:satOff val="5874"/>
                <a:lumOff val="-16274"/>
                <a:alphaOff val="0"/>
                <a:shade val="93000"/>
                <a:satMod val="130000"/>
              </a:schemeClr>
            </a:gs>
            <a:gs pos="100000">
              <a:schemeClr val="accent5">
                <a:hueOff val="2571418"/>
                <a:satOff val="5874"/>
                <a:lumOff val="-162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0000"/>
              </a:solidFill>
            </a:rPr>
            <a:t>Physiology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3876149" y="2912244"/>
        <a:ext cx="1148432" cy="1148432"/>
      </dsp:txXfrm>
    </dsp:sp>
    <dsp:sp modelId="{5C9EAAE4-8544-46C5-9B66-32E79534D634}">
      <dsp:nvSpPr>
        <dsp:cNvPr id="0" name=""/>
        <dsp:cNvSpPr/>
      </dsp:nvSpPr>
      <dsp:spPr>
        <a:xfrm rot="7560000">
          <a:off x="2927468" y="2684757"/>
          <a:ext cx="243577" cy="3904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857127"/>
            <a:satOff val="8811"/>
            <a:lumOff val="-2441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 rot="7560000">
        <a:off x="2927468" y="2684757"/>
        <a:ext cx="243577" cy="390466"/>
      </dsp:txXfrm>
    </dsp:sp>
    <dsp:sp modelId="{BF05625F-ED9D-4F79-901E-66198372CDA3}">
      <dsp:nvSpPr>
        <dsp:cNvPr id="0" name=""/>
        <dsp:cNvSpPr/>
      </dsp:nvSpPr>
      <dsp:spPr>
        <a:xfrm>
          <a:off x="1985818" y="2912244"/>
          <a:ext cx="1148432" cy="1148432"/>
        </a:xfrm>
        <a:prstGeom prst="ellipse">
          <a:avLst/>
        </a:prstGeom>
        <a:gradFill rotWithShape="0">
          <a:gsLst>
            <a:gs pos="0">
              <a:schemeClr val="accent5">
                <a:hueOff val="3857127"/>
                <a:satOff val="8811"/>
                <a:lumOff val="-24412"/>
                <a:alphaOff val="0"/>
                <a:shade val="51000"/>
                <a:satMod val="130000"/>
              </a:schemeClr>
            </a:gs>
            <a:gs pos="80000">
              <a:schemeClr val="accent5">
                <a:hueOff val="3857127"/>
                <a:satOff val="8811"/>
                <a:lumOff val="-24412"/>
                <a:alphaOff val="0"/>
                <a:shade val="93000"/>
                <a:satMod val="130000"/>
              </a:schemeClr>
            </a:gs>
            <a:gs pos="100000">
              <a:schemeClr val="accent5">
                <a:hueOff val="3857127"/>
                <a:satOff val="8811"/>
                <a:lumOff val="-244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0000"/>
              </a:solidFill>
            </a:rPr>
            <a:t>Power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1985818" y="2912244"/>
        <a:ext cx="1148432" cy="1148432"/>
      </dsp:txXfrm>
    </dsp:sp>
    <dsp:sp modelId="{6C46ED53-6F71-4D18-99E8-DD1A3DB92095}">
      <dsp:nvSpPr>
        <dsp:cNvPr id="0" name=""/>
        <dsp:cNvSpPr/>
      </dsp:nvSpPr>
      <dsp:spPr>
        <a:xfrm rot="11880000">
          <a:off x="2625312" y="1743996"/>
          <a:ext cx="243577" cy="3904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 rot="11880000">
        <a:off x="2625312" y="1743996"/>
        <a:ext cx="243577" cy="390466"/>
      </dsp:txXfrm>
    </dsp:sp>
    <dsp:sp modelId="{4A2659B3-8C54-4FD5-9B11-2C89ED5ED7AE}">
      <dsp:nvSpPr>
        <dsp:cNvPr id="0" name=""/>
        <dsp:cNvSpPr/>
      </dsp:nvSpPr>
      <dsp:spPr>
        <a:xfrm>
          <a:off x="1401673" y="1114432"/>
          <a:ext cx="1148432" cy="1148432"/>
        </a:xfrm>
        <a:prstGeom prst="ellipse">
          <a:avLst/>
        </a:prstGeom>
        <a:gradFill rotWithShape="0">
          <a:gsLst>
            <a:gs pos="0">
              <a:schemeClr val="accent5">
                <a:hueOff val="5142836"/>
                <a:satOff val="11748"/>
                <a:lumOff val="-32549"/>
                <a:alphaOff val="0"/>
                <a:shade val="51000"/>
                <a:satMod val="130000"/>
              </a:schemeClr>
            </a:gs>
            <a:gs pos="80000">
              <a:schemeClr val="accent5">
                <a:hueOff val="5142836"/>
                <a:satOff val="11748"/>
                <a:lumOff val="-32549"/>
                <a:alphaOff val="0"/>
                <a:shade val="93000"/>
                <a:satMod val="130000"/>
              </a:schemeClr>
            </a:gs>
            <a:gs pos="100000">
              <a:schemeClr val="accent5">
                <a:hueOff val="5142836"/>
                <a:satOff val="11748"/>
                <a:lumOff val="-32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C00"/>
              </a:solidFill>
            </a:rPr>
            <a:t>Fun</a:t>
          </a:r>
          <a:endParaRPr lang="en-US" sz="1800" b="1" kern="1200" dirty="0">
            <a:solidFill>
              <a:srgbClr val="FFCC00"/>
            </a:solidFill>
          </a:endParaRPr>
        </a:p>
      </dsp:txBody>
      <dsp:txXfrm>
        <a:off x="1401673" y="1114432"/>
        <a:ext cx="1148432" cy="1148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1A7A3-7210-4E2A-A81A-399EB37BCCA8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369C6-B097-4CBA-A6BA-01A14EAC35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05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447461"/>
            <a:ext cx="5661660" cy="421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3296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705" y="8893296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4C9EDDF-036F-417E-AEB8-1A8C7A856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B23BD-8EF5-4985-B8F8-5AEF2E07520E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1675"/>
            <a:ext cx="4684712" cy="3513138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708" y="4445836"/>
            <a:ext cx="5661660" cy="421500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89A52-3974-4014-84B4-D365EB885B7E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1675"/>
            <a:ext cx="4684712" cy="351313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708" y="4445836"/>
            <a:ext cx="5661660" cy="421500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E6E77-329F-4B3D-9611-8B016EA99FCA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1675"/>
            <a:ext cx="4684712" cy="351313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708" y="4445836"/>
            <a:ext cx="5661660" cy="421500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60992-8594-4E9A-ABC4-838C9CCF50D9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1675"/>
            <a:ext cx="4684712" cy="351313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708" y="4445836"/>
            <a:ext cx="5661660" cy="421500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D5ED7-B88E-49E0-980F-C9ADE6250133}" type="slidenum">
              <a:rPr lang="en-US" smtClean="0"/>
              <a:pPr/>
              <a:t>32</a:t>
            </a:fld>
            <a:endParaRPr lang="en-US" dirty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548678-3ADC-4980-8AD8-2B00EAAAC3C3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E78AC-AA66-4441-B756-A4FEF0E9A9C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1675"/>
            <a:ext cx="4684712" cy="3513138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708" y="4445836"/>
            <a:ext cx="5661660" cy="421500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6934200" cy="114300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814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Reality Therapy in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1AEF9-7B98-43F6-97ED-E0D9AF324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Reality Therapy in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6E66A-30E1-487E-B09F-0E3E5C64B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Reality Therapy in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58B52-5375-4E68-A29E-3C6A39311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Reality Therapy in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4E2F9-3927-4EEC-BFFF-6E9DBB28D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Reality Therapy in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58E94-78CA-4959-AD0C-7BD0D3FB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Reality Therapy in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9DCB6-8588-4896-8000-E8289888F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Reality Therapy in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1A210-60A8-47CB-9145-9F399F972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Reality Therapy in School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7D3CF-4BCE-4982-AB37-3FD141D1E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Reality Therapy in School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394E7-72F0-4AE4-8B6A-3284F58FD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Reality Therapy in School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95210-F0BE-4EBF-888D-85EDA8EB3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Reality Therapy in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76A8D-5A15-4A90-82B7-FA1F9A0EE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Reality Therapy in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BF656-6B25-4078-A36A-4C169DEC4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Reality Therapy in School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9EFC67F-4EE5-4647-B2F0-957FAF395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23A2A5-02E9-4E52-94DD-85BBDC0D534D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7239000" cy="2590800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rgbClr val="CC0000"/>
                </a:solidFill>
                <a:latin typeface="Bodoni MT Black" pitchFamily="18" charset="0"/>
              </a:rPr>
              <a:t>REALITY </a:t>
            </a:r>
            <a:br>
              <a:rPr lang="en-US" sz="8000" dirty="0" smtClean="0">
                <a:solidFill>
                  <a:srgbClr val="CC0000"/>
                </a:solidFill>
                <a:latin typeface="Bodoni MT Black" pitchFamily="18" charset="0"/>
              </a:rPr>
            </a:br>
            <a:r>
              <a:rPr lang="en-US" sz="8000" dirty="0" smtClean="0">
                <a:solidFill>
                  <a:srgbClr val="CC0000"/>
                </a:solidFill>
                <a:latin typeface="Bodoni MT Black" pitchFamily="18" charset="0"/>
              </a:rPr>
              <a:t>THERAPY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4267200"/>
            <a:ext cx="57150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CHOICE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369294-F3B9-4834-A235-19FAC5655497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THEORY – BASIC ASSUMPTIONS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343400"/>
          </a:xfrm>
        </p:spPr>
        <p:txBody>
          <a:bodyPr/>
          <a:lstStyle/>
          <a:p>
            <a:pPr lvl="1" eaLnBrk="1" hangingPunct="1"/>
            <a:r>
              <a:rPr lang="en-US" i="1" dirty="0" smtClean="0">
                <a:solidFill>
                  <a:srgbClr val="009900"/>
                </a:solidFill>
              </a:rPr>
              <a:t>Human behavior </a:t>
            </a:r>
            <a:r>
              <a:rPr lang="en-US" dirty="0" smtClean="0">
                <a:solidFill>
                  <a:srgbClr val="009900"/>
                </a:solidFill>
              </a:rPr>
              <a:t>– composed of </a:t>
            </a:r>
            <a:r>
              <a:rPr lang="en-US" i="1" dirty="0" smtClean="0">
                <a:solidFill>
                  <a:srgbClr val="009900"/>
                </a:solidFill>
              </a:rPr>
              <a:t>doing, thinking, feeling and physiological behaviors </a:t>
            </a:r>
            <a:r>
              <a:rPr lang="en-US" dirty="0" smtClean="0">
                <a:solidFill>
                  <a:srgbClr val="009900"/>
                </a:solidFill>
              </a:rPr>
              <a:t>– is </a:t>
            </a:r>
            <a:r>
              <a:rPr lang="en-US" u="sng" dirty="0" smtClean="0">
                <a:solidFill>
                  <a:srgbClr val="009900"/>
                </a:solidFill>
              </a:rPr>
              <a:t>purposeful</a:t>
            </a:r>
            <a:r>
              <a:rPr lang="en-US" dirty="0" smtClean="0">
                <a:solidFill>
                  <a:srgbClr val="009900"/>
                </a:solidFill>
              </a:rPr>
              <a:t>; that is, it is designed to close the gap between what we want and what we perceive we are getting.</a:t>
            </a:r>
          </a:p>
          <a:p>
            <a:pPr lvl="1" eaLnBrk="1" hangingPunct="1"/>
            <a:r>
              <a:rPr lang="en-US" dirty="0" smtClean="0">
                <a:solidFill>
                  <a:srgbClr val="009900"/>
                </a:solidFill>
              </a:rPr>
              <a:t>Doing, thinking, and feeling are inseparable aspects of behavior and are generated from within, most of them are choices</a:t>
            </a:r>
          </a:p>
          <a:p>
            <a:pPr lvl="1" eaLnBrk="1" hangingPunct="1"/>
            <a:endParaRPr lang="en-US" dirty="0" smtClean="0">
              <a:solidFill>
                <a:srgbClr val="009900"/>
              </a:solidFill>
            </a:endParaRPr>
          </a:p>
          <a:p>
            <a:pPr eaLnBrk="1" hangingPunct="1"/>
            <a:endParaRPr lang="en-US" dirty="0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7E865-19C7-42C8-A2CC-8EFA9BD9C27B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THEORY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Individuals choose their behaviors, which could be effective or ineffective in helping to satisfy those basic needs. </a:t>
            </a:r>
          </a:p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They either develop a success or failure identity based on the way they see themselves and how others see them.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b="0" dirty="0" smtClean="0">
                <a:solidFill>
                  <a:srgbClr val="FF0000"/>
                </a:solidFill>
                <a:latin typeface="Impact" pitchFamily="34" charset="0"/>
              </a:rPr>
              <a:t>SEVEN PRINCIPLES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888288" cy="4114800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dirty="0" smtClean="0">
                <a:solidFill>
                  <a:srgbClr val="800080"/>
                </a:solidFill>
              </a:rPr>
              <a:t>INVOLVEMENT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dirty="0" smtClean="0">
                <a:solidFill>
                  <a:srgbClr val="800080"/>
                </a:solidFill>
              </a:rPr>
              <a:t>CURRENT BEHAVIOR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dirty="0" smtClean="0">
                <a:solidFill>
                  <a:srgbClr val="800080"/>
                </a:solidFill>
              </a:rPr>
              <a:t>EVALUATING BEHAVIOR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dirty="0" smtClean="0">
                <a:solidFill>
                  <a:srgbClr val="800080"/>
                </a:solidFill>
              </a:rPr>
              <a:t>PLANNING RESPONSIBLE BEHAVIOR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dirty="0" smtClean="0">
                <a:solidFill>
                  <a:srgbClr val="800080"/>
                </a:solidFill>
              </a:rPr>
              <a:t>COMMITMENT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dirty="0" smtClean="0">
                <a:solidFill>
                  <a:srgbClr val="800080"/>
                </a:solidFill>
              </a:rPr>
              <a:t>ACCEPT NO EXCUSES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dirty="0" smtClean="0">
                <a:solidFill>
                  <a:srgbClr val="800080"/>
                </a:solidFill>
              </a:rPr>
              <a:t>NO PUNISHMENT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7 Principles of Reality Therapy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574088" cy="4687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800080"/>
                </a:solidFill>
              </a:rPr>
              <a:t>INVOLVEMENT</a:t>
            </a:r>
          </a:p>
          <a:p>
            <a:pPr marL="465138" lvl="1" indent="-7938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rgbClr val="800080"/>
                </a:solidFill>
              </a:rPr>
              <a:t>The development and maintenance of a close, emotional relationship between client and </a:t>
            </a:r>
            <a:r>
              <a:rPr lang="en-US" sz="2400" i="1" dirty="0" smtClean="0">
                <a:solidFill>
                  <a:srgbClr val="800080"/>
                </a:solidFill>
              </a:rPr>
              <a:t>therapist/counselor.</a:t>
            </a:r>
            <a:endParaRPr lang="en-US" sz="2400" i="1" dirty="0" smtClean="0">
              <a:solidFill>
                <a:srgbClr val="80008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800080"/>
                </a:solidFill>
              </a:rPr>
              <a:t>CURRENT BEHAVIOR</a:t>
            </a:r>
          </a:p>
          <a:p>
            <a:pPr marL="465138" lvl="1" indent="-7938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rgbClr val="800080"/>
                </a:solidFill>
              </a:rPr>
              <a:t>The focus is on the here and now behavior and its ramifications, that behavior is self-selected and so the consequences are self-inflicted.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800080"/>
                </a:solidFill>
              </a:rPr>
              <a:t>EVALUATING BEHAVIOR</a:t>
            </a:r>
          </a:p>
          <a:p>
            <a:pPr marL="465138" lvl="1" indent="-7938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rgbClr val="800080"/>
                </a:solidFill>
              </a:rPr>
              <a:t>Clients are made to look critically at their own behavior and to judge whether or not the behavior is in their best interest; clients determine what is good for themselves and for those around them who care about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b="0" dirty="0" smtClean="0">
                <a:solidFill>
                  <a:srgbClr val="FF0000"/>
                </a:solidFill>
                <a:latin typeface="Impact" pitchFamily="34" charset="0"/>
              </a:rPr>
              <a:t>7 Principles of Reality Therapy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69913" y="1600200"/>
            <a:ext cx="8574087" cy="4114800"/>
          </a:xfrm>
        </p:spPr>
        <p:txBody>
          <a:bodyPr/>
          <a:lstStyle/>
          <a:p>
            <a:r>
              <a:rPr lang="en-US" sz="2800" dirty="0" smtClean="0">
                <a:solidFill>
                  <a:srgbClr val="800080"/>
                </a:solidFill>
              </a:rPr>
              <a:t>PLANNING RESPONSIBLE BEHAVIOR</a:t>
            </a:r>
          </a:p>
          <a:p>
            <a:pPr marL="465138" lvl="1" indent="-7938">
              <a:buFontTx/>
              <a:buNone/>
            </a:pPr>
            <a:r>
              <a:rPr lang="en-US" sz="2400" i="1" dirty="0" smtClean="0">
                <a:solidFill>
                  <a:srgbClr val="800080"/>
                </a:solidFill>
              </a:rPr>
              <a:t>The helper helps the client develop a realistic plan to implement the identified value judgment; the </a:t>
            </a:r>
            <a:r>
              <a:rPr lang="en-US" sz="2400" i="1" dirty="0" smtClean="0">
                <a:solidFill>
                  <a:srgbClr val="800080"/>
                </a:solidFill>
              </a:rPr>
              <a:t>therapist </a:t>
            </a:r>
            <a:r>
              <a:rPr lang="en-US" sz="2400" i="1" dirty="0" smtClean="0">
                <a:solidFill>
                  <a:srgbClr val="800080"/>
                </a:solidFill>
              </a:rPr>
              <a:t>is strongly involved in teaching responsibility.</a:t>
            </a:r>
          </a:p>
          <a:p>
            <a:r>
              <a:rPr lang="en-US" sz="2800" dirty="0" smtClean="0">
                <a:solidFill>
                  <a:srgbClr val="800080"/>
                </a:solidFill>
              </a:rPr>
              <a:t>COMMITMENT</a:t>
            </a:r>
          </a:p>
          <a:p>
            <a:pPr marL="465138" lvl="1" indent="-7938">
              <a:buFontTx/>
              <a:buNone/>
            </a:pPr>
            <a:r>
              <a:rPr lang="en-US" sz="2400" i="1" dirty="0" smtClean="0">
                <a:solidFill>
                  <a:srgbClr val="800080"/>
                </a:solidFill>
              </a:rPr>
              <a:t>Client and helper commit to follow the plan, which may be a written agreement, but is usually an oral exchange. Equivocations (“Maybe, I’ll try”) are not acceptable.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b="0" dirty="0" smtClean="0">
                <a:solidFill>
                  <a:srgbClr val="FF0000"/>
                </a:solidFill>
                <a:latin typeface="Impact" pitchFamily="34" charset="0"/>
              </a:rPr>
              <a:t>7 Principles of Reality Therapy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497888" cy="4114800"/>
          </a:xfrm>
        </p:spPr>
        <p:txBody>
          <a:bodyPr/>
          <a:lstStyle/>
          <a:p>
            <a:r>
              <a:rPr lang="en-US" sz="2800" dirty="0" smtClean="0">
                <a:solidFill>
                  <a:srgbClr val="800080"/>
                </a:solidFill>
              </a:rPr>
              <a:t>ACCEPT NO EXCUSES</a:t>
            </a:r>
          </a:p>
          <a:p>
            <a:pPr marL="465138" lvl="1" indent="-7938">
              <a:buFontTx/>
              <a:buNone/>
            </a:pPr>
            <a:r>
              <a:rPr lang="en-US" sz="2400" i="1" dirty="0" smtClean="0">
                <a:solidFill>
                  <a:srgbClr val="800080"/>
                </a:solidFill>
              </a:rPr>
              <a:t>The </a:t>
            </a:r>
            <a:r>
              <a:rPr lang="en-US" sz="2400" i="1" dirty="0" smtClean="0">
                <a:solidFill>
                  <a:srgbClr val="800080"/>
                </a:solidFill>
              </a:rPr>
              <a:t>therapist </a:t>
            </a:r>
            <a:r>
              <a:rPr lang="en-US" sz="2400" i="1" dirty="0" smtClean="0">
                <a:solidFill>
                  <a:srgbClr val="800080"/>
                </a:solidFill>
              </a:rPr>
              <a:t>helps clients gain experiences that will enable them to keep their commitment. New behaviors must be satisfying and thus self-reinforcing. </a:t>
            </a:r>
            <a:r>
              <a:rPr lang="en-US" sz="2400" i="1" dirty="0" smtClean="0">
                <a:solidFill>
                  <a:srgbClr val="800080"/>
                </a:solidFill>
              </a:rPr>
              <a:t>Clients </a:t>
            </a:r>
            <a:r>
              <a:rPr lang="en-US" sz="2400" i="1" dirty="0" smtClean="0">
                <a:solidFill>
                  <a:srgbClr val="800080"/>
                </a:solidFill>
              </a:rPr>
              <a:t>cannot accept or make excuses for failure to keep commitments.</a:t>
            </a:r>
          </a:p>
          <a:p>
            <a:r>
              <a:rPr lang="en-US" sz="2800" dirty="0" smtClean="0">
                <a:solidFill>
                  <a:srgbClr val="800080"/>
                </a:solidFill>
              </a:rPr>
              <a:t>NO PUNISHMENT</a:t>
            </a:r>
          </a:p>
          <a:p>
            <a:pPr marL="465138" lvl="1" indent="-7938">
              <a:buFontTx/>
              <a:buNone/>
            </a:pPr>
            <a:r>
              <a:rPr lang="en-US" sz="2400" i="1" dirty="0" smtClean="0">
                <a:solidFill>
                  <a:srgbClr val="800080"/>
                </a:solidFill>
              </a:rPr>
              <a:t>The therapist will </a:t>
            </a:r>
            <a:r>
              <a:rPr lang="en-US" sz="2400" i="1" dirty="0" smtClean="0">
                <a:solidFill>
                  <a:srgbClr val="800080"/>
                </a:solidFill>
              </a:rPr>
              <a:t>not implement sanctions not agreed upon in the commitment. Punishment depletes the relationship and reinforces the client’s loneliness and isolation.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5AAC55-0DED-46B9-8E09-FD83B6673E6D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THERAPEUTIC PROCESS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9900"/>
                </a:solidFill>
              </a:rPr>
              <a:t>The therapeutic process of RT includes a working relationship that is agreed to by both counselor and client.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9900"/>
                </a:solidFill>
              </a:rPr>
              <a:t>This agreement usually include the goals of counseling, the responsibilities of counselor and client, the duration of counseling, confidentiality and its limitations, as well as the therapeutic relationship.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6E2D85-A974-4C22-8F8C-577656DA4EB7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THERAPEUTIC PROCESS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The agreement for counseling is usually introduced and addressed in the first few counseling sessions. </a:t>
            </a:r>
          </a:p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The reality counselor/therapist normally plays an active and directive role in this section of the counseling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B5047F-D128-460C-A420-E5342C1D56B0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914400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RT-COUNSELOR CHARACTERISTICS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4343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Always be</a:t>
            </a:r>
          </a:p>
          <a:p>
            <a:pPr lvl="1" eaLnBrk="1" hangingPunct="1"/>
            <a:r>
              <a:rPr lang="en-US" dirty="0" smtClean="0">
                <a:solidFill>
                  <a:srgbClr val="009900"/>
                </a:solidFill>
              </a:rPr>
              <a:t>Courteous</a:t>
            </a:r>
          </a:p>
          <a:p>
            <a:pPr lvl="1" eaLnBrk="1" hangingPunct="1"/>
            <a:r>
              <a:rPr lang="en-US" dirty="0" smtClean="0">
                <a:solidFill>
                  <a:srgbClr val="009900"/>
                </a:solidFill>
              </a:rPr>
              <a:t>Determined</a:t>
            </a:r>
          </a:p>
          <a:p>
            <a:pPr lvl="1" eaLnBrk="1" hangingPunct="1"/>
            <a:r>
              <a:rPr lang="en-US" dirty="0" smtClean="0">
                <a:solidFill>
                  <a:srgbClr val="009900"/>
                </a:solidFill>
              </a:rPr>
              <a:t>Enthusiastic</a:t>
            </a:r>
          </a:p>
          <a:p>
            <a:pPr lvl="1" eaLnBrk="1" hangingPunct="1"/>
            <a:r>
              <a:rPr lang="en-US" dirty="0" smtClean="0">
                <a:solidFill>
                  <a:srgbClr val="009900"/>
                </a:solidFill>
              </a:rPr>
              <a:t>Firm</a:t>
            </a:r>
          </a:p>
          <a:p>
            <a:pPr lvl="1" eaLnBrk="1" hangingPunct="1"/>
            <a:r>
              <a:rPr lang="en-US" dirty="0" smtClean="0">
                <a:solidFill>
                  <a:srgbClr val="009900"/>
                </a:solidFill>
              </a:rPr>
              <a:t>Genuine</a:t>
            </a:r>
          </a:p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Suspend judgment</a:t>
            </a:r>
          </a:p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Do the unexpected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0E7C4A-5EE3-4E30-88C8-19949E1F7AFF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914400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RT-COUNSELOR CHARACTERISTICS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6096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9900"/>
                </a:solidFill>
              </a:rPr>
              <a:t>Use humor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9900"/>
                </a:solidFill>
              </a:rPr>
              <a:t>Be yourself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9900"/>
                </a:solidFill>
              </a:rPr>
              <a:t>Share yourself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9900"/>
                </a:solidFill>
              </a:rPr>
              <a:t>Listen for metaphors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9900"/>
                </a:solidFill>
              </a:rPr>
              <a:t>Listen for themes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9900"/>
                </a:solidFill>
              </a:rPr>
              <a:t>Use summaries and focus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9900"/>
                </a:solidFill>
              </a:rPr>
              <a:t>Allow or impose consequences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9900"/>
                </a:solidFill>
              </a:rPr>
              <a:t>Allow silence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9900"/>
                </a:solidFill>
              </a:rPr>
              <a:t>Be ethical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8398CF-5DD6-44AA-9B28-6A7E271CA875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THEORY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9900"/>
                </a:solidFill>
              </a:rPr>
              <a:t>Created by William </a:t>
            </a:r>
            <a:r>
              <a:rPr lang="en-US" dirty="0" err="1" smtClean="0">
                <a:solidFill>
                  <a:srgbClr val="009900"/>
                </a:solidFill>
              </a:rPr>
              <a:t>Glasser</a:t>
            </a:r>
            <a:endParaRPr lang="en-US" dirty="0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9900"/>
                </a:solidFill>
              </a:rPr>
              <a:t>Enhanced by Robert Wubbolding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9900"/>
                </a:solidFill>
              </a:rPr>
              <a:t>It is based on Choice Theory and Control Theory.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9900"/>
                </a:solidFill>
              </a:rPr>
              <a:t>One of the basic concepts of Reality Therapy is that human behavior is </a:t>
            </a:r>
            <a:r>
              <a:rPr lang="en-US" i="1" dirty="0" smtClean="0">
                <a:solidFill>
                  <a:srgbClr val="009900"/>
                </a:solidFill>
              </a:rPr>
              <a:t>control</a:t>
            </a:r>
            <a:r>
              <a:rPr lang="en-US" dirty="0" smtClean="0">
                <a:solidFill>
                  <a:srgbClr val="009900"/>
                </a:solidFill>
              </a:rPr>
              <a:t> by the individual and therefore base on </a:t>
            </a:r>
            <a:r>
              <a:rPr lang="en-US" i="1" dirty="0" smtClean="0">
                <a:solidFill>
                  <a:srgbClr val="009900"/>
                </a:solidFill>
              </a:rPr>
              <a:t>choice</a:t>
            </a:r>
            <a:r>
              <a:rPr lang="en-US" dirty="0" smtClean="0">
                <a:solidFill>
                  <a:srgbClr val="0099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08D599-C647-4F7B-9B59-5BCBD9AE9A0E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914400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RT-COUNSELOR CHARACTERISTICS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Don’t accept excuses</a:t>
            </a:r>
          </a:p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Don’t punish, criticize or argue, allow consequences</a:t>
            </a:r>
          </a:p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Don’t give up easily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0E6A0D-E830-4219-9DEE-0D2E06B9EDC7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TECHNIQUES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924800" cy="449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Procedures That Lead to Change: </a:t>
            </a:r>
            <a:br>
              <a:rPr lang="en-US" dirty="0" smtClean="0">
                <a:solidFill>
                  <a:srgbClr val="009900"/>
                </a:solidFill>
              </a:rPr>
            </a:br>
            <a:r>
              <a:rPr lang="en-US" dirty="0" smtClean="0">
                <a:solidFill>
                  <a:srgbClr val="009900"/>
                </a:solidFill>
              </a:rPr>
              <a:t>The </a:t>
            </a:r>
            <a:r>
              <a:rPr lang="en-US" i="1" dirty="0" smtClean="0">
                <a:solidFill>
                  <a:srgbClr val="009900"/>
                </a:solidFill>
              </a:rPr>
              <a:t>“WDEP” System </a:t>
            </a:r>
            <a:r>
              <a:rPr lang="en-US" dirty="0" smtClean="0">
                <a:solidFill>
                  <a:srgbClr val="009900"/>
                </a:solidFill>
              </a:rPr>
              <a:t>formulated by Robert Wubbolding </a:t>
            </a:r>
          </a:p>
          <a:p>
            <a:pPr lvl="1" eaLnBrk="1" hangingPunct="1"/>
            <a:r>
              <a:rPr lang="en-US" dirty="0" smtClean="0">
                <a:solidFill>
                  <a:srgbClr val="009900"/>
                </a:solidFill>
              </a:rPr>
              <a:t>The WDEP system:</a:t>
            </a:r>
          </a:p>
          <a:p>
            <a:pPr lvl="2" eaLnBrk="1" hangingPunct="1"/>
            <a:r>
              <a:rPr lang="en-US" i="1" dirty="0" smtClean="0">
                <a:solidFill>
                  <a:srgbClr val="009900"/>
                </a:solidFill>
              </a:rPr>
              <a:t>Want</a:t>
            </a:r>
          </a:p>
          <a:p>
            <a:pPr lvl="2" eaLnBrk="1" hangingPunct="1"/>
            <a:r>
              <a:rPr lang="en-US" i="1" dirty="0" smtClean="0">
                <a:solidFill>
                  <a:srgbClr val="009900"/>
                </a:solidFill>
              </a:rPr>
              <a:t>Doing</a:t>
            </a:r>
            <a:r>
              <a:rPr lang="en-US" dirty="0" smtClean="0">
                <a:solidFill>
                  <a:srgbClr val="009900"/>
                </a:solidFill>
              </a:rPr>
              <a:t> (action) or </a:t>
            </a:r>
            <a:r>
              <a:rPr lang="en-US" i="1" dirty="0" smtClean="0">
                <a:solidFill>
                  <a:srgbClr val="009900"/>
                </a:solidFill>
              </a:rPr>
              <a:t>Direction </a:t>
            </a:r>
          </a:p>
          <a:p>
            <a:pPr lvl="2" eaLnBrk="1" hangingPunct="1"/>
            <a:r>
              <a:rPr lang="en-US" i="1" dirty="0" smtClean="0">
                <a:solidFill>
                  <a:srgbClr val="009900"/>
                </a:solidFill>
              </a:rPr>
              <a:t>(self)-Evaluation</a:t>
            </a:r>
          </a:p>
          <a:p>
            <a:pPr lvl="2" eaLnBrk="1" hangingPunct="1"/>
            <a:r>
              <a:rPr lang="en-US" i="1" dirty="0" smtClean="0">
                <a:solidFill>
                  <a:srgbClr val="009900"/>
                </a:solidFill>
              </a:rPr>
              <a:t>Plans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C730DB-5669-451D-8C48-F7A148FA3E2E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TECHNIQUES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4343400"/>
          </a:xfrm>
        </p:spPr>
        <p:txBody>
          <a:bodyPr/>
          <a:lstStyle/>
          <a:p>
            <a:pPr>
              <a:buFont typeface="Monotype Sorts"/>
              <a:buNone/>
            </a:pPr>
            <a:r>
              <a:rPr lang="en-US" sz="2800" dirty="0" smtClean="0">
                <a:solidFill>
                  <a:srgbClr val="0000CC"/>
                </a:solidFill>
              </a:rPr>
              <a:t>W</a:t>
            </a:r>
            <a:r>
              <a:rPr lang="en-US" dirty="0" smtClean="0"/>
              <a:t>  Wants - </a:t>
            </a:r>
            <a:r>
              <a:rPr lang="en-US" sz="1900" dirty="0" smtClean="0"/>
              <a:t>What do you want to be and do?</a:t>
            </a:r>
          </a:p>
          <a:p>
            <a:pPr lvl="1">
              <a:buFont typeface="Monotype Sorts"/>
              <a:buNone/>
            </a:pPr>
            <a:r>
              <a:rPr lang="en-US" dirty="0" smtClean="0"/>
              <a:t>  		</a:t>
            </a:r>
            <a:r>
              <a:rPr lang="en-US" i="1" dirty="0" smtClean="0"/>
              <a:t>Your “picture album”</a:t>
            </a:r>
          </a:p>
          <a:p>
            <a:pPr>
              <a:buFont typeface="Monotype Sorts"/>
              <a:buNone/>
            </a:pPr>
            <a:r>
              <a:rPr lang="en-US" sz="2800" dirty="0" smtClean="0">
                <a:solidFill>
                  <a:srgbClr val="0000CC"/>
                </a:solidFill>
              </a:rPr>
              <a:t>D</a:t>
            </a:r>
            <a:r>
              <a:rPr lang="en-US" dirty="0" smtClean="0"/>
              <a:t>  Doing and Direction - </a:t>
            </a:r>
            <a:r>
              <a:rPr lang="en-US" sz="1900" dirty="0" smtClean="0"/>
              <a:t>What are you doing?</a:t>
            </a:r>
            <a:endParaRPr lang="en-US" dirty="0" smtClean="0"/>
          </a:p>
          <a:p>
            <a:pPr lvl="1">
              <a:buFont typeface="Monotype Sorts"/>
              <a:buNone/>
            </a:pPr>
            <a:r>
              <a:rPr lang="en-US" dirty="0" smtClean="0"/>
              <a:t>  		</a:t>
            </a:r>
            <a:r>
              <a:rPr lang="en-US" i="1" dirty="0" smtClean="0"/>
              <a:t>Where do you want to go?</a:t>
            </a:r>
          </a:p>
          <a:p>
            <a:pPr>
              <a:buFont typeface="Monotype Sorts"/>
              <a:buNone/>
            </a:pPr>
            <a:r>
              <a:rPr lang="en-US" sz="2800" dirty="0" smtClean="0">
                <a:solidFill>
                  <a:srgbClr val="0000CC"/>
                </a:solidFill>
              </a:rPr>
              <a:t>E</a:t>
            </a:r>
            <a:r>
              <a:rPr lang="en-US" dirty="0" smtClean="0"/>
              <a:t>  Evaluation - Does your present behavior have a </a:t>
            </a:r>
            <a:r>
              <a:rPr lang="en-US" dirty="0" smtClean="0"/>
              <a:t>reasonable chance </a:t>
            </a:r>
            <a:r>
              <a:rPr lang="en-US" dirty="0" smtClean="0"/>
              <a:t>of getting you what you want?</a:t>
            </a:r>
          </a:p>
          <a:p>
            <a:pPr>
              <a:buFont typeface="Monotype Sorts"/>
              <a:buNone/>
            </a:pPr>
            <a:r>
              <a:rPr lang="en-US" sz="2800" dirty="0" smtClean="0">
                <a:solidFill>
                  <a:srgbClr val="0000CC"/>
                </a:solidFill>
              </a:rPr>
              <a:t>P</a:t>
            </a:r>
            <a:r>
              <a:rPr lang="en-US" dirty="0" smtClean="0"/>
              <a:t>  Planning – </a:t>
            </a:r>
            <a:r>
              <a:rPr lang="en-US" sz="2800" dirty="0" smtClean="0"/>
              <a:t>“SAMIC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DE6DB-480B-4D44-9366-55B7FF4EE08F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TECHNIQUES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001000" cy="457200"/>
          </a:xfrm>
        </p:spPr>
        <p:txBody>
          <a:bodyPr/>
          <a:lstStyle/>
          <a:p>
            <a:pPr>
              <a:buFont typeface="Monotype Sorts"/>
              <a:buNone/>
            </a:pPr>
            <a:r>
              <a:rPr lang="en-US" dirty="0" smtClean="0"/>
              <a:t>Planning For Change</a:t>
            </a:r>
          </a:p>
          <a:p>
            <a:pPr>
              <a:buFont typeface="Monotype Sorts"/>
              <a:buNone/>
            </a:pPr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1828800"/>
            <a:ext cx="838041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Monotype Sorts" pitchFamily="8" charset="2"/>
              <a:buNone/>
              <a:defRPr/>
            </a:pPr>
            <a:r>
              <a:rPr lang="en-US" sz="2800" b="1" kern="0" dirty="0">
                <a:solidFill>
                  <a:srgbClr val="0000CC"/>
                </a:solidFill>
                <a:latin typeface="+mn-lt"/>
              </a:rPr>
              <a:t>	S</a:t>
            </a:r>
            <a:r>
              <a:rPr lang="en-US" sz="3200" b="1" kern="0" dirty="0">
                <a:latin typeface="+mn-lt"/>
              </a:rPr>
              <a:t>	</a:t>
            </a:r>
            <a:r>
              <a:rPr lang="en-US" sz="3200" b="1" i="1" kern="0" dirty="0">
                <a:solidFill>
                  <a:srgbClr val="0000CC"/>
                </a:solidFill>
                <a:latin typeface="+mn-lt"/>
              </a:rPr>
              <a:t>Simple</a:t>
            </a:r>
            <a:r>
              <a:rPr lang="en-US" sz="3200" b="1" i="1" kern="0" dirty="0">
                <a:latin typeface="+mn-lt"/>
              </a:rPr>
              <a:t> </a:t>
            </a:r>
            <a:r>
              <a:rPr lang="en-US" sz="3200" b="1" kern="0" dirty="0">
                <a:latin typeface="+mn-lt"/>
              </a:rPr>
              <a:t>- Easy to understand, specific and </a:t>
            </a:r>
            <a:r>
              <a:rPr lang="en-US" sz="3200" b="1" kern="0" dirty="0" smtClean="0">
                <a:latin typeface="+mn-lt"/>
              </a:rPr>
              <a:t> 	concrete</a:t>
            </a:r>
            <a:endParaRPr lang="en-US" sz="3200" b="1" kern="0" dirty="0">
              <a:latin typeface="+mn-lt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Monotype Sorts" pitchFamily="8" charset="2"/>
              <a:buNone/>
              <a:defRPr/>
            </a:pPr>
            <a:r>
              <a:rPr lang="en-US" sz="2800" b="1" kern="0" dirty="0">
                <a:solidFill>
                  <a:srgbClr val="0000CC"/>
                </a:solidFill>
                <a:latin typeface="+mn-lt"/>
              </a:rPr>
              <a:t>	A	</a:t>
            </a:r>
            <a:r>
              <a:rPr lang="en-US" sz="3200" b="1" i="1" kern="0" dirty="0">
                <a:solidFill>
                  <a:srgbClr val="0000CC"/>
                </a:solidFill>
                <a:latin typeface="+mn-lt"/>
              </a:rPr>
              <a:t>Attainable</a:t>
            </a:r>
            <a:r>
              <a:rPr lang="en-US" sz="3200" b="1" kern="0" dirty="0">
                <a:latin typeface="+mn-lt"/>
              </a:rPr>
              <a:t> - Within the capacities and motivation </a:t>
            </a:r>
            <a:br>
              <a:rPr lang="en-US" sz="3200" b="1" kern="0" dirty="0">
                <a:latin typeface="+mn-lt"/>
              </a:rPr>
            </a:br>
            <a:r>
              <a:rPr lang="en-US" sz="3200" b="1" kern="0" dirty="0">
                <a:latin typeface="+mn-lt"/>
              </a:rPr>
              <a:t>	</a:t>
            </a:r>
            <a:r>
              <a:rPr lang="en-US" sz="3200" b="1" kern="0" dirty="0" smtClean="0">
                <a:latin typeface="+mn-lt"/>
              </a:rPr>
              <a:t>of </a:t>
            </a:r>
            <a:r>
              <a:rPr lang="en-US" sz="3200" b="1" kern="0" dirty="0">
                <a:latin typeface="+mn-lt"/>
              </a:rPr>
              <a:t>the client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Monotype Sorts" pitchFamily="8" charset="2"/>
              <a:buNone/>
              <a:defRPr/>
            </a:pPr>
            <a:r>
              <a:rPr lang="en-US" sz="2800" b="1" kern="0" dirty="0">
                <a:solidFill>
                  <a:srgbClr val="0000CC"/>
                </a:solidFill>
                <a:latin typeface="+mn-lt"/>
              </a:rPr>
              <a:t>	M	</a:t>
            </a:r>
            <a:r>
              <a:rPr lang="en-US" sz="3200" b="1" i="1" kern="0" dirty="0">
                <a:solidFill>
                  <a:srgbClr val="0000CC"/>
                </a:solidFill>
                <a:latin typeface="+mn-lt"/>
              </a:rPr>
              <a:t>Measurable</a:t>
            </a:r>
            <a:r>
              <a:rPr lang="en-US" sz="3200" b="1" kern="0" dirty="0">
                <a:latin typeface="+mn-lt"/>
              </a:rPr>
              <a:t> - Are the changes observable and </a:t>
            </a:r>
            <a:r>
              <a:rPr lang="en-US" sz="3200" b="1" kern="0" dirty="0" smtClean="0">
                <a:latin typeface="+mn-lt"/>
              </a:rPr>
              <a:t>	helpful</a:t>
            </a:r>
            <a:r>
              <a:rPr lang="en-US" sz="3200" b="1" kern="0" dirty="0">
                <a:latin typeface="+mn-lt"/>
              </a:rPr>
              <a:t>?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Monotype Sorts" pitchFamily="8" charset="2"/>
              <a:buNone/>
              <a:defRPr/>
            </a:pPr>
            <a:r>
              <a:rPr lang="en-US" sz="2800" b="1" kern="0" dirty="0">
                <a:solidFill>
                  <a:srgbClr val="0000CC"/>
                </a:solidFill>
                <a:latin typeface="+mn-lt"/>
              </a:rPr>
              <a:t> 	I	</a:t>
            </a:r>
            <a:r>
              <a:rPr lang="en-US" sz="3200" b="1" i="1" kern="0" dirty="0">
                <a:solidFill>
                  <a:srgbClr val="0000CC"/>
                </a:solidFill>
                <a:latin typeface="+mn-lt"/>
              </a:rPr>
              <a:t>Immediate and Involved </a:t>
            </a:r>
            <a:r>
              <a:rPr lang="en-US" sz="3200" b="1" kern="0" dirty="0">
                <a:latin typeface="+mn-lt"/>
              </a:rPr>
              <a:t>- What can be done </a:t>
            </a:r>
            <a:r>
              <a:rPr lang="en-US" sz="3200" b="1" kern="0" dirty="0" smtClean="0">
                <a:latin typeface="+mn-lt"/>
              </a:rPr>
              <a:t>	</a:t>
            </a:r>
            <a:r>
              <a:rPr lang="en-US" sz="3200" b="1" u="sng" kern="0" dirty="0" smtClean="0">
                <a:latin typeface="+mn-lt"/>
              </a:rPr>
              <a:t>today</a:t>
            </a:r>
            <a:r>
              <a:rPr lang="en-US" sz="3200" b="1" kern="0" dirty="0">
                <a:latin typeface="+mn-lt"/>
              </a:rPr>
              <a:t>? </a:t>
            </a:r>
            <a:r>
              <a:rPr lang="en-US" sz="3200" b="1" kern="0" dirty="0">
                <a:latin typeface="+mn-lt"/>
              </a:rPr>
              <a:t> </a:t>
            </a:r>
            <a:r>
              <a:rPr lang="en-US" sz="3200" b="1" kern="0" dirty="0" smtClean="0">
                <a:latin typeface="+mn-lt"/>
              </a:rPr>
              <a:t>What </a:t>
            </a:r>
            <a:r>
              <a:rPr lang="en-US" sz="3200" b="1" kern="0" dirty="0">
                <a:latin typeface="+mn-lt"/>
              </a:rPr>
              <a:t>can </a:t>
            </a:r>
            <a:r>
              <a:rPr lang="en-US" sz="3200" b="1" u="sng" kern="0" dirty="0">
                <a:latin typeface="+mn-lt"/>
              </a:rPr>
              <a:t>you</a:t>
            </a:r>
            <a:r>
              <a:rPr lang="en-US" sz="3200" b="1" kern="0" dirty="0">
                <a:latin typeface="+mn-lt"/>
              </a:rPr>
              <a:t> do?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Monotype Sorts" pitchFamily="8" charset="2"/>
              <a:buNone/>
              <a:defRPr/>
            </a:pPr>
            <a:r>
              <a:rPr lang="en-US" sz="2800" b="1" kern="0" dirty="0">
                <a:solidFill>
                  <a:srgbClr val="0000CC"/>
                </a:solidFill>
                <a:latin typeface="+mn-lt"/>
              </a:rPr>
              <a:t>	C	</a:t>
            </a:r>
            <a:r>
              <a:rPr lang="en-US" sz="3200" b="1" i="1" kern="0" dirty="0">
                <a:solidFill>
                  <a:srgbClr val="0000CC"/>
                </a:solidFill>
                <a:latin typeface="+mn-lt"/>
              </a:rPr>
              <a:t>Controlled</a:t>
            </a:r>
            <a:r>
              <a:rPr lang="en-US" sz="3200" b="1" kern="0" dirty="0">
                <a:latin typeface="+mn-lt"/>
              </a:rPr>
              <a:t> - Can you do this by yourself or will </a:t>
            </a:r>
            <a:br>
              <a:rPr lang="en-US" sz="3200" b="1" kern="0" dirty="0">
                <a:latin typeface="+mn-lt"/>
              </a:rPr>
            </a:br>
            <a:r>
              <a:rPr lang="en-US" sz="3200" b="1" kern="0" dirty="0">
                <a:latin typeface="+mn-lt"/>
              </a:rPr>
              <a:t> 		  you be dependent on others?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Monotype Sorts" pitchFamily="8" charset="2"/>
              <a:buNone/>
              <a:defRPr/>
            </a:pPr>
            <a:r>
              <a:rPr lang="en-US" sz="3200" b="1" kern="0" dirty="0">
                <a:latin typeface="+mn-lt"/>
              </a:rPr>
              <a:t>			- Can you do this on a continuous basis?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0A680D-7651-47E8-99A4-217046AD0590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TECHNIQUES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The WDEP system ask clients what they </a:t>
            </a:r>
            <a:r>
              <a:rPr lang="en-US" i="1" dirty="0" smtClean="0">
                <a:solidFill>
                  <a:srgbClr val="009900"/>
                </a:solidFill>
              </a:rPr>
              <a:t>want</a:t>
            </a:r>
            <a:r>
              <a:rPr lang="en-US" dirty="0" smtClean="0">
                <a:solidFill>
                  <a:srgbClr val="009900"/>
                </a:solidFill>
              </a:rPr>
              <a:t>, what they are </a:t>
            </a:r>
            <a:r>
              <a:rPr lang="en-US" i="1" dirty="0" smtClean="0">
                <a:solidFill>
                  <a:srgbClr val="009900"/>
                </a:solidFill>
              </a:rPr>
              <a:t>doing</a:t>
            </a:r>
            <a:r>
              <a:rPr lang="en-US" dirty="0" smtClean="0">
                <a:solidFill>
                  <a:srgbClr val="009900"/>
                </a:solidFill>
              </a:rPr>
              <a:t> now or </a:t>
            </a:r>
            <a:r>
              <a:rPr lang="en-US" i="1" dirty="0" smtClean="0">
                <a:solidFill>
                  <a:srgbClr val="009900"/>
                </a:solidFill>
              </a:rPr>
              <a:t>direction </a:t>
            </a:r>
            <a:r>
              <a:rPr lang="en-US" dirty="0" smtClean="0">
                <a:solidFill>
                  <a:srgbClr val="009900"/>
                </a:solidFill>
              </a:rPr>
              <a:t>they are going, to conduct a thorough </a:t>
            </a:r>
            <a:r>
              <a:rPr lang="en-US" i="1" dirty="0" smtClean="0">
                <a:solidFill>
                  <a:srgbClr val="009900"/>
                </a:solidFill>
              </a:rPr>
              <a:t>self-evaluation</a:t>
            </a:r>
            <a:r>
              <a:rPr lang="en-US" dirty="0" smtClean="0">
                <a:solidFill>
                  <a:srgbClr val="009900"/>
                </a:solidFill>
              </a:rPr>
              <a:t>, and to make </a:t>
            </a:r>
            <a:r>
              <a:rPr lang="en-US" i="1" dirty="0" smtClean="0">
                <a:solidFill>
                  <a:srgbClr val="009900"/>
                </a:solidFill>
              </a:rPr>
              <a:t>plans</a:t>
            </a:r>
            <a:r>
              <a:rPr lang="en-US" dirty="0" smtClean="0">
                <a:solidFill>
                  <a:srgbClr val="009900"/>
                </a:solidFill>
              </a:rPr>
              <a:t> that will help them fulfill their needs.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b="0" dirty="0" smtClean="0">
                <a:solidFill>
                  <a:srgbClr val="000099"/>
                </a:solidFill>
                <a:latin typeface="Impact" pitchFamily="34" charset="0"/>
              </a:rPr>
              <a:t>PROCEDURES OF EXPLORING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01000" cy="4495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C00000"/>
                </a:solidFill>
              </a:rPr>
              <a:t>“What do you want?”</a:t>
            </a:r>
          </a:p>
          <a:p>
            <a:pPr eaLnBrk="1" hangingPunct="1"/>
            <a:r>
              <a:rPr lang="en-US" sz="2800" dirty="0" smtClean="0">
                <a:solidFill>
                  <a:srgbClr val="C00000"/>
                </a:solidFill>
              </a:rPr>
              <a:t>“What do you Really want?”</a:t>
            </a:r>
          </a:p>
          <a:p>
            <a:pPr eaLnBrk="1" hangingPunct="1"/>
            <a:r>
              <a:rPr lang="en-US" sz="2800" dirty="0" smtClean="0">
                <a:solidFill>
                  <a:srgbClr val="C00000"/>
                </a:solidFill>
              </a:rPr>
              <a:t>“What do you think people want from you?”</a:t>
            </a:r>
          </a:p>
          <a:p>
            <a:pPr eaLnBrk="1" hangingPunct="1"/>
            <a:r>
              <a:rPr lang="en-US" sz="2800" dirty="0" smtClean="0">
                <a:solidFill>
                  <a:srgbClr val="C00000"/>
                </a:solidFill>
              </a:rPr>
              <a:t>“How do you look at it?”</a:t>
            </a:r>
          </a:p>
          <a:p>
            <a:pPr eaLnBrk="1" hangingPunct="1"/>
            <a:r>
              <a:rPr lang="en-US" sz="2800" dirty="0" smtClean="0">
                <a:solidFill>
                  <a:srgbClr val="C00000"/>
                </a:solidFill>
              </a:rPr>
              <a:t>Tell them what you have to offer, what you want from them, how you look at the </a:t>
            </a:r>
            <a:r>
              <a:rPr lang="en-US" sz="2800" dirty="0" smtClean="0">
                <a:solidFill>
                  <a:srgbClr val="C00000"/>
                </a:solidFill>
              </a:rPr>
              <a:t>situation.</a:t>
            </a:r>
            <a:endParaRPr lang="en-US" sz="28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C00000"/>
                </a:solidFill>
              </a:rPr>
              <a:t>Get a commitment to </a:t>
            </a:r>
            <a:r>
              <a:rPr lang="en-US" sz="2800" dirty="0" smtClean="0">
                <a:solidFill>
                  <a:srgbClr val="C00000"/>
                </a:solidFill>
              </a:rPr>
              <a:t>counseling.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pPr eaLnBrk="1" hangingPunct="1"/>
            <a:r>
              <a:rPr lang="en-US" sz="3200" b="0" dirty="0" smtClean="0">
                <a:solidFill>
                  <a:srgbClr val="0000CC"/>
                </a:solidFill>
                <a:latin typeface="Impact" pitchFamily="34" charset="0"/>
              </a:rPr>
              <a:t>PROCEDURE OF EXPLORING TOTAL BEHAVIOR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“What are you doing?”</a:t>
            </a:r>
          </a:p>
          <a:p>
            <a:pPr lvl="1" eaLnBrk="1" hangingPunct="1"/>
            <a:r>
              <a:rPr lang="en-US" i="1" dirty="0" smtClean="0">
                <a:solidFill>
                  <a:srgbClr val="C00000"/>
                </a:solidFill>
              </a:rPr>
              <a:t>What </a:t>
            </a:r>
            <a:r>
              <a:rPr lang="en-US" dirty="0" smtClean="0">
                <a:solidFill>
                  <a:srgbClr val="C00000"/>
                </a:solidFill>
              </a:rPr>
              <a:t>- specific</a:t>
            </a:r>
          </a:p>
          <a:p>
            <a:pPr lvl="1" eaLnBrk="1" hangingPunct="1"/>
            <a:r>
              <a:rPr lang="en-US" i="1" dirty="0" smtClean="0">
                <a:solidFill>
                  <a:srgbClr val="C00000"/>
                </a:solidFill>
              </a:rPr>
              <a:t>Are</a:t>
            </a:r>
            <a:r>
              <a:rPr lang="en-US" dirty="0" smtClean="0">
                <a:solidFill>
                  <a:srgbClr val="C00000"/>
                </a:solidFill>
              </a:rPr>
              <a:t> – current</a:t>
            </a:r>
          </a:p>
          <a:p>
            <a:pPr lvl="1" eaLnBrk="1" hangingPunct="1"/>
            <a:r>
              <a:rPr lang="en-US" i="1" dirty="0" smtClean="0">
                <a:solidFill>
                  <a:srgbClr val="C00000"/>
                </a:solidFill>
              </a:rPr>
              <a:t>You</a:t>
            </a:r>
            <a:r>
              <a:rPr lang="en-US" dirty="0" smtClean="0">
                <a:solidFill>
                  <a:srgbClr val="C00000"/>
                </a:solidFill>
              </a:rPr>
              <a:t> – client</a:t>
            </a:r>
          </a:p>
          <a:p>
            <a:pPr lvl="1" eaLnBrk="1" hangingPunct="1"/>
            <a:r>
              <a:rPr lang="en-US" i="1" dirty="0" smtClean="0">
                <a:solidFill>
                  <a:srgbClr val="C00000"/>
                </a:solidFill>
              </a:rPr>
              <a:t>Doing</a:t>
            </a:r>
            <a:r>
              <a:rPr lang="en-US" dirty="0" smtClean="0">
                <a:solidFill>
                  <a:srgbClr val="C00000"/>
                </a:solidFill>
              </a:rPr>
              <a:t> – total behaviors</a:t>
            </a:r>
          </a:p>
          <a:p>
            <a:pPr lvl="1" eaLnBrk="1" hangingPunct="1"/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dirty="0" smtClean="0">
                <a:solidFill>
                  <a:srgbClr val="000099"/>
                </a:solidFill>
                <a:latin typeface="Impact" pitchFamily="34" charset="0"/>
              </a:rPr>
              <a:t>Evaluations – Value Judgments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“Is your behavior helping or hurting you?”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“Is what you’re doing helping you get what you want?”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“Is what you’re doing against the rules?”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“Is what you’re doing realistic or attainable?”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“Does it help you to look at it that way?”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“How committed are you to the process of therapy and to changing your life” – will that level work to your advantage?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“Is it a helpful plan?”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b="0" dirty="0" smtClean="0">
                <a:solidFill>
                  <a:srgbClr val="000099"/>
                </a:solidFill>
                <a:latin typeface="Impact" pitchFamily="34" charset="0"/>
              </a:rPr>
              <a:t>Levels of Commitment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1 – I don’t want to be here – I was </a:t>
            </a:r>
            <a:r>
              <a:rPr lang="en-US" dirty="0" smtClean="0">
                <a:solidFill>
                  <a:srgbClr val="C00000"/>
                </a:solidFill>
              </a:rPr>
              <a:t>forced.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2 – I want the pleasure resulting from </a:t>
            </a:r>
            <a:r>
              <a:rPr lang="en-US" dirty="0" smtClean="0">
                <a:solidFill>
                  <a:srgbClr val="C00000"/>
                </a:solidFill>
              </a:rPr>
              <a:t>	change</a:t>
            </a:r>
            <a:r>
              <a:rPr lang="en-US" dirty="0" smtClean="0">
                <a:solidFill>
                  <a:srgbClr val="C00000"/>
                </a:solidFill>
              </a:rPr>
              <a:t>, but I don’t want to make the </a:t>
            </a:r>
            <a:r>
              <a:rPr lang="en-US" dirty="0" smtClean="0">
                <a:solidFill>
                  <a:srgbClr val="C00000"/>
                </a:solidFill>
              </a:rPr>
              <a:t>	effort.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3 – I’ll </a:t>
            </a:r>
            <a:r>
              <a:rPr lang="en-US" dirty="0" smtClean="0">
                <a:solidFill>
                  <a:srgbClr val="C00000"/>
                </a:solidFill>
              </a:rPr>
              <a:t>try.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4 – I’ll do my </a:t>
            </a:r>
            <a:r>
              <a:rPr lang="en-US" dirty="0" smtClean="0">
                <a:solidFill>
                  <a:srgbClr val="C00000"/>
                </a:solidFill>
              </a:rPr>
              <a:t>best.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5 – I’ll do whatever it </a:t>
            </a:r>
            <a:r>
              <a:rPr lang="en-US" dirty="0" smtClean="0">
                <a:solidFill>
                  <a:srgbClr val="C00000"/>
                </a:solidFill>
              </a:rPr>
              <a:t>takes.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b="0" dirty="0" smtClean="0">
                <a:solidFill>
                  <a:srgbClr val="000099"/>
                </a:solidFill>
                <a:latin typeface="Impact" pitchFamily="34" charset="0"/>
              </a:rPr>
              <a:t>A Positive Plan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Need Fulfilling</a:t>
            </a:r>
          </a:p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Simple</a:t>
            </a:r>
          </a:p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Realistic and Attainable</a:t>
            </a:r>
          </a:p>
          <a:p>
            <a:pPr eaLnBrk="1" hangingPunct="1"/>
            <a:r>
              <a:rPr lang="en-US" i="1" dirty="0" smtClean="0">
                <a:solidFill>
                  <a:srgbClr val="C00000"/>
                </a:solidFill>
              </a:rPr>
              <a:t>“Something to DO, not Stop doing”</a:t>
            </a:r>
          </a:p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Dependent on the Doer</a:t>
            </a:r>
          </a:p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Specific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Reality Therapy in School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F65C3D-694E-434C-8BC1-7771CF977AC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C0000"/>
                </a:solidFill>
                <a:latin typeface="Impact" pitchFamily="34" charset="0"/>
              </a:rPr>
              <a:t>THEORY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9900"/>
                </a:solidFill>
              </a:rPr>
              <a:t>Individuals who are unhappy with their current behavior have the capacity for exploring and discovering new behaviors and replacing the old ineffective ones.</a:t>
            </a:r>
          </a:p>
          <a:p>
            <a:pPr eaLnBrk="1" hangingPunct="1"/>
            <a:r>
              <a:rPr lang="en-US" smtClean="0">
                <a:solidFill>
                  <a:srgbClr val="009900"/>
                </a:solidFill>
              </a:rPr>
              <a:t>Once individuals find these new behaviors satisfying, they will repeat the behaviors until the new behaviors become a consistent part of their lives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 eaLnBrk="1" hangingPunct="1"/>
            <a:r>
              <a:rPr lang="en-US" b="0" dirty="0" smtClean="0">
                <a:solidFill>
                  <a:srgbClr val="000099"/>
                </a:solidFill>
                <a:latin typeface="Impact" pitchFamily="34" charset="0"/>
              </a:rPr>
              <a:t>A Positive Plan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3152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Repetitive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i="1" dirty="0" smtClean="0">
                <a:solidFill>
                  <a:srgbClr val="C00000"/>
                </a:solidFill>
              </a:rPr>
              <a:t>Choose to approach others first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i="1" dirty="0" smtClean="0">
                <a:solidFill>
                  <a:srgbClr val="C00000"/>
                </a:solidFill>
              </a:rPr>
              <a:t>Choose to achieve something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i="1" dirty="0" smtClean="0">
                <a:solidFill>
                  <a:srgbClr val="C00000"/>
                </a:solidFill>
              </a:rPr>
              <a:t>Choose to have fun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i="1" dirty="0" smtClean="0">
                <a:solidFill>
                  <a:srgbClr val="C00000"/>
                </a:solidFill>
              </a:rPr>
              <a:t>Choose to act independently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Immediate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Realistic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Process Centered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Evaluated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Firm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Reinforced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DD9970-1BFD-4636-8CDF-68B1D825F657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TECHNIQUES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With the WDEP system:</a:t>
            </a:r>
          </a:p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The counselor takes the lead in asking the questions but allows the client to fully describe his/her issue/s in a systematic way.</a:t>
            </a:r>
          </a:p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The counselor also shows a caring attitude towards the client but does not accept any excuses from the client.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05800" cy="1143000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b="0" dirty="0" smtClean="0">
                <a:solidFill>
                  <a:srgbClr val="C00000"/>
                </a:solidFill>
                <a:latin typeface="Impact" pitchFamily="34" charset="0"/>
              </a:rPr>
              <a:t>Total Behavior</a:t>
            </a:r>
            <a:br>
              <a:rPr lang="en-US" b="0" dirty="0" smtClean="0">
                <a:solidFill>
                  <a:srgbClr val="C00000"/>
                </a:solidFill>
                <a:latin typeface="Impact" pitchFamily="34" charset="0"/>
              </a:rPr>
            </a:br>
            <a:r>
              <a:rPr lang="en-US" sz="3600" b="0" i="1" dirty="0" smtClean="0">
                <a:solidFill>
                  <a:srgbClr val="C00000"/>
                </a:solidFill>
                <a:latin typeface="Impact" pitchFamily="34" charset="0"/>
              </a:rPr>
              <a:t>Our Best Attempt to Satisfy Our Needs</a:t>
            </a:r>
            <a:endParaRPr lang="en-US" b="0" i="1" dirty="0" smtClean="0">
              <a:solidFill>
                <a:srgbClr val="C00000"/>
              </a:solidFill>
              <a:latin typeface="Impact" pitchFamily="34" charset="0"/>
            </a:endParaRPr>
          </a:p>
        </p:txBody>
      </p:sp>
      <p:sp>
        <p:nvSpPr>
          <p:cNvPr id="34819" name="Rectangle 7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DOING – </a:t>
            </a:r>
            <a:r>
              <a:rPr lang="en-US" sz="1900" dirty="0" smtClean="0">
                <a:solidFill>
                  <a:srgbClr val="0000CC"/>
                </a:solidFill>
              </a:rPr>
              <a:t>active behaviors</a:t>
            </a:r>
            <a:endParaRPr lang="en-US" dirty="0" smtClean="0">
              <a:solidFill>
                <a:srgbClr val="0000CC"/>
              </a:solidFill>
            </a:endParaRPr>
          </a:p>
          <a:p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THINKING –</a:t>
            </a:r>
            <a:r>
              <a:rPr lang="en-US" sz="1900" dirty="0" smtClean="0">
                <a:solidFill>
                  <a:srgbClr val="0000CC"/>
                </a:solidFill>
              </a:rPr>
              <a:t> thoughts, self-statements</a:t>
            </a:r>
            <a:endParaRPr lang="en-US" dirty="0" smtClean="0">
              <a:solidFill>
                <a:srgbClr val="0000CC"/>
              </a:solidFill>
            </a:endParaRPr>
          </a:p>
          <a:p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FEELINGS – </a:t>
            </a:r>
            <a:r>
              <a:rPr lang="en-US" sz="1900" dirty="0" smtClean="0">
                <a:solidFill>
                  <a:srgbClr val="0000CC"/>
                </a:solidFill>
              </a:rPr>
              <a:t>anger, joy, pain, anxiety</a:t>
            </a:r>
          </a:p>
          <a:p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PHYSIOLOGY – </a:t>
            </a:r>
            <a:r>
              <a:rPr lang="en-US" sz="1900" dirty="0" smtClean="0">
                <a:solidFill>
                  <a:srgbClr val="0000CC"/>
                </a:solidFill>
              </a:rPr>
              <a:t>bodily reactions</a:t>
            </a:r>
            <a:endParaRPr lang="en-US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195B80-FF70-49CD-8DCC-2CA2523DAB59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GLASSER’S BEHAVIORAL CAR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3505200" y="2133600"/>
          <a:ext cx="2238375" cy="1209675"/>
        </p:xfrm>
        <a:graphic>
          <a:graphicData uri="http://schemas.openxmlformats.org/presentationml/2006/ole">
            <p:oleObj spid="_x0000_s1026" r:id="rId4" imgW="2238840" imgH="1209240" progId="">
              <p:embed/>
            </p:oleObj>
          </a:graphicData>
        </a:graphic>
      </p:graphicFrame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609600" y="19812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685800" y="1711325"/>
            <a:ext cx="792480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/>
            <a:endParaRPr lang="en-US" sz="2400" b="1" dirty="0">
              <a:solidFill>
                <a:srgbClr val="006600"/>
              </a:solidFill>
            </a:endParaRPr>
          </a:p>
          <a:p>
            <a:pPr eaLnBrk="1" hangingPunct="1"/>
            <a:endParaRPr lang="en-US" b="1" dirty="0">
              <a:solidFill>
                <a:srgbClr val="006600"/>
              </a:solidFill>
            </a:endParaRPr>
          </a:p>
          <a:p>
            <a:pPr eaLnBrk="1" hangingPunct="1"/>
            <a:r>
              <a:rPr lang="en-US" b="1" dirty="0">
                <a:solidFill>
                  <a:srgbClr val="006600"/>
                </a:solidFill>
              </a:rPr>
              <a:t>		</a:t>
            </a:r>
          </a:p>
          <a:p>
            <a:pPr eaLnBrk="1" hangingPunct="1"/>
            <a:r>
              <a:rPr lang="en-US" b="1" dirty="0">
                <a:solidFill>
                  <a:srgbClr val="006600"/>
                </a:solidFill>
              </a:rPr>
              <a:t>		Feeling				Physiology</a:t>
            </a:r>
          </a:p>
          <a:p>
            <a:pPr algn="ctr"/>
            <a:r>
              <a:rPr lang="en-US" b="1" dirty="0">
                <a:solidFill>
                  <a:srgbClr val="006600"/>
                </a:solidFill>
              </a:rPr>
              <a:t>   </a:t>
            </a:r>
          </a:p>
          <a:p>
            <a:pPr algn="ctr"/>
            <a:r>
              <a:rPr lang="en-US" b="1" dirty="0">
                <a:solidFill>
                  <a:srgbClr val="006600"/>
                </a:solidFill>
              </a:rPr>
              <a:t>Acting 				Thinking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533400" y="3810000"/>
            <a:ext cx="8077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0000CC"/>
                </a:solidFill>
              </a:rPr>
              <a:t>The 4 wheels on the car describe a person’s </a:t>
            </a:r>
            <a:r>
              <a:rPr lang="en-US" sz="2400" b="1" u="sng" dirty="0">
                <a:solidFill>
                  <a:srgbClr val="0000CC"/>
                </a:solidFill>
              </a:rPr>
              <a:t>total behavior</a:t>
            </a:r>
            <a:r>
              <a:rPr lang="en-US" sz="2400" b="1" i="1" dirty="0">
                <a:solidFill>
                  <a:srgbClr val="0000CC"/>
                </a:solidFill>
              </a:rPr>
              <a:t>. In order for the car to move, the four wheels have to move together. It is the same for a person to display any behavior, all four components are present and work simultaneously.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b="0" smtClean="0">
                <a:solidFill>
                  <a:srgbClr val="0000CC"/>
                </a:solidFill>
                <a:latin typeface="Impact" pitchFamily="34" charset="0"/>
              </a:rPr>
              <a:t>Glasser's Reality Therapy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495800"/>
          </a:xfrm>
        </p:spPr>
        <p:txBody>
          <a:bodyPr/>
          <a:lstStyle/>
          <a:p>
            <a:r>
              <a:rPr lang="en-US" sz="2800" smtClean="0">
                <a:solidFill>
                  <a:srgbClr val="660066"/>
                </a:solidFill>
              </a:rPr>
              <a:t>Two Assumptions:</a:t>
            </a:r>
          </a:p>
          <a:p>
            <a:pPr lvl="1"/>
            <a:r>
              <a:rPr lang="en-US" sz="2400" smtClean="0">
                <a:solidFill>
                  <a:srgbClr val="660066"/>
                </a:solidFill>
              </a:rPr>
              <a:t>	A.  Need to love and be loved</a:t>
            </a:r>
          </a:p>
          <a:p>
            <a:pPr lvl="1"/>
            <a:r>
              <a:rPr lang="en-US" sz="2400" smtClean="0">
                <a:solidFill>
                  <a:srgbClr val="660066"/>
                </a:solidFill>
              </a:rPr>
              <a:t>	B.  To be worthwhile as a person</a:t>
            </a:r>
          </a:p>
          <a:p>
            <a:r>
              <a:rPr lang="en-US" sz="2800" smtClean="0">
                <a:solidFill>
                  <a:srgbClr val="660066"/>
                </a:solidFill>
              </a:rPr>
              <a:t>Three Theoretical Components:</a:t>
            </a:r>
          </a:p>
          <a:p>
            <a:pPr lvl="1"/>
            <a:r>
              <a:rPr lang="en-US" sz="2400" smtClean="0">
                <a:solidFill>
                  <a:srgbClr val="660066"/>
                </a:solidFill>
              </a:rPr>
              <a:t>	A.  Involvement</a:t>
            </a:r>
          </a:p>
          <a:p>
            <a:pPr lvl="1"/>
            <a:r>
              <a:rPr lang="en-US" sz="2400" smtClean="0">
                <a:solidFill>
                  <a:srgbClr val="660066"/>
                </a:solidFill>
              </a:rPr>
              <a:t>	B.  Rejection of unrealistic behavior</a:t>
            </a:r>
          </a:p>
          <a:p>
            <a:pPr lvl="1"/>
            <a:r>
              <a:rPr lang="en-US" sz="2400" smtClean="0">
                <a:solidFill>
                  <a:srgbClr val="660066"/>
                </a:solidFill>
              </a:rPr>
              <a:t>	C.  Relearning</a:t>
            </a:r>
          </a:p>
          <a:p>
            <a:r>
              <a:rPr lang="en-US" sz="2800" i="1" smtClean="0">
                <a:solidFill>
                  <a:srgbClr val="660066"/>
                </a:solidFill>
              </a:rPr>
              <a:t>How might you work with a student who wants to get out of gang/delinquent behaviors?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Reality Therapy in School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3A7EA8-8B92-4D1B-88DE-BDD31BA9A13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C0000"/>
                </a:solidFill>
                <a:latin typeface="Impact" pitchFamily="34" charset="0"/>
              </a:rPr>
              <a:t>THEORY – BASIC ASSUMPTIONS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4876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9900"/>
                </a:solidFill>
              </a:rPr>
              <a:t>Symptoms are the result of choices we’ve made in our lives.</a:t>
            </a:r>
          </a:p>
          <a:p>
            <a:pPr lvl="1" eaLnBrk="1" hangingPunct="1"/>
            <a:r>
              <a:rPr lang="en-US" i="1" smtClean="0">
                <a:solidFill>
                  <a:srgbClr val="009900"/>
                </a:solidFill>
              </a:rPr>
              <a:t>We can chose to think, feel and behave differently.</a:t>
            </a:r>
          </a:p>
          <a:p>
            <a:pPr lvl="1" eaLnBrk="1" hangingPunct="1"/>
            <a:endParaRPr lang="en-US" smtClean="0">
              <a:solidFill>
                <a:srgbClr val="009900"/>
              </a:solidFill>
            </a:endParaRPr>
          </a:p>
          <a:p>
            <a:pPr eaLnBrk="1" hangingPunct="1"/>
            <a:r>
              <a:rPr lang="en-US" smtClean="0">
                <a:solidFill>
                  <a:srgbClr val="009900"/>
                </a:solidFill>
              </a:rPr>
              <a:t>Emphasis is on personal responsibility.</a:t>
            </a:r>
          </a:p>
          <a:p>
            <a:pPr eaLnBrk="1" hangingPunct="1"/>
            <a:r>
              <a:rPr lang="en-US" smtClean="0">
                <a:solidFill>
                  <a:srgbClr val="009900"/>
                </a:solidFill>
              </a:rPr>
              <a:t>Therapist’s function is to keep therapy focused on the present.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Reality Therapy in School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713479-F174-4C23-9B23-2506839EA2C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C0000"/>
                </a:solidFill>
                <a:latin typeface="Impact" pitchFamily="34" charset="0"/>
              </a:rPr>
              <a:t>THEORY – BASIC ASSUMPTIONS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9900"/>
                </a:solidFill>
              </a:rPr>
              <a:t>We often mistakenly choose misery in our best attempt to meet our needs</a:t>
            </a:r>
          </a:p>
          <a:p>
            <a:pPr eaLnBrk="1" hangingPunct="1"/>
            <a:endParaRPr lang="en-US" smtClean="0">
              <a:solidFill>
                <a:srgbClr val="009900"/>
              </a:solidFill>
            </a:endParaRPr>
          </a:p>
          <a:p>
            <a:pPr eaLnBrk="1" hangingPunct="1"/>
            <a:r>
              <a:rPr lang="en-US" smtClean="0">
                <a:solidFill>
                  <a:srgbClr val="009900"/>
                </a:solidFill>
              </a:rPr>
              <a:t>We act responsibly when we meet our needs without keeping others from meeting their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Reality Therapy in School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ADF9B5-7920-40C5-8CBB-43DD19BE227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THEORY – BASIC NEEDS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543800" cy="4572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9900"/>
                </a:solidFill>
              </a:rPr>
              <a:t>Internally driven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600200" y="1676400"/>
          <a:ext cx="7010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Reality Therapy in School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ADF9B5-7920-40C5-8CBB-43DD19BE227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C0000"/>
                </a:solidFill>
                <a:latin typeface="Impact" pitchFamily="34" charset="0"/>
              </a:rPr>
              <a:t>THEORY – BASIC ASSUMPTIONS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9900"/>
                </a:solidFill>
              </a:rPr>
              <a:t>Glasser believes that an individual has five (5) basic “internally driven” needs:</a:t>
            </a:r>
          </a:p>
          <a:p>
            <a:pPr lvl="1" eaLnBrk="1" hangingPunct="1"/>
            <a:r>
              <a:rPr lang="en-US" sz="2400" smtClean="0">
                <a:solidFill>
                  <a:srgbClr val="009900"/>
                </a:solidFill>
              </a:rPr>
              <a:t>Belonging (love)</a:t>
            </a:r>
          </a:p>
          <a:p>
            <a:pPr lvl="1" eaLnBrk="1" hangingPunct="1"/>
            <a:r>
              <a:rPr lang="en-US" sz="2400" smtClean="0">
                <a:solidFill>
                  <a:srgbClr val="009900"/>
                </a:solidFill>
              </a:rPr>
              <a:t>Freedom (independence)</a:t>
            </a:r>
          </a:p>
          <a:p>
            <a:pPr lvl="1" eaLnBrk="1" hangingPunct="1"/>
            <a:r>
              <a:rPr lang="en-US" sz="2400" smtClean="0">
                <a:solidFill>
                  <a:srgbClr val="009900"/>
                </a:solidFill>
              </a:rPr>
              <a:t>Power (sense of control)</a:t>
            </a:r>
          </a:p>
          <a:p>
            <a:pPr lvl="1" eaLnBrk="1" hangingPunct="1"/>
            <a:r>
              <a:rPr lang="en-US" sz="2400" smtClean="0">
                <a:solidFill>
                  <a:srgbClr val="009900"/>
                </a:solidFill>
              </a:rPr>
              <a:t>Fun (enjoyment)</a:t>
            </a:r>
          </a:p>
          <a:p>
            <a:pPr lvl="1" eaLnBrk="1" hangingPunct="1"/>
            <a:r>
              <a:rPr lang="en-US" sz="2400" smtClean="0">
                <a:solidFill>
                  <a:srgbClr val="009900"/>
                </a:solidFill>
              </a:rPr>
              <a:t>Physiology</a:t>
            </a:r>
          </a:p>
          <a:p>
            <a:pPr eaLnBrk="1" hangingPunct="1"/>
            <a:r>
              <a:rPr lang="en-US" sz="2800" smtClean="0">
                <a:solidFill>
                  <a:srgbClr val="009900"/>
                </a:solidFill>
              </a:rPr>
              <a:t>Glasser believes that human personality development is an attempt to fulfill these five basic needs.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26F2FB-E454-4AD8-96ED-6DE1BC842DD2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THEORY – BASIC ASSUMPTIONS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343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Our brain functions as a control system to get us what we want.</a:t>
            </a:r>
          </a:p>
          <a:p>
            <a:pPr eaLnBrk="1" hangingPunct="1"/>
            <a:endParaRPr lang="en-US" dirty="0" smtClean="0">
              <a:solidFill>
                <a:srgbClr val="0099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Our </a:t>
            </a:r>
            <a:r>
              <a:rPr lang="en-US" i="1" u="sng" dirty="0" smtClean="0">
                <a:solidFill>
                  <a:srgbClr val="009900"/>
                </a:solidFill>
              </a:rPr>
              <a:t>quality world </a:t>
            </a:r>
            <a:r>
              <a:rPr lang="en-US" dirty="0" smtClean="0">
                <a:solidFill>
                  <a:srgbClr val="009900"/>
                </a:solidFill>
              </a:rPr>
              <a:t>consists of our visions of specific people, activities, events, beliefs and situations that will fulfill our needs.</a:t>
            </a:r>
          </a:p>
          <a:p>
            <a:pPr eaLnBrk="1" hangingPunct="1"/>
            <a:endParaRPr lang="en-US" dirty="0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Reality Therapy in School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511123-B3F2-40F7-B95A-34348D21055C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  <a:latin typeface="Impact" pitchFamily="34" charset="0"/>
              </a:rPr>
              <a:t>THEORY – BASIC ASSUMPTIONS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343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We create “picture albums” based on our </a:t>
            </a:r>
            <a:r>
              <a:rPr lang="en-US" i="1" u="sng" dirty="0" smtClean="0">
                <a:solidFill>
                  <a:srgbClr val="009900"/>
                </a:solidFill>
              </a:rPr>
              <a:t>quality world</a:t>
            </a:r>
            <a:r>
              <a:rPr lang="en-US" dirty="0" smtClean="0">
                <a:solidFill>
                  <a:srgbClr val="009900"/>
                </a:solidFill>
              </a:rPr>
              <a:t>.</a:t>
            </a:r>
          </a:p>
          <a:p>
            <a:pPr eaLnBrk="1" hangingPunct="1"/>
            <a:endParaRPr lang="en-US" dirty="0" smtClean="0">
              <a:solidFill>
                <a:srgbClr val="00990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9900"/>
                </a:solidFill>
              </a:rPr>
              <a:t>The difference (frustration) between what we want and what we perceive we are getting from our environment produces specific behaviors.</a:t>
            </a:r>
          </a:p>
          <a:p>
            <a:pPr lvl="1" eaLnBrk="1" hangingPunct="1"/>
            <a:endParaRPr lang="en-US" dirty="0" smtClean="0">
              <a:solidFill>
                <a:srgbClr val="009900"/>
              </a:solidFill>
            </a:endParaRPr>
          </a:p>
          <a:p>
            <a:pPr eaLnBrk="1" hangingPunct="1"/>
            <a:endParaRPr lang="en-US" dirty="0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1379</Words>
  <Application>Microsoft Office PowerPoint</Application>
  <PresentationFormat>On-screen Show (4:3)</PresentationFormat>
  <Paragraphs>254</Paragraphs>
  <Slides>34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Default Design</vt:lpstr>
      <vt:lpstr>REALITY  THERAPY</vt:lpstr>
      <vt:lpstr>THEORY</vt:lpstr>
      <vt:lpstr>THEORY</vt:lpstr>
      <vt:lpstr>THEORY – BASIC ASSUMPTIONS</vt:lpstr>
      <vt:lpstr>THEORY – BASIC ASSUMPTIONS</vt:lpstr>
      <vt:lpstr>THEORY – BASIC NEEDS</vt:lpstr>
      <vt:lpstr>THEORY – BASIC ASSUMPTIONS</vt:lpstr>
      <vt:lpstr>THEORY – BASIC ASSUMPTIONS</vt:lpstr>
      <vt:lpstr>THEORY – BASIC ASSUMPTIONS</vt:lpstr>
      <vt:lpstr>THEORY – BASIC ASSUMPTIONS</vt:lpstr>
      <vt:lpstr>THEORY</vt:lpstr>
      <vt:lpstr>SEVEN PRINCIPLES</vt:lpstr>
      <vt:lpstr>7 Principles of Reality Therapy</vt:lpstr>
      <vt:lpstr>7 Principles of Reality Therapy</vt:lpstr>
      <vt:lpstr>7 Principles of Reality Therapy</vt:lpstr>
      <vt:lpstr>THERAPEUTIC PROCESS</vt:lpstr>
      <vt:lpstr>THERAPEUTIC PROCESS</vt:lpstr>
      <vt:lpstr>RT-COUNSELOR CHARACTERISTICS</vt:lpstr>
      <vt:lpstr>RT-COUNSELOR CHARACTERISTICS</vt:lpstr>
      <vt:lpstr>RT-COUNSELOR CHARACTERISTICS</vt:lpstr>
      <vt:lpstr>TECHNIQUES</vt:lpstr>
      <vt:lpstr>TECHNIQUES</vt:lpstr>
      <vt:lpstr>TECHNIQUES</vt:lpstr>
      <vt:lpstr>TECHNIQUES</vt:lpstr>
      <vt:lpstr>PROCEDURES OF EXPLORING</vt:lpstr>
      <vt:lpstr>PROCEDURE OF EXPLORING TOTAL BEHAVIOR</vt:lpstr>
      <vt:lpstr>Evaluations – Value Judgments</vt:lpstr>
      <vt:lpstr>Levels of Commitment</vt:lpstr>
      <vt:lpstr>A Positive Plan</vt:lpstr>
      <vt:lpstr>A Positive Plan</vt:lpstr>
      <vt:lpstr>TECHNIQUES</vt:lpstr>
      <vt:lpstr>Total Behavior Our Best Attempt to Satisfy Our Needs</vt:lpstr>
      <vt:lpstr>GLASSER’S BEHAVIORAL CAR</vt:lpstr>
      <vt:lpstr>Glasser's Reality Therapy</vt:lpstr>
    </vt:vector>
  </TitlesOfParts>
  <Company>Animation Factory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REALITY  THERAPY</dc:title>
  <dc:creator>Karen D. Rowland</dc:creator>
  <cp:lastModifiedBy>rowland_kd</cp:lastModifiedBy>
  <cp:revision>24</cp:revision>
  <cp:lastPrinted>1601-01-01T00:00:00Z</cp:lastPrinted>
  <dcterms:created xsi:type="dcterms:W3CDTF">1601-01-01T00:00:00Z</dcterms:created>
  <dcterms:modified xsi:type="dcterms:W3CDTF">2013-05-21T19:26:23Z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TC010903071033</vt:lpwstr>
  </property>
</Properties>
</file>